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90" r:id="rId2"/>
  </p:sldMasterIdLst>
  <p:notesMasterIdLst>
    <p:notesMasterId r:id="rId88"/>
  </p:notesMasterIdLst>
  <p:handoutMasterIdLst>
    <p:handoutMasterId r:id="rId89"/>
  </p:handoutMasterIdLst>
  <p:sldIdLst>
    <p:sldId id="383" r:id="rId3"/>
    <p:sldId id="359" r:id="rId4"/>
    <p:sldId id="360" r:id="rId5"/>
    <p:sldId id="361" r:id="rId6"/>
    <p:sldId id="362" r:id="rId7"/>
    <p:sldId id="259" r:id="rId8"/>
    <p:sldId id="384" r:id="rId9"/>
    <p:sldId id="260" r:id="rId10"/>
    <p:sldId id="365" r:id="rId11"/>
    <p:sldId id="261" r:id="rId12"/>
    <p:sldId id="263" r:id="rId13"/>
    <p:sldId id="264" r:id="rId14"/>
    <p:sldId id="265" r:id="rId15"/>
    <p:sldId id="266" r:id="rId16"/>
    <p:sldId id="267" r:id="rId17"/>
    <p:sldId id="318" r:id="rId18"/>
    <p:sldId id="268" r:id="rId19"/>
    <p:sldId id="366" r:id="rId20"/>
    <p:sldId id="269" r:id="rId21"/>
    <p:sldId id="319" r:id="rId22"/>
    <p:sldId id="320" r:id="rId23"/>
    <p:sldId id="270" r:id="rId24"/>
    <p:sldId id="271" r:id="rId25"/>
    <p:sldId id="382" r:id="rId26"/>
    <p:sldId id="272" r:id="rId27"/>
    <p:sldId id="273" r:id="rId28"/>
    <p:sldId id="274" r:id="rId29"/>
    <p:sldId id="385" r:id="rId30"/>
    <p:sldId id="275" r:id="rId31"/>
    <p:sldId id="368" r:id="rId32"/>
    <p:sldId id="276" r:id="rId33"/>
    <p:sldId id="277" r:id="rId34"/>
    <p:sldId id="278" r:id="rId35"/>
    <p:sldId id="369" r:id="rId36"/>
    <p:sldId id="386" r:id="rId37"/>
    <p:sldId id="279" r:id="rId38"/>
    <p:sldId id="371" r:id="rId39"/>
    <p:sldId id="282" r:id="rId40"/>
    <p:sldId id="283" r:id="rId41"/>
    <p:sldId id="284" r:id="rId42"/>
    <p:sldId id="285" r:id="rId43"/>
    <p:sldId id="321" r:id="rId44"/>
    <p:sldId id="286" r:id="rId45"/>
    <p:sldId id="287" r:id="rId46"/>
    <p:sldId id="288" r:id="rId47"/>
    <p:sldId id="322" r:id="rId48"/>
    <p:sldId id="289" r:id="rId49"/>
    <p:sldId id="290" r:id="rId50"/>
    <p:sldId id="291" r:id="rId51"/>
    <p:sldId id="292" r:id="rId52"/>
    <p:sldId id="387" r:id="rId53"/>
    <p:sldId id="373" r:id="rId54"/>
    <p:sldId id="293" r:id="rId55"/>
    <p:sldId id="294" r:id="rId56"/>
    <p:sldId id="323" r:id="rId57"/>
    <p:sldId id="295" r:id="rId58"/>
    <p:sldId id="296" r:id="rId59"/>
    <p:sldId id="297" r:id="rId60"/>
    <p:sldId id="388" r:id="rId61"/>
    <p:sldId id="298" r:id="rId62"/>
    <p:sldId id="375" r:id="rId63"/>
    <p:sldId id="299" r:id="rId64"/>
    <p:sldId id="300" r:id="rId65"/>
    <p:sldId id="303" r:id="rId66"/>
    <p:sldId id="304" r:id="rId67"/>
    <p:sldId id="305" r:id="rId68"/>
    <p:sldId id="306" r:id="rId69"/>
    <p:sldId id="389" r:id="rId70"/>
    <p:sldId id="307" r:id="rId71"/>
    <p:sldId id="377" r:id="rId72"/>
    <p:sldId id="324" r:id="rId73"/>
    <p:sldId id="308" r:id="rId74"/>
    <p:sldId id="309" r:id="rId75"/>
    <p:sldId id="310" r:id="rId76"/>
    <p:sldId id="311" r:id="rId77"/>
    <p:sldId id="312" r:id="rId78"/>
    <p:sldId id="313" r:id="rId79"/>
    <p:sldId id="390" r:id="rId80"/>
    <p:sldId id="314" r:id="rId81"/>
    <p:sldId id="357" r:id="rId82"/>
    <p:sldId id="315" r:id="rId83"/>
    <p:sldId id="334" r:id="rId84"/>
    <p:sldId id="335" r:id="rId85"/>
    <p:sldId id="379" r:id="rId86"/>
    <p:sldId id="380"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720" userDrawn="1">
          <p15:clr>
            <a:srgbClr val="A4A3A4"/>
          </p15:clr>
        </p15:guide>
        <p15:guide id="4" orient="horz" pos="576" userDrawn="1">
          <p15:clr>
            <a:srgbClr val="A4A3A4"/>
          </p15:clr>
        </p15:guide>
        <p15:guide id="5" orient="horz" pos="100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schneider" initials="ls" lastIdx="4" clrIdx="0">
    <p:extLst/>
  </p:cmAuthor>
  <p:cmAuthor id="2" name="Blonska, Joanna (HRSA)" initials="BJ(" lastIdx="4" clrIdx="1">
    <p:extLst/>
  </p:cmAuthor>
  <p:cmAuthor id="3" name="Angela Taylor" initials="AT" lastIdx="1" clrIdx="2">
    <p:extLst>
      <p:ext uri="{19B8F6BF-5375-455C-9EA6-DF929625EA0E}">
        <p15:presenceInfo xmlns:p15="http://schemas.microsoft.com/office/powerpoint/2012/main" xmlns="" userId="S-1-12-1-1499897718-1265246369-4243652542-3126469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7A2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2" autoAdjust="0"/>
    <p:restoredTop sz="86418" autoAdjust="0"/>
  </p:normalViewPr>
  <p:slideViewPr>
    <p:cSldViewPr snapToGrid="0">
      <p:cViewPr>
        <p:scale>
          <a:sx n="105" d="100"/>
          <a:sy n="105" d="100"/>
        </p:scale>
        <p:origin x="912" y="-96"/>
      </p:cViewPr>
      <p:guideLst>
        <p:guide orient="horz" pos="2160"/>
        <p:guide orient="horz" pos="720"/>
        <p:guide orient="horz" pos="576"/>
        <p:guide orient="horz" pos="1008"/>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019" y="-1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ommentAuthors" Target="commentAuthors.xml"/><Relationship Id="rId95" Type="http://schemas.microsoft.com/office/2015/10/relationships/revisionInfo" Target="revisionInfo.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C840B1-965B-4481-9282-3E06CC5AFFA6}" type="datetimeFigureOut">
              <a:rPr lang="en-CA" smtClean="0"/>
              <a:t>2018-06-26</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294549-8DFD-424C-9766-321CD187A976}" type="slidenum">
              <a:rPr lang="en-CA" smtClean="0"/>
              <a:t>‹#›</a:t>
            </a:fld>
            <a:endParaRPr lang="en-CA"/>
          </a:p>
        </p:txBody>
      </p:sp>
    </p:spTree>
    <p:extLst>
      <p:ext uri="{BB962C8B-B14F-4D97-AF65-F5344CB8AC3E}">
        <p14:creationId xmlns:p14="http://schemas.microsoft.com/office/powerpoint/2010/main" val="3533096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26-Jun-18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376761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77118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312413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356655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213159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384115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1444093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359110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849136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401862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318805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a:p>
        </p:txBody>
      </p:sp>
    </p:spTree>
    <p:extLst>
      <p:ext uri="{BB962C8B-B14F-4D97-AF65-F5344CB8AC3E}">
        <p14:creationId xmlns:p14="http://schemas.microsoft.com/office/powerpoint/2010/main" val="136402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1005619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270849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1495532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370558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122381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1677208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1434663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2639947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189974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27510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3146860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3672218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1930760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1470475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33812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968247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189974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2562454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870643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3812690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114695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832083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710863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505950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1315664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2168175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44</a:t>
            </a:fld>
            <a:endParaRPr lang="en-US"/>
          </a:p>
        </p:txBody>
      </p:sp>
    </p:spTree>
    <p:extLst>
      <p:ext uri="{BB962C8B-B14F-4D97-AF65-F5344CB8AC3E}">
        <p14:creationId xmlns:p14="http://schemas.microsoft.com/office/powerpoint/2010/main" val="488138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45</a:t>
            </a:fld>
            <a:endParaRPr lang="en-US"/>
          </a:p>
        </p:txBody>
      </p:sp>
    </p:spTree>
    <p:extLst>
      <p:ext uri="{BB962C8B-B14F-4D97-AF65-F5344CB8AC3E}">
        <p14:creationId xmlns:p14="http://schemas.microsoft.com/office/powerpoint/2010/main" val="3863569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46</a:t>
            </a:fld>
            <a:endParaRPr lang="en-US"/>
          </a:p>
        </p:txBody>
      </p:sp>
    </p:spTree>
    <p:extLst>
      <p:ext uri="{BB962C8B-B14F-4D97-AF65-F5344CB8AC3E}">
        <p14:creationId xmlns:p14="http://schemas.microsoft.com/office/powerpoint/2010/main" val="960783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47</a:t>
            </a:fld>
            <a:endParaRPr lang="en-US"/>
          </a:p>
        </p:txBody>
      </p:sp>
    </p:spTree>
    <p:extLst>
      <p:ext uri="{BB962C8B-B14F-4D97-AF65-F5344CB8AC3E}">
        <p14:creationId xmlns:p14="http://schemas.microsoft.com/office/powerpoint/2010/main" val="1870081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48</a:t>
            </a:fld>
            <a:endParaRPr lang="en-US"/>
          </a:p>
        </p:txBody>
      </p:sp>
    </p:spTree>
    <p:extLst>
      <p:ext uri="{BB962C8B-B14F-4D97-AF65-F5344CB8AC3E}">
        <p14:creationId xmlns:p14="http://schemas.microsoft.com/office/powerpoint/2010/main" val="2415311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49</a:t>
            </a:fld>
            <a:endParaRPr lang="en-US"/>
          </a:p>
        </p:txBody>
      </p:sp>
    </p:spTree>
    <p:extLst>
      <p:ext uri="{BB962C8B-B14F-4D97-AF65-F5344CB8AC3E}">
        <p14:creationId xmlns:p14="http://schemas.microsoft.com/office/powerpoint/2010/main" val="187031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3841750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50</a:t>
            </a:fld>
            <a:endParaRPr lang="en-US"/>
          </a:p>
        </p:txBody>
      </p:sp>
    </p:spTree>
    <p:extLst>
      <p:ext uri="{BB962C8B-B14F-4D97-AF65-F5344CB8AC3E}">
        <p14:creationId xmlns:p14="http://schemas.microsoft.com/office/powerpoint/2010/main" val="2674659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51</a:t>
            </a:fld>
            <a:endParaRPr lang="en-US"/>
          </a:p>
        </p:txBody>
      </p:sp>
    </p:spTree>
    <p:extLst>
      <p:ext uri="{BB962C8B-B14F-4D97-AF65-F5344CB8AC3E}">
        <p14:creationId xmlns:p14="http://schemas.microsoft.com/office/powerpoint/2010/main" val="1899740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52</a:t>
            </a:fld>
            <a:endParaRPr lang="en-US"/>
          </a:p>
        </p:txBody>
      </p:sp>
    </p:spTree>
    <p:extLst>
      <p:ext uri="{BB962C8B-B14F-4D97-AF65-F5344CB8AC3E}">
        <p14:creationId xmlns:p14="http://schemas.microsoft.com/office/powerpoint/2010/main" val="14989368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53</a:t>
            </a:fld>
            <a:endParaRPr lang="en-US"/>
          </a:p>
        </p:txBody>
      </p:sp>
    </p:spTree>
    <p:extLst>
      <p:ext uri="{BB962C8B-B14F-4D97-AF65-F5344CB8AC3E}">
        <p14:creationId xmlns:p14="http://schemas.microsoft.com/office/powerpoint/2010/main" val="55548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54</a:t>
            </a:fld>
            <a:endParaRPr lang="en-US"/>
          </a:p>
        </p:txBody>
      </p:sp>
    </p:spTree>
    <p:extLst>
      <p:ext uri="{BB962C8B-B14F-4D97-AF65-F5344CB8AC3E}">
        <p14:creationId xmlns:p14="http://schemas.microsoft.com/office/powerpoint/2010/main" val="3036772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55</a:t>
            </a:fld>
            <a:endParaRPr lang="en-US"/>
          </a:p>
        </p:txBody>
      </p:sp>
    </p:spTree>
    <p:extLst>
      <p:ext uri="{BB962C8B-B14F-4D97-AF65-F5344CB8AC3E}">
        <p14:creationId xmlns:p14="http://schemas.microsoft.com/office/powerpoint/2010/main" val="14472825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56</a:t>
            </a:fld>
            <a:endParaRPr lang="en-US"/>
          </a:p>
        </p:txBody>
      </p:sp>
    </p:spTree>
    <p:extLst>
      <p:ext uri="{BB962C8B-B14F-4D97-AF65-F5344CB8AC3E}">
        <p14:creationId xmlns:p14="http://schemas.microsoft.com/office/powerpoint/2010/main" val="14089815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57</a:t>
            </a:fld>
            <a:endParaRPr lang="en-US"/>
          </a:p>
        </p:txBody>
      </p:sp>
    </p:spTree>
    <p:extLst>
      <p:ext uri="{BB962C8B-B14F-4D97-AF65-F5344CB8AC3E}">
        <p14:creationId xmlns:p14="http://schemas.microsoft.com/office/powerpoint/2010/main" val="1655082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58</a:t>
            </a:fld>
            <a:endParaRPr lang="en-US"/>
          </a:p>
        </p:txBody>
      </p:sp>
    </p:spTree>
    <p:extLst>
      <p:ext uri="{BB962C8B-B14F-4D97-AF65-F5344CB8AC3E}">
        <p14:creationId xmlns:p14="http://schemas.microsoft.com/office/powerpoint/2010/main" val="3076814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59</a:t>
            </a:fld>
            <a:endParaRPr lang="en-US"/>
          </a:p>
        </p:txBody>
      </p:sp>
    </p:spTree>
    <p:extLst>
      <p:ext uri="{BB962C8B-B14F-4D97-AF65-F5344CB8AC3E}">
        <p14:creationId xmlns:p14="http://schemas.microsoft.com/office/powerpoint/2010/main" val="189974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846259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60</a:t>
            </a:fld>
            <a:endParaRPr lang="en-US"/>
          </a:p>
        </p:txBody>
      </p:sp>
    </p:spTree>
    <p:extLst>
      <p:ext uri="{BB962C8B-B14F-4D97-AF65-F5344CB8AC3E}">
        <p14:creationId xmlns:p14="http://schemas.microsoft.com/office/powerpoint/2010/main" val="23265479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62</a:t>
            </a:fld>
            <a:endParaRPr lang="en-US"/>
          </a:p>
        </p:txBody>
      </p:sp>
    </p:spTree>
    <p:extLst>
      <p:ext uri="{BB962C8B-B14F-4D97-AF65-F5344CB8AC3E}">
        <p14:creationId xmlns:p14="http://schemas.microsoft.com/office/powerpoint/2010/main" val="7371493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63</a:t>
            </a:fld>
            <a:endParaRPr lang="en-US"/>
          </a:p>
        </p:txBody>
      </p:sp>
    </p:spTree>
    <p:extLst>
      <p:ext uri="{BB962C8B-B14F-4D97-AF65-F5344CB8AC3E}">
        <p14:creationId xmlns:p14="http://schemas.microsoft.com/office/powerpoint/2010/main" val="3140778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64</a:t>
            </a:fld>
            <a:endParaRPr lang="en-US"/>
          </a:p>
        </p:txBody>
      </p:sp>
    </p:spTree>
    <p:extLst>
      <p:ext uri="{BB962C8B-B14F-4D97-AF65-F5344CB8AC3E}">
        <p14:creationId xmlns:p14="http://schemas.microsoft.com/office/powerpoint/2010/main" val="16069249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65</a:t>
            </a:fld>
            <a:endParaRPr lang="en-US"/>
          </a:p>
        </p:txBody>
      </p:sp>
    </p:spTree>
    <p:extLst>
      <p:ext uri="{BB962C8B-B14F-4D97-AF65-F5344CB8AC3E}">
        <p14:creationId xmlns:p14="http://schemas.microsoft.com/office/powerpoint/2010/main" val="14596841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66</a:t>
            </a:fld>
            <a:endParaRPr lang="en-US"/>
          </a:p>
        </p:txBody>
      </p:sp>
    </p:spTree>
    <p:extLst>
      <p:ext uri="{BB962C8B-B14F-4D97-AF65-F5344CB8AC3E}">
        <p14:creationId xmlns:p14="http://schemas.microsoft.com/office/powerpoint/2010/main" val="772958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67</a:t>
            </a:fld>
            <a:endParaRPr lang="en-US"/>
          </a:p>
        </p:txBody>
      </p:sp>
    </p:spTree>
    <p:extLst>
      <p:ext uri="{BB962C8B-B14F-4D97-AF65-F5344CB8AC3E}">
        <p14:creationId xmlns:p14="http://schemas.microsoft.com/office/powerpoint/2010/main" val="20636089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68</a:t>
            </a:fld>
            <a:endParaRPr lang="en-US"/>
          </a:p>
        </p:txBody>
      </p:sp>
    </p:spTree>
    <p:extLst>
      <p:ext uri="{BB962C8B-B14F-4D97-AF65-F5344CB8AC3E}">
        <p14:creationId xmlns:p14="http://schemas.microsoft.com/office/powerpoint/2010/main" val="18997407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69</a:t>
            </a:fld>
            <a:endParaRPr lang="en-US"/>
          </a:p>
        </p:txBody>
      </p:sp>
    </p:spTree>
    <p:extLst>
      <p:ext uri="{BB962C8B-B14F-4D97-AF65-F5344CB8AC3E}">
        <p14:creationId xmlns:p14="http://schemas.microsoft.com/office/powerpoint/2010/main" val="22015617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71</a:t>
            </a:fld>
            <a:endParaRPr lang="en-US"/>
          </a:p>
        </p:txBody>
      </p:sp>
    </p:spTree>
    <p:extLst>
      <p:ext uri="{BB962C8B-B14F-4D97-AF65-F5344CB8AC3E}">
        <p14:creationId xmlns:p14="http://schemas.microsoft.com/office/powerpoint/2010/main" val="413106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1899740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72</a:t>
            </a:fld>
            <a:endParaRPr lang="en-US"/>
          </a:p>
        </p:txBody>
      </p:sp>
    </p:spTree>
    <p:extLst>
      <p:ext uri="{BB962C8B-B14F-4D97-AF65-F5344CB8AC3E}">
        <p14:creationId xmlns:p14="http://schemas.microsoft.com/office/powerpoint/2010/main" val="26009343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73</a:t>
            </a:fld>
            <a:endParaRPr lang="en-US"/>
          </a:p>
        </p:txBody>
      </p:sp>
    </p:spTree>
    <p:extLst>
      <p:ext uri="{BB962C8B-B14F-4D97-AF65-F5344CB8AC3E}">
        <p14:creationId xmlns:p14="http://schemas.microsoft.com/office/powerpoint/2010/main" val="41933932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74</a:t>
            </a:fld>
            <a:endParaRPr lang="en-US"/>
          </a:p>
        </p:txBody>
      </p:sp>
    </p:spTree>
    <p:extLst>
      <p:ext uri="{BB962C8B-B14F-4D97-AF65-F5344CB8AC3E}">
        <p14:creationId xmlns:p14="http://schemas.microsoft.com/office/powerpoint/2010/main" val="10154431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75</a:t>
            </a:fld>
            <a:endParaRPr lang="en-US"/>
          </a:p>
        </p:txBody>
      </p:sp>
    </p:spTree>
    <p:extLst>
      <p:ext uri="{BB962C8B-B14F-4D97-AF65-F5344CB8AC3E}">
        <p14:creationId xmlns:p14="http://schemas.microsoft.com/office/powerpoint/2010/main" val="25710099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76</a:t>
            </a:fld>
            <a:endParaRPr lang="en-US"/>
          </a:p>
        </p:txBody>
      </p:sp>
    </p:spTree>
    <p:extLst>
      <p:ext uri="{BB962C8B-B14F-4D97-AF65-F5344CB8AC3E}">
        <p14:creationId xmlns:p14="http://schemas.microsoft.com/office/powerpoint/2010/main" val="41375293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77</a:t>
            </a:fld>
            <a:endParaRPr lang="en-US"/>
          </a:p>
        </p:txBody>
      </p:sp>
    </p:spTree>
    <p:extLst>
      <p:ext uri="{BB962C8B-B14F-4D97-AF65-F5344CB8AC3E}">
        <p14:creationId xmlns:p14="http://schemas.microsoft.com/office/powerpoint/2010/main" val="4807470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78</a:t>
            </a:fld>
            <a:endParaRPr lang="en-US"/>
          </a:p>
        </p:txBody>
      </p:sp>
    </p:spTree>
    <p:extLst>
      <p:ext uri="{BB962C8B-B14F-4D97-AF65-F5344CB8AC3E}">
        <p14:creationId xmlns:p14="http://schemas.microsoft.com/office/powerpoint/2010/main" val="18997407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79</a:t>
            </a:fld>
            <a:endParaRPr lang="en-US"/>
          </a:p>
        </p:txBody>
      </p:sp>
    </p:spTree>
    <p:extLst>
      <p:ext uri="{BB962C8B-B14F-4D97-AF65-F5344CB8AC3E}">
        <p14:creationId xmlns:p14="http://schemas.microsoft.com/office/powerpoint/2010/main" val="14980008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80</a:t>
            </a:fld>
            <a:endParaRPr lang="en-US"/>
          </a:p>
        </p:txBody>
      </p:sp>
    </p:spTree>
    <p:extLst>
      <p:ext uri="{BB962C8B-B14F-4D97-AF65-F5344CB8AC3E}">
        <p14:creationId xmlns:p14="http://schemas.microsoft.com/office/powerpoint/2010/main" val="40464256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81</a:t>
            </a:fld>
            <a:endParaRPr lang="en-US"/>
          </a:p>
        </p:txBody>
      </p:sp>
    </p:spTree>
    <p:extLst>
      <p:ext uri="{BB962C8B-B14F-4D97-AF65-F5344CB8AC3E}">
        <p14:creationId xmlns:p14="http://schemas.microsoft.com/office/powerpoint/2010/main" val="73841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37342017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82</a:t>
            </a:fld>
            <a:endParaRPr lang="en-US"/>
          </a:p>
        </p:txBody>
      </p:sp>
    </p:spTree>
    <p:extLst>
      <p:ext uri="{BB962C8B-B14F-4D97-AF65-F5344CB8AC3E}">
        <p14:creationId xmlns:p14="http://schemas.microsoft.com/office/powerpoint/2010/main" val="30387122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83</a:t>
            </a:fld>
            <a:endParaRPr lang="en-US"/>
          </a:p>
        </p:txBody>
      </p:sp>
    </p:spTree>
    <p:extLst>
      <p:ext uri="{BB962C8B-B14F-4D97-AF65-F5344CB8AC3E}">
        <p14:creationId xmlns:p14="http://schemas.microsoft.com/office/powerpoint/2010/main" val="8452818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84</a:t>
            </a:fld>
            <a:endParaRPr lang="en-US"/>
          </a:p>
        </p:txBody>
      </p:sp>
    </p:spTree>
    <p:extLst>
      <p:ext uri="{BB962C8B-B14F-4D97-AF65-F5344CB8AC3E}">
        <p14:creationId xmlns:p14="http://schemas.microsoft.com/office/powerpoint/2010/main" val="21657442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85</a:t>
            </a:fld>
            <a:endParaRPr lang="en-US"/>
          </a:p>
        </p:txBody>
      </p:sp>
    </p:spTree>
    <p:extLst>
      <p:ext uri="{BB962C8B-B14F-4D97-AF65-F5344CB8AC3E}">
        <p14:creationId xmlns:p14="http://schemas.microsoft.com/office/powerpoint/2010/main" val="347737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73728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171787" y="3886200"/>
            <a:ext cx="6600613" cy="577426"/>
          </a:xfrm>
        </p:spPr>
        <p:txBody>
          <a:bodyPr>
            <a:normAutofit/>
          </a:bodyPr>
          <a:lstStyle>
            <a:lvl1pPr marL="0" indent="0" algn="ctr">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Content Placeholder 4">
            <a:extLst>
              <a:ext uri="{FF2B5EF4-FFF2-40B4-BE49-F238E27FC236}">
                <a16:creationId xmlns:a16="http://schemas.microsoft.com/office/drawing/2014/main" xmlns="" id="{8322A880-A7B4-4628-83D1-6B403F40551F}"/>
              </a:ext>
            </a:extLst>
          </p:cNvPr>
          <p:cNvSpPr>
            <a:spLocks noGrp="1"/>
          </p:cNvSpPr>
          <p:nvPr>
            <p:ph sz="quarter" idx="10" hasCustomPrompt="1"/>
          </p:nvPr>
        </p:nvSpPr>
        <p:spPr>
          <a:xfrm>
            <a:off x="1171787" y="4463626"/>
            <a:ext cx="6600613" cy="1266613"/>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Text content</a:t>
            </a:r>
          </a:p>
        </p:txBody>
      </p:sp>
      <p:sp>
        <p:nvSpPr>
          <p:cNvPr id="6" name="Picture Placeholder 4">
            <a:extLst>
              <a:ext uri="{FF2B5EF4-FFF2-40B4-BE49-F238E27FC236}">
                <a16:creationId xmlns:a16="http://schemas.microsoft.com/office/drawing/2014/main" xmlns="" id="{76566585-E549-45C4-83A4-7EDB65DFB738}"/>
              </a:ext>
            </a:extLst>
          </p:cNvPr>
          <p:cNvSpPr>
            <a:spLocks noGrp="1"/>
          </p:cNvSpPr>
          <p:nvPr>
            <p:ph type="pic" sz="quarter" idx="11"/>
          </p:nvPr>
        </p:nvSpPr>
        <p:spPr>
          <a:xfrm>
            <a:off x="166979" y="5519889"/>
            <a:ext cx="886968" cy="886968"/>
          </a:xfrm>
        </p:spPr>
        <p:txBody>
          <a:bodyPr/>
          <a:lstStyle/>
          <a:p>
            <a:endParaRPr lang="en-CA"/>
          </a:p>
        </p:txBody>
      </p:sp>
      <p:sp>
        <p:nvSpPr>
          <p:cNvPr id="7" name="Picture Placeholder 8">
            <a:extLst>
              <a:ext uri="{FF2B5EF4-FFF2-40B4-BE49-F238E27FC236}">
                <a16:creationId xmlns:a16="http://schemas.microsoft.com/office/drawing/2014/main" xmlns="" id="{6F83F578-D096-43FA-8D51-D50084BA554C}"/>
              </a:ext>
            </a:extLst>
          </p:cNvPr>
          <p:cNvSpPr>
            <a:spLocks noGrp="1"/>
          </p:cNvSpPr>
          <p:nvPr>
            <p:ph type="pic" sz="quarter" idx="12"/>
          </p:nvPr>
        </p:nvSpPr>
        <p:spPr>
          <a:xfrm>
            <a:off x="7278688" y="544513"/>
            <a:ext cx="1708294" cy="914400"/>
          </a:xfrm>
        </p:spPr>
        <p:txBody>
          <a:bodyPr/>
          <a:lstStyle/>
          <a:p>
            <a:endParaRPr lang="en-CA"/>
          </a:p>
        </p:txBody>
      </p:sp>
      <p:sp>
        <p:nvSpPr>
          <p:cNvPr id="9" name="Picture Placeholder 8"/>
          <p:cNvSpPr>
            <a:spLocks noGrp="1"/>
          </p:cNvSpPr>
          <p:nvPr>
            <p:ph type="pic" sz="quarter" idx="13"/>
          </p:nvPr>
        </p:nvSpPr>
        <p:spPr>
          <a:xfrm>
            <a:off x="7381875" y="6110288"/>
            <a:ext cx="1457325" cy="490537"/>
          </a:xfrm>
        </p:spPr>
        <p:txBody>
          <a:bodyPr/>
          <a:lstStyle/>
          <a:p>
            <a:endParaRPr lang="en-CA"/>
          </a:p>
        </p:txBody>
      </p:sp>
    </p:spTree>
    <p:extLst>
      <p:ext uri="{BB962C8B-B14F-4D97-AF65-F5344CB8AC3E}">
        <p14:creationId xmlns:p14="http://schemas.microsoft.com/office/powerpoint/2010/main" val="115338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442645053"/>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4263546154"/>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1503169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104742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80148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376029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216886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328610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2765165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232575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3174236173"/>
      </p:ext>
    </p:extLst>
  </p:cSld>
  <p:clrMapOvr>
    <a:masterClrMapping/>
  </p:clrMapOvr>
  <p:extLst mod="1">
    <p:ext uri="{DCECCB84-F9BA-43D5-87BE-67443E8EF086}">
      <p15:sldGuideLst xmlns:p15="http://schemas.microsoft.com/office/powerpoint/2012/main" xmlns="">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3399788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1483111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476250"/>
          </a:xfrm>
        </p:spPr>
        <p:txBody>
          <a:bodyPr>
            <a:normAutofit/>
          </a:bodyPr>
          <a:lstStyle>
            <a:lvl1pPr marL="0" indent="0" algn="ctr">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icture Placeholder 4"/>
          <p:cNvSpPr>
            <a:spLocks noGrp="1"/>
          </p:cNvSpPr>
          <p:nvPr>
            <p:ph type="pic" sz="quarter" idx="10"/>
          </p:nvPr>
        </p:nvSpPr>
        <p:spPr>
          <a:xfrm>
            <a:off x="230187" y="5781675"/>
            <a:ext cx="1635557" cy="914400"/>
          </a:xfrm>
        </p:spPr>
        <p:txBody>
          <a:bodyPr/>
          <a:lstStyle/>
          <a:p>
            <a:endParaRPr lang="en-CA"/>
          </a:p>
        </p:txBody>
      </p:sp>
      <p:sp>
        <p:nvSpPr>
          <p:cNvPr id="7" name="Picture Placeholder 6"/>
          <p:cNvSpPr>
            <a:spLocks noGrp="1"/>
          </p:cNvSpPr>
          <p:nvPr>
            <p:ph type="pic" sz="quarter" idx="11"/>
          </p:nvPr>
        </p:nvSpPr>
        <p:spPr>
          <a:xfrm>
            <a:off x="7360584" y="5689600"/>
            <a:ext cx="1680585" cy="914400"/>
          </a:xfrm>
        </p:spPr>
        <p:txBody>
          <a:bodyPr/>
          <a:lstStyle/>
          <a:p>
            <a:endParaRPr lang="en-CA"/>
          </a:p>
        </p:txBody>
      </p:sp>
      <p:sp>
        <p:nvSpPr>
          <p:cNvPr id="9" name="Picture Placeholder 8"/>
          <p:cNvSpPr>
            <a:spLocks noGrp="1"/>
          </p:cNvSpPr>
          <p:nvPr>
            <p:ph type="pic" sz="quarter" idx="12"/>
          </p:nvPr>
        </p:nvSpPr>
        <p:spPr>
          <a:xfrm>
            <a:off x="7278688" y="544513"/>
            <a:ext cx="1708294" cy="914400"/>
          </a:xfrm>
        </p:spPr>
        <p:txBody>
          <a:bodyPr/>
          <a:lstStyle/>
          <a:p>
            <a:endParaRPr lang="en-CA"/>
          </a:p>
        </p:txBody>
      </p:sp>
      <p:sp>
        <p:nvSpPr>
          <p:cNvPr id="6" name="Content Placeholder 5">
            <a:extLst>
              <a:ext uri="{FF2B5EF4-FFF2-40B4-BE49-F238E27FC236}">
                <a16:creationId xmlns:a16="http://schemas.microsoft.com/office/drawing/2014/main" xmlns="" id="{6B331E3A-307C-453E-883B-3F5445D355FA}"/>
              </a:ext>
            </a:extLst>
          </p:cNvPr>
          <p:cNvSpPr>
            <a:spLocks noGrp="1"/>
          </p:cNvSpPr>
          <p:nvPr>
            <p:ph sz="quarter" idx="13"/>
          </p:nvPr>
        </p:nvSpPr>
        <p:spPr>
          <a:xfrm>
            <a:off x="1371600" y="4362450"/>
            <a:ext cx="6400800" cy="1484313"/>
          </a:xfrm>
        </p:spPr>
        <p:txBody>
          <a:bodyPr>
            <a:norm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endParaRPr lang="en-US" dirty="0"/>
          </a:p>
        </p:txBody>
      </p:sp>
      <p:sp>
        <p:nvSpPr>
          <p:cNvPr id="8" name="Rectangle 7">
            <a:extLst>
              <a:ext uri="{FF2B5EF4-FFF2-40B4-BE49-F238E27FC236}">
                <a16:creationId xmlns:a16="http://schemas.microsoft.com/office/drawing/2014/main" xmlns="" id="{90E4A0A9-E394-447C-94C9-7740649B6AB9}"/>
              </a:ext>
            </a:extLst>
          </p:cNvPr>
          <p:cNvSpPr/>
          <p:nvPr userDrawn="1"/>
        </p:nvSpPr>
        <p:spPr>
          <a:xfrm>
            <a:off x="7464213" y="5994400"/>
            <a:ext cx="1320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2968452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Horiz rule_Title and Content">
    <p:spTree>
      <p:nvGrpSpPr>
        <p:cNvPr id="1" name=""/>
        <p:cNvGrpSpPr/>
        <p:nvPr/>
      </p:nvGrpSpPr>
      <p:grpSpPr>
        <a:xfrm>
          <a:off x="0" y="0"/>
          <a:ext cx="0" cy="0"/>
          <a:chOff x="0" y="0"/>
          <a:chExt cx="0" cy="0"/>
        </a:xfrm>
      </p:grpSpPr>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20990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p:nvPr>
        </p:nvSpPr>
        <p:spPr>
          <a:xfrm>
            <a:off x="7162800" y="421700"/>
            <a:ext cx="1524000" cy="1284288"/>
          </a:xfrm>
        </p:spPr>
        <p:txBody>
          <a:bodyPr/>
          <a:lstStyle/>
          <a:p>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3366400482"/>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470648" y="347472"/>
            <a:ext cx="1344168" cy="1207008"/>
          </a:xfrm>
          <a:ln w="25400">
            <a:solidFill>
              <a:schemeClr val="accent1"/>
            </a:solidFill>
          </a:ln>
        </p:spPr>
        <p:txBody>
          <a:bodyPr/>
          <a:lstStyle/>
          <a:p>
            <a:endParaRPr lang="en-CA"/>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1371600" y="3886200"/>
            <a:ext cx="6400800" cy="400110"/>
          </a:xfrm>
        </p:spPr>
        <p:txBody>
          <a:bodyPr>
            <a:sp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Tree>
    <p:extLst>
      <p:ext uri="{BB962C8B-B14F-4D97-AF65-F5344CB8AC3E}">
        <p14:creationId xmlns:p14="http://schemas.microsoft.com/office/powerpoint/2010/main" val="2407861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1239"/>
            <a:ext cx="7772400" cy="461665"/>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86814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354465168"/>
      </p:ext>
    </p:extLst>
  </p:cSld>
  <p:clrMapOvr>
    <a:masterClrMapping/>
  </p:clrMapOvr>
  <p:extLst mod="1">
    <p:ext uri="{DCECCB84-F9BA-43D5-87BE-67443E8EF086}">
      <p15:sldGuideLst xmlns:p15="http://schemas.microsoft.com/office/powerpoint/2012/main" xmlns="">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144234154"/>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olidFill>
          </a:ln>
        </p:spPr>
        <p:txBody>
          <a:bodyPr/>
          <a:lstStyle/>
          <a:p>
            <a:endParaRPr lang="en-CA"/>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1254035918"/>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with Highl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olidFill>
          </a:ln>
        </p:spPr>
        <p:txBody>
          <a:bodyPr/>
          <a:lstStyle/>
          <a:p>
            <a:endParaRPr lang="en-CA"/>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12" name="Picture Placeholder 11"/>
          <p:cNvSpPr>
            <a:spLocks noGrp="1"/>
          </p:cNvSpPr>
          <p:nvPr>
            <p:ph type="pic" sz="quarter" idx="13"/>
          </p:nvPr>
        </p:nvSpPr>
        <p:spPr>
          <a:xfrm>
            <a:off x="0" y="3511739"/>
            <a:ext cx="9144000" cy="422275"/>
          </a:xfrm>
        </p:spPr>
        <p:txBody>
          <a:bodyPr/>
          <a:lstStyle/>
          <a:p>
            <a:endParaRPr lang="en-CA"/>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511281374"/>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3794706682"/>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3915479993"/>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7"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304800" y="1447800"/>
            <a:ext cx="8534400" cy="1341906"/>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Tree>
    <p:extLst>
      <p:ext uri="{BB962C8B-B14F-4D97-AF65-F5344CB8AC3E}">
        <p14:creationId xmlns:p14="http://schemas.microsoft.com/office/powerpoint/2010/main" val="2911983905"/>
      </p:ext>
    </p:extLst>
  </p:cSld>
  <p:clrMapOvr>
    <a:masterClrMapping/>
  </p:clrMapOvr>
  <p:extLst mod="1">
    <p:ext uri="{DCECCB84-F9BA-43D5-87BE-67443E8EF086}">
      <p15:sldGuideLst xmlns:p15="http://schemas.microsoft.com/office/powerpoint/2012/main" xmlns="">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513087" y="-18238"/>
            <a:ext cx="8054040" cy="307777"/>
            <a:chOff x="513087" y="-18238"/>
            <a:chExt cx="8054040" cy="307777"/>
          </a:xfrm>
        </p:grpSpPr>
        <p:sp>
          <p:nvSpPr>
            <p:cNvPr id="66" name="TextBox 65"/>
            <p:cNvSpPr txBox="1"/>
            <p:nvPr userDrawn="1"/>
          </p:nvSpPr>
          <p:spPr>
            <a:xfrm>
              <a:off x="513087" y="-18238"/>
              <a:ext cx="927664" cy="307777"/>
            </a:xfrm>
            <a:prstGeom prst="rect">
              <a:avLst/>
            </a:prstGeom>
            <a:noFill/>
          </p:spPr>
          <p:txBody>
            <a:bodyPr wrap="square" rtlCol="0">
              <a:spAutoFit/>
            </a:bodyPr>
            <a:lstStyle/>
            <a:p>
              <a:r>
                <a:rPr lang="en-US" sz="1400" b="1" dirty="0">
                  <a:solidFill>
                    <a:srgbClr val="1F497D"/>
                  </a:solidFill>
                </a:rPr>
                <a:t>MODULE</a:t>
              </a:r>
            </a:p>
          </p:txBody>
        </p:sp>
        <p:sp>
          <p:nvSpPr>
            <p:cNvPr id="68" name="Rectangle 67"/>
            <p:cNvSpPr/>
            <p:nvPr userDrawn="1"/>
          </p:nvSpPr>
          <p:spPr>
            <a:xfrm>
              <a:off x="1317181" y="0"/>
              <a:ext cx="393804" cy="259363"/>
            </a:xfrm>
            <a:prstGeom prst="rect">
              <a:avLst/>
            </a:prstGeom>
            <a:solidFill>
              <a:srgbClr val="FFC000"/>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a:t>
              </a:r>
            </a:p>
          </p:txBody>
        </p:sp>
        <p:sp>
          <p:nvSpPr>
            <p:cNvPr id="69" name="Rectangle 68"/>
            <p:cNvSpPr/>
            <p:nvPr userDrawn="1"/>
          </p:nvSpPr>
          <p:spPr>
            <a:xfrm>
              <a:off x="177712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2</a:t>
              </a:r>
            </a:p>
          </p:txBody>
        </p:sp>
        <p:sp>
          <p:nvSpPr>
            <p:cNvPr id="70" name="Rectangle 69"/>
            <p:cNvSpPr/>
            <p:nvPr userDrawn="1"/>
          </p:nvSpPr>
          <p:spPr>
            <a:xfrm>
              <a:off x="223707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3</a:t>
              </a:r>
            </a:p>
          </p:txBody>
        </p:sp>
        <p:sp>
          <p:nvSpPr>
            <p:cNvPr id="71" name="Rectangle 70"/>
            <p:cNvSpPr/>
            <p:nvPr userDrawn="1"/>
          </p:nvSpPr>
          <p:spPr>
            <a:xfrm>
              <a:off x="2697020" y="0"/>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4</a:t>
              </a:r>
            </a:p>
          </p:txBody>
        </p:sp>
        <p:sp>
          <p:nvSpPr>
            <p:cNvPr id="72" name="Rectangle 71"/>
            <p:cNvSpPr/>
            <p:nvPr userDrawn="1"/>
          </p:nvSpPr>
          <p:spPr>
            <a:xfrm>
              <a:off x="3143235"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5</a:t>
              </a:r>
            </a:p>
          </p:txBody>
        </p:sp>
        <p:sp>
          <p:nvSpPr>
            <p:cNvPr id="73" name="Rectangle 72"/>
            <p:cNvSpPr/>
            <p:nvPr userDrawn="1"/>
          </p:nvSpPr>
          <p:spPr>
            <a:xfrm>
              <a:off x="360318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6</a:t>
              </a:r>
            </a:p>
          </p:txBody>
        </p:sp>
        <p:sp>
          <p:nvSpPr>
            <p:cNvPr id="74" name="Rectangle 73"/>
            <p:cNvSpPr/>
            <p:nvPr userDrawn="1"/>
          </p:nvSpPr>
          <p:spPr>
            <a:xfrm>
              <a:off x="4063128"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7</a:t>
              </a:r>
            </a:p>
          </p:txBody>
        </p:sp>
        <p:sp>
          <p:nvSpPr>
            <p:cNvPr id="75" name="Rectangle 74"/>
            <p:cNvSpPr/>
            <p:nvPr userDrawn="1"/>
          </p:nvSpPr>
          <p:spPr>
            <a:xfrm>
              <a:off x="4983019"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9</a:t>
              </a:r>
            </a:p>
          </p:txBody>
        </p:sp>
        <p:sp>
          <p:nvSpPr>
            <p:cNvPr id="76" name="Rectangle 75"/>
            <p:cNvSpPr/>
            <p:nvPr userDrawn="1"/>
          </p:nvSpPr>
          <p:spPr>
            <a:xfrm>
              <a:off x="544296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10</a:t>
              </a:r>
            </a:p>
          </p:txBody>
        </p:sp>
        <p:sp>
          <p:nvSpPr>
            <p:cNvPr id="77" name="Rectangle 76"/>
            <p:cNvSpPr/>
            <p:nvPr userDrawn="1"/>
          </p:nvSpPr>
          <p:spPr>
            <a:xfrm>
              <a:off x="588918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11</a:t>
              </a:r>
            </a:p>
          </p:txBody>
        </p:sp>
        <p:sp>
          <p:nvSpPr>
            <p:cNvPr id="78" name="Rectangle 77"/>
            <p:cNvSpPr/>
            <p:nvPr userDrawn="1"/>
          </p:nvSpPr>
          <p:spPr>
            <a:xfrm>
              <a:off x="634912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12</a:t>
              </a:r>
            </a:p>
          </p:txBody>
        </p:sp>
        <p:sp>
          <p:nvSpPr>
            <p:cNvPr id="79" name="Rectangle 78"/>
            <p:cNvSpPr/>
            <p:nvPr userDrawn="1"/>
          </p:nvSpPr>
          <p:spPr>
            <a:xfrm>
              <a:off x="6809074"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13</a:t>
              </a:r>
            </a:p>
          </p:txBody>
        </p:sp>
        <p:sp>
          <p:nvSpPr>
            <p:cNvPr id="80" name="Rectangle 79"/>
            <p:cNvSpPr/>
            <p:nvPr userDrawn="1"/>
          </p:nvSpPr>
          <p:spPr>
            <a:xfrm>
              <a:off x="725343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14</a:t>
              </a:r>
            </a:p>
          </p:txBody>
        </p:sp>
        <p:sp>
          <p:nvSpPr>
            <p:cNvPr id="81" name="Rectangle 80"/>
            <p:cNvSpPr/>
            <p:nvPr userDrawn="1"/>
          </p:nvSpPr>
          <p:spPr>
            <a:xfrm>
              <a:off x="771337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15</a:t>
              </a:r>
            </a:p>
          </p:txBody>
        </p:sp>
        <p:sp>
          <p:nvSpPr>
            <p:cNvPr id="82" name="Rectangle 81"/>
            <p:cNvSpPr/>
            <p:nvPr userDrawn="1"/>
          </p:nvSpPr>
          <p:spPr>
            <a:xfrm>
              <a:off x="8173323"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16</a:t>
              </a:r>
            </a:p>
          </p:txBody>
        </p:sp>
        <p:sp>
          <p:nvSpPr>
            <p:cNvPr id="65" name="Rectangle 64"/>
            <p:cNvSpPr/>
            <p:nvPr userDrawn="1"/>
          </p:nvSpPr>
          <p:spPr>
            <a:xfrm>
              <a:off x="452628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8</a:t>
              </a:r>
            </a:p>
          </p:txBody>
        </p:sp>
      </p:grpSp>
    </p:spTree>
    <p:extLst>
      <p:ext uri="{BB962C8B-B14F-4D97-AF65-F5344CB8AC3E}">
        <p14:creationId xmlns:p14="http://schemas.microsoft.com/office/powerpoint/2010/main" val="24584167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97"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5" r:id="rId22"/>
    <p:sldLayoutId id="2147483696" r:id="rId23"/>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TextBox 26"/>
            <p:cNvSpPr txBox="1"/>
            <p:nvPr userDrawn="1"/>
          </p:nvSpPr>
          <p:spPr>
            <a:xfrm>
              <a:off x="513087" y="-18238"/>
              <a:ext cx="927664" cy="307777"/>
            </a:xfrm>
            <a:prstGeom prst="rect">
              <a:avLst/>
            </a:prstGeom>
            <a:noFill/>
          </p:spPr>
          <p:txBody>
            <a:bodyPr wrap="square" rtlCol="0">
              <a:spAutoFit/>
            </a:bodyPr>
            <a:lstStyle/>
            <a:p>
              <a:r>
                <a:rPr lang="en-US" sz="1400" b="1" dirty="0">
                  <a:solidFill>
                    <a:srgbClr val="1F497D"/>
                  </a:solidFill>
                </a:rPr>
                <a:t>MODULE</a:t>
              </a:r>
            </a:p>
          </p:txBody>
        </p:sp>
        <p:sp>
          <p:nvSpPr>
            <p:cNvPr id="28" name="Rectangle 27"/>
            <p:cNvSpPr/>
            <p:nvPr userDrawn="1"/>
          </p:nvSpPr>
          <p:spPr>
            <a:xfrm>
              <a:off x="1317181" y="0"/>
              <a:ext cx="393804" cy="259363"/>
            </a:xfrm>
            <a:prstGeom prst="rect">
              <a:avLst/>
            </a:prstGeom>
            <a:solidFill>
              <a:srgbClr val="FFC000"/>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a:t>
              </a:r>
            </a:p>
          </p:txBody>
        </p:sp>
        <p:sp>
          <p:nvSpPr>
            <p:cNvPr id="29" name="Rectangle 28"/>
            <p:cNvSpPr/>
            <p:nvPr userDrawn="1"/>
          </p:nvSpPr>
          <p:spPr>
            <a:xfrm>
              <a:off x="177712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2</a:t>
              </a:r>
            </a:p>
          </p:txBody>
        </p:sp>
        <p:sp>
          <p:nvSpPr>
            <p:cNvPr id="30" name="Rectangle 29"/>
            <p:cNvSpPr/>
            <p:nvPr userDrawn="1"/>
          </p:nvSpPr>
          <p:spPr>
            <a:xfrm>
              <a:off x="2237073" y="-3595"/>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3</a:t>
              </a:r>
            </a:p>
          </p:txBody>
        </p:sp>
        <p:sp>
          <p:nvSpPr>
            <p:cNvPr id="31" name="Rectangle 30"/>
            <p:cNvSpPr/>
            <p:nvPr userDrawn="1"/>
          </p:nvSpPr>
          <p:spPr>
            <a:xfrm>
              <a:off x="2697020" y="0"/>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4</a:t>
              </a:r>
            </a:p>
          </p:txBody>
        </p:sp>
        <p:sp>
          <p:nvSpPr>
            <p:cNvPr id="32" name="Rectangle 31"/>
            <p:cNvSpPr/>
            <p:nvPr userDrawn="1"/>
          </p:nvSpPr>
          <p:spPr>
            <a:xfrm>
              <a:off x="3143235"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5</a:t>
              </a:r>
            </a:p>
          </p:txBody>
        </p:sp>
        <p:sp>
          <p:nvSpPr>
            <p:cNvPr id="33" name="Rectangle 32"/>
            <p:cNvSpPr/>
            <p:nvPr userDrawn="1"/>
          </p:nvSpPr>
          <p:spPr>
            <a:xfrm>
              <a:off x="360318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6</a:t>
              </a:r>
            </a:p>
          </p:txBody>
        </p:sp>
        <p:sp>
          <p:nvSpPr>
            <p:cNvPr id="34" name="Rectangle 33"/>
            <p:cNvSpPr/>
            <p:nvPr userDrawn="1"/>
          </p:nvSpPr>
          <p:spPr>
            <a:xfrm>
              <a:off x="4063128"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7</a:t>
              </a:r>
            </a:p>
          </p:txBody>
        </p:sp>
        <p:sp>
          <p:nvSpPr>
            <p:cNvPr id="35" name="Rectangle 34"/>
            <p:cNvSpPr/>
            <p:nvPr userDrawn="1"/>
          </p:nvSpPr>
          <p:spPr>
            <a:xfrm>
              <a:off x="4983019"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9</a:t>
              </a:r>
            </a:p>
          </p:txBody>
        </p:sp>
        <p:sp>
          <p:nvSpPr>
            <p:cNvPr id="36" name="Rectangle 35"/>
            <p:cNvSpPr/>
            <p:nvPr userDrawn="1"/>
          </p:nvSpPr>
          <p:spPr>
            <a:xfrm>
              <a:off x="544296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10</a:t>
              </a:r>
            </a:p>
          </p:txBody>
        </p:sp>
        <p:sp>
          <p:nvSpPr>
            <p:cNvPr id="37" name="Rectangle 36"/>
            <p:cNvSpPr/>
            <p:nvPr userDrawn="1"/>
          </p:nvSpPr>
          <p:spPr>
            <a:xfrm>
              <a:off x="5889181"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11</a:t>
              </a:r>
            </a:p>
          </p:txBody>
        </p:sp>
        <p:sp>
          <p:nvSpPr>
            <p:cNvPr id="38" name="Rectangle 37"/>
            <p:cNvSpPr/>
            <p:nvPr userDrawn="1"/>
          </p:nvSpPr>
          <p:spPr>
            <a:xfrm>
              <a:off x="6349127"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12</a:t>
              </a:r>
            </a:p>
          </p:txBody>
        </p:sp>
        <p:sp>
          <p:nvSpPr>
            <p:cNvPr id="39" name="Rectangle 38"/>
            <p:cNvSpPr/>
            <p:nvPr userDrawn="1"/>
          </p:nvSpPr>
          <p:spPr>
            <a:xfrm>
              <a:off x="6809074"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13</a:t>
              </a:r>
            </a:p>
          </p:txBody>
        </p:sp>
        <p:sp>
          <p:nvSpPr>
            <p:cNvPr id="40" name="Rectangle 39"/>
            <p:cNvSpPr/>
            <p:nvPr userDrawn="1"/>
          </p:nvSpPr>
          <p:spPr>
            <a:xfrm>
              <a:off x="725343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14</a:t>
              </a:r>
            </a:p>
          </p:txBody>
        </p:sp>
        <p:sp>
          <p:nvSpPr>
            <p:cNvPr id="41" name="Rectangle 40"/>
            <p:cNvSpPr/>
            <p:nvPr userDrawn="1"/>
          </p:nvSpPr>
          <p:spPr>
            <a:xfrm>
              <a:off x="7713376"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15</a:t>
              </a:r>
            </a:p>
          </p:txBody>
        </p:sp>
        <p:sp>
          <p:nvSpPr>
            <p:cNvPr id="42" name="Rectangle 41"/>
            <p:cNvSpPr/>
            <p:nvPr userDrawn="1"/>
          </p:nvSpPr>
          <p:spPr>
            <a:xfrm>
              <a:off x="8173323"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16</a:t>
              </a:r>
            </a:p>
          </p:txBody>
        </p:sp>
        <p:sp>
          <p:nvSpPr>
            <p:cNvPr id="43" name="Rectangle 42"/>
            <p:cNvSpPr/>
            <p:nvPr userDrawn="1"/>
          </p:nvSpPr>
          <p:spPr>
            <a:xfrm>
              <a:off x="4526280" y="0"/>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prstClr val="white"/>
                  </a:solidFill>
                </a:rPr>
                <a:t>8</a:t>
              </a:r>
            </a:p>
          </p:txBody>
        </p:sp>
      </p:grpSp>
    </p:spTree>
    <p:extLst>
      <p:ext uri="{BB962C8B-B14F-4D97-AF65-F5344CB8AC3E}">
        <p14:creationId xmlns:p14="http://schemas.microsoft.com/office/powerpoint/2010/main" val="2772406344"/>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3.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aphic showing a human brain glowing on a background of a bright star-studded sky. "/>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66" r="-1643"/>
          <a:stretch/>
        </p:blipFill>
        <p:spPr>
          <a:xfrm>
            <a:off x="7307948" y="515485"/>
            <a:ext cx="1435322" cy="1255885"/>
          </a:xfrm>
        </p:spPr>
      </p:pic>
      <p:sp>
        <p:nvSpPr>
          <p:cNvPr id="2" name="Title 1"/>
          <p:cNvSpPr>
            <a:spLocks noGrp="1"/>
          </p:cNvSpPr>
          <p:nvPr>
            <p:ph type="ctrTitle"/>
          </p:nvPr>
        </p:nvSpPr>
        <p:spPr>
          <a:xfrm>
            <a:off x="685803" y="1807024"/>
            <a:ext cx="6549567" cy="2124674"/>
          </a:xfrm>
        </p:spPr>
        <p:txBody>
          <a:bodyPr>
            <a:noAutofit/>
          </a:bodyPr>
          <a:lstStyle/>
          <a:p>
            <a:r>
              <a:rPr lang="en-US" sz="3600" dirty="0" smtClean="0"/>
              <a:t>Overview of Mild Cognitive </a:t>
            </a:r>
            <a:br>
              <a:rPr lang="en-US" sz="3600" dirty="0" smtClean="0"/>
            </a:br>
            <a:r>
              <a:rPr lang="en-US" sz="3600" dirty="0" smtClean="0"/>
              <a:t>Impairment and Dementia for an Interprofessional Team</a:t>
            </a:r>
            <a:br>
              <a:rPr lang="en-US" sz="3600" dirty="0" smtClean="0"/>
            </a:br>
            <a:r>
              <a:rPr lang="en-US" sz="2000" dirty="0" smtClean="0">
                <a:solidFill>
                  <a:srgbClr val="984807"/>
                </a:solidFill>
              </a:rPr>
              <a:t>MODULE 1</a:t>
            </a:r>
            <a:r>
              <a:rPr lang="en-US" sz="3000" dirty="0" smtClean="0">
                <a:solidFill>
                  <a:srgbClr val="984807"/>
                </a:solidFill>
              </a:rPr>
              <a:t> </a:t>
            </a:r>
            <a:endParaRPr lang="en-US" sz="3000" dirty="0">
              <a:solidFill>
                <a:srgbClr val="984807"/>
              </a:solidFill>
            </a:endParaRPr>
          </a:p>
        </p:txBody>
      </p:sp>
      <p:sp>
        <p:nvSpPr>
          <p:cNvPr id="9" name="Subtitle 5"/>
          <p:cNvSpPr>
            <a:spLocks noGrp="1"/>
          </p:cNvSpPr>
          <p:nvPr>
            <p:ph type="subTitle" idx="1"/>
          </p:nvPr>
        </p:nvSpPr>
        <p:spPr>
          <a:xfrm>
            <a:off x="1273381" y="3944156"/>
            <a:ext cx="6600613" cy="707676"/>
          </a:xfrm>
        </p:spPr>
        <p:txBody>
          <a:bodyPr>
            <a:noAutofit/>
          </a:bodyPr>
          <a:lstStyle/>
          <a:p>
            <a:pPr>
              <a:spcBef>
                <a:spcPts val="0"/>
              </a:spcBef>
            </a:pPr>
            <a:r>
              <a:rPr lang="en-US" dirty="0" smtClean="0">
                <a:solidFill>
                  <a:schemeClr val="tx1"/>
                </a:solidFill>
              </a:rPr>
              <a:t>U.S. Department of Health and Human Services</a:t>
            </a:r>
          </a:p>
          <a:p>
            <a:pPr>
              <a:spcBef>
                <a:spcPts val="0"/>
              </a:spcBef>
            </a:pPr>
            <a:r>
              <a:rPr lang="en-US" dirty="0" smtClean="0">
                <a:solidFill>
                  <a:schemeClr val="tx1"/>
                </a:solidFill>
              </a:rPr>
              <a:t>Health Resources and Services Administration</a:t>
            </a:r>
          </a:p>
          <a:p>
            <a:pPr>
              <a:spcBef>
                <a:spcPts val="0"/>
              </a:spcBef>
            </a:pPr>
            <a:r>
              <a:rPr lang="en-US" dirty="0" smtClean="0">
                <a:solidFill>
                  <a:schemeClr val="tx1"/>
                </a:solidFill>
              </a:rPr>
              <a:t>July 2018</a:t>
            </a:r>
            <a:endParaRPr lang="en-US" dirty="0">
              <a:solidFill>
                <a:schemeClr val="tx1"/>
              </a:solidFill>
            </a:endParaRPr>
          </a:p>
        </p:txBody>
      </p:sp>
      <p:sp>
        <p:nvSpPr>
          <p:cNvPr id="13" name="Content Placeholder 12"/>
          <p:cNvSpPr>
            <a:spLocks noGrp="1"/>
          </p:cNvSpPr>
          <p:nvPr>
            <p:ph sz="quarter" idx="10"/>
          </p:nvPr>
        </p:nvSpPr>
        <p:spPr>
          <a:xfrm>
            <a:off x="1357396" y="4879325"/>
            <a:ext cx="6433701" cy="1266613"/>
          </a:xfrm>
        </p:spPr>
        <p:txBody>
          <a:bodyPr>
            <a:noAutofit/>
          </a:bodyPr>
          <a:lstStyle/>
          <a:p>
            <a:pPr>
              <a:spcBef>
                <a:spcPts val="0"/>
              </a:spcBef>
            </a:pPr>
            <a:r>
              <a:rPr lang="en-CA" i="1" dirty="0"/>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p>
        </p:txBody>
      </p:sp>
      <p:pic>
        <p:nvPicPr>
          <p:cNvPr id="12" name="Picture Placeholder 11" descr="Logo of the Department of Health &amp; Human Services, USA. "/>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40" r="340"/>
          <a:stretch>
            <a:fillRect/>
          </a:stretch>
        </p:blipFill>
        <p:spPr/>
      </p:pic>
      <p:pic>
        <p:nvPicPr>
          <p:cNvPr id="11" name="Picture Placeholder 10" descr="Logo of the Health Resources &amp; Services Administration (HRSA) "/>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62" r="62"/>
          <a:stretch>
            <a:fillRect/>
          </a:stretch>
        </p:blipFill>
        <p:spPr/>
      </p:pic>
    </p:spTree>
    <p:extLst>
      <p:ext uri="{BB962C8B-B14F-4D97-AF65-F5344CB8AC3E}">
        <p14:creationId xmlns:p14="http://schemas.microsoft.com/office/powerpoint/2010/main" val="82673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Cognitive Function</a:t>
            </a:r>
          </a:p>
        </p:txBody>
      </p:sp>
      <p:sp>
        <p:nvSpPr>
          <p:cNvPr id="3" name="Content Placeholder 2"/>
          <p:cNvSpPr>
            <a:spLocks noGrp="1"/>
          </p:cNvSpPr>
          <p:nvPr>
            <p:ph idx="1"/>
          </p:nvPr>
        </p:nvSpPr>
        <p:spPr>
          <a:xfrm>
            <a:off x="457200" y="1463040"/>
            <a:ext cx="8229600" cy="3032759"/>
          </a:xfrm>
        </p:spPr>
        <p:txBody>
          <a:bodyPr>
            <a:noAutofit/>
          </a:bodyPr>
          <a:lstStyle/>
          <a:p>
            <a:pPr lvl="0"/>
            <a:r>
              <a:rPr lang="en-US" dirty="0"/>
              <a:t>Cognitive function refers to how a person becomes aware of, perceives, or comprehends ideas (Anstey et al., 2004). </a:t>
            </a:r>
          </a:p>
          <a:p>
            <a:pPr lvl="0"/>
            <a:r>
              <a:rPr lang="en-US" dirty="0"/>
              <a:t>It declines gradually while young and more rapidly among older adults (&gt;60s) (Anstey et al., 2004).</a:t>
            </a:r>
          </a:p>
          <a:p>
            <a:pPr lvl="0"/>
            <a:r>
              <a:rPr lang="en-US" dirty="0"/>
              <a:t>Many other medical and psychological factors can influence cognitive function (</a:t>
            </a:r>
            <a:r>
              <a:rPr lang="en-US" dirty="0" err="1"/>
              <a:t>Pankratz</a:t>
            </a:r>
            <a:r>
              <a:rPr lang="en-US" dirty="0"/>
              <a:t> et al., 2015; Mayo Clinic, </a:t>
            </a:r>
            <a:r>
              <a:rPr lang="en-US" dirty="0" smtClean="0"/>
              <a:t>2017b; </a:t>
            </a:r>
            <a:r>
              <a:rPr lang="en-US" dirty="0"/>
              <a:t>UCSF Memory and Aging Center, </a:t>
            </a:r>
            <a:r>
              <a:rPr lang="en-US" dirty="0" smtClean="0"/>
              <a:t>2017; </a:t>
            </a:r>
            <a:r>
              <a:rPr lang="en-US" dirty="0"/>
              <a:t>Heaton et al., 2010; </a:t>
            </a:r>
            <a:r>
              <a:rPr lang="en-US" dirty="0" err="1"/>
              <a:t>Karakis</a:t>
            </a:r>
            <a:r>
              <a:rPr lang="en-US" dirty="0"/>
              <a:t> et al., 2016; Emory Alzheimer’s Disease Research Center, </a:t>
            </a:r>
            <a:r>
              <a:rPr lang="en-US" dirty="0" smtClean="0"/>
              <a:t>2017; </a:t>
            </a:r>
            <a:r>
              <a:rPr lang="en-US" dirty="0"/>
              <a:t>HelpGuide.org, </a:t>
            </a:r>
            <a:r>
              <a:rPr lang="en-US" dirty="0" err="1"/>
              <a:t>n.d.</a:t>
            </a:r>
            <a:r>
              <a:rPr lang="en-US" dirty="0"/>
              <a:t>; </a:t>
            </a:r>
            <a:r>
              <a:rPr lang="en-US" dirty="0" err="1"/>
              <a:t>Pagoria</a:t>
            </a:r>
            <a:r>
              <a:rPr lang="en-US" dirty="0"/>
              <a:t> et al., 2011).</a:t>
            </a:r>
          </a:p>
        </p:txBody>
      </p:sp>
    </p:spTree>
    <p:extLst>
      <p:ext uri="{BB962C8B-B14F-4D97-AF65-F5344CB8AC3E}">
        <p14:creationId xmlns:p14="http://schemas.microsoft.com/office/powerpoint/2010/main" val="318502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Executive Function</a:t>
            </a:r>
          </a:p>
        </p:txBody>
      </p:sp>
      <p:sp>
        <p:nvSpPr>
          <p:cNvPr id="3" name="Content Placeholder 2"/>
          <p:cNvSpPr>
            <a:spLocks noGrp="1"/>
          </p:cNvSpPr>
          <p:nvPr>
            <p:ph idx="1"/>
          </p:nvPr>
        </p:nvSpPr>
        <p:spPr>
          <a:xfrm>
            <a:off x="457200" y="1600201"/>
            <a:ext cx="8229600" cy="3505200"/>
          </a:xfrm>
        </p:spPr>
        <p:txBody>
          <a:bodyPr>
            <a:normAutofit fontScale="47500" lnSpcReduction="20000"/>
          </a:bodyPr>
          <a:lstStyle/>
          <a:p>
            <a:pPr lvl="0"/>
            <a:r>
              <a:rPr lang="en-US" sz="4200" dirty="0"/>
              <a:t>Executive function refers to a set of mental or cognitive skills believed to be controlled by the frontal lobe, anterior cingulate, prefrontal cortex, basal ganglia, and thalamus (UCSF Memory and Aging Center, 2016b; Rosenbloom et al., 2012).</a:t>
            </a:r>
          </a:p>
          <a:p>
            <a:pPr lvl="0"/>
            <a:r>
              <a:rPr lang="en-US" sz="4200" dirty="0"/>
              <a:t>There are 2 main types of executive functions (USCF Memory and Aging Center, </a:t>
            </a:r>
            <a:r>
              <a:rPr lang="en-US" sz="4200" dirty="0" smtClean="0"/>
              <a:t>2018c</a:t>
            </a:r>
            <a:r>
              <a:rPr lang="en-US" sz="4200" dirty="0"/>
              <a:t>):</a:t>
            </a:r>
          </a:p>
          <a:p>
            <a:pPr lvl="1">
              <a:buFont typeface="Courier New" panose="02070309020205020404" pitchFamily="49" charset="0"/>
              <a:buChar char="o"/>
            </a:pPr>
            <a:r>
              <a:rPr lang="en-US" sz="4200" dirty="0"/>
              <a:t>Organization: attention, managing time, planning and organizing, remembering details, sequencing, and working memory</a:t>
            </a:r>
          </a:p>
          <a:p>
            <a:pPr lvl="1">
              <a:buFont typeface="Courier New" panose="02070309020205020404" pitchFamily="49" charset="0"/>
              <a:buChar char="o"/>
            </a:pPr>
            <a:r>
              <a:rPr lang="en-US" sz="4200" dirty="0"/>
              <a:t>Regulation: self-control, emotional regulation, decision-making, and moral reasoning</a:t>
            </a:r>
          </a:p>
          <a:p>
            <a:pPr lvl="0"/>
            <a:r>
              <a:rPr lang="en-US" sz="4200" dirty="0"/>
              <a:t>Impairments in executive function can lead to difficulty planning, emotional swings and changes, loss of fine motor skills, apathy, and socially inappropriate behaviors (USCF Memory and Aging Center, </a:t>
            </a:r>
            <a:r>
              <a:rPr lang="en-US" sz="4200" dirty="0" smtClean="0"/>
              <a:t>2018c</a:t>
            </a:r>
            <a:r>
              <a:rPr lang="en-US" sz="4200" dirty="0"/>
              <a:t>).</a:t>
            </a:r>
          </a:p>
        </p:txBody>
      </p:sp>
    </p:spTree>
    <p:extLst>
      <p:ext uri="{BB962C8B-B14F-4D97-AF65-F5344CB8AC3E}">
        <p14:creationId xmlns:p14="http://schemas.microsoft.com/office/powerpoint/2010/main" val="81753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Memory Loss</a:t>
            </a:r>
          </a:p>
        </p:txBody>
      </p:sp>
      <p:sp>
        <p:nvSpPr>
          <p:cNvPr id="3" name="Content Placeholder 2"/>
          <p:cNvSpPr>
            <a:spLocks noGrp="1"/>
          </p:cNvSpPr>
          <p:nvPr>
            <p:ph idx="1"/>
          </p:nvPr>
        </p:nvSpPr>
        <p:spPr>
          <a:xfrm>
            <a:off x="457200" y="1600201"/>
            <a:ext cx="8229600" cy="2514600"/>
          </a:xfrm>
        </p:spPr>
        <p:txBody>
          <a:bodyPr>
            <a:normAutofit/>
          </a:bodyPr>
          <a:lstStyle/>
          <a:p>
            <a:pPr lvl="0"/>
            <a:r>
              <a:rPr lang="en-US" sz="2000" dirty="0"/>
              <a:t>Many different types of memory (</a:t>
            </a:r>
            <a:r>
              <a:rPr lang="en-US" sz="2000" dirty="0" err="1"/>
              <a:t>Arlt</a:t>
            </a:r>
            <a:r>
              <a:rPr lang="en-US" sz="2000" dirty="0"/>
              <a:t>, 2013; Atkinson &amp; Shiffrin, 1968)</a:t>
            </a:r>
          </a:p>
          <a:p>
            <a:pPr lvl="0"/>
            <a:r>
              <a:rPr lang="en-US" sz="2000" dirty="0"/>
              <a:t>General types of memory (</a:t>
            </a:r>
            <a:r>
              <a:rPr lang="en-US" sz="2000" dirty="0" err="1"/>
              <a:t>Arlt</a:t>
            </a:r>
            <a:r>
              <a:rPr lang="en-US" sz="2000" dirty="0"/>
              <a:t>, 2013; UCSF Memory and Aging Center, </a:t>
            </a:r>
            <a:r>
              <a:rPr lang="en-US" sz="2000" dirty="0" smtClean="0"/>
              <a:t>2018d</a:t>
            </a:r>
            <a:r>
              <a:rPr lang="en-US" sz="2000" dirty="0"/>
              <a:t>):</a:t>
            </a:r>
          </a:p>
          <a:p>
            <a:pPr lvl="1">
              <a:buFont typeface="Courier New" panose="02070309020205020404" pitchFamily="49" charset="0"/>
              <a:buChar char="o"/>
            </a:pPr>
            <a:r>
              <a:rPr lang="en-US" sz="2000" dirty="0"/>
              <a:t>Short-term (or working) memory (&lt;1 min)</a:t>
            </a:r>
          </a:p>
          <a:p>
            <a:pPr lvl="1">
              <a:buFont typeface="Courier New" panose="02070309020205020404" pitchFamily="49" charset="0"/>
              <a:buChar char="o"/>
            </a:pPr>
            <a:r>
              <a:rPr lang="en-US" sz="2000" dirty="0"/>
              <a:t>Long-term (lifetime) memory </a:t>
            </a:r>
          </a:p>
          <a:p>
            <a:pPr lvl="2">
              <a:buFont typeface="Wingdings" pitchFamily="2" charset="2"/>
              <a:buChar char="§"/>
            </a:pPr>
            <a:r>
              <a:rPr lang="en-US" sz="2000" dirty="0"/>
              <a:t>Sensory memory: Visual (iconic), auditory (echoic), smell-based (olfactory), taste-based, or haptic (touch-based) memory</a:t>
            </a:r>
          </a:p>
        </p:txBody>
      </p:sp>
    </p:spTree>
    <p:extLst>
      <p:ext uri="{BB962C8B-B14F-4D97-AF65-F5344CB8AC3E}">
        <p14:creationId xmlns:p14="http://schemas.microsoft.com/office/powerpoint/2010/main" val="76524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Functional Abilities: </a:t>
            </a:r>
            <a:r>
              <a:rPr lang="en-US" dirty="0" smtClean="0"/>
              <a:t>ADL</a:t>
            </a:r>
            <a:endParaRPr lang="en-US" sz="2800" dirty="0">
              <a:solidFill>
                <a:schemeClr val="tx2"/>
              </a:solidFill>
            </a:endParaRPr>
          </a:p>
        </p:txBody>
      </p:sp>
      <p:sp>
        <p:nvSpPr>
          <p:cNvPr id="3" name="Content Placeholder 2"/>
          <p:cNvSpPr>
            <a:spLocks noGrp="1"/>
          </p:cNvSpPr>
          <p:nvPr>
            <p:ph idx="1"/>
          </p:nvPr>
        </p:nvSpPr>
        <p:spPr>
          <a:xfrm>
            <a:off x="457200" y="1600201"/>
            <a:ext cx="8229600" cy="2285999"/>
          </a:xfrm>
        </p:spPr>
        <p:txBody>
          <a:bodyPr>
            <a:normAutofit fontScale="85000" lnSpcReduction="20000"/>
          </a:bodyPr>
          <a:lstStyle/>
          <a:p>
            <a:pPr lvl="0"/>
            <a:r>
              <a:rPr lang="en-US" sz="2200" dirty="0"/>
              <a:t>Activities of daily living (</a:t>
            </a:r>
            <a:r>
              <a:rPr lang="en-US" sz="2200" dirty="0" smtClean="0"/>
              <a:t>ADL) </a:t>
            </a:r>
            <a:r>
              <a:rPr lang="en-US" sz="2200" dirty="0"/>
              <a:t>refer to functional self-care activities we perform every day.</a:t>
            </a:r>
          </a:p>
          <a:p>
            <a:pPr lvl="0"/>
            <a:r>
              <a:rPr lang="en-US" sz="2200" dirty="0"/>
              <a:t>ADLs are separated into basic </a:t>
            </a:r>
            <a:r>
              <a:rPr lang="en-US" sz="2200" dirty="0" smtClean="0"/>
              <a:t>ADL </a:t>
            </a:r>
            <a:r>
              <a:rPr lang="en-US" sz="2200" dirty="0"/>
              <a:t>and instrumental </a:t>
            </a:r>
            <a:r>
              <a:rPr lang="en-US" sz="2200" dirty="0" smtClean="0"/>
              <a:t>ADL </a:t>
            </a:r>
            <a:r>
              <a:rPr lang="en-US" sz="2200" dirty="0"/>
              <a:t>(</a:t>
            </a:r>
            <a:r>
              <a:rPr lang="en-US" sz="2200" dirty="0" smtClean="0"/>
              <a:t>IADL) </a:t>
            </a:r>
            <a:r>
              <a:rPr lang="en-US" sz="2200" dirty="0"/>
              <a:t>(Galvin, 2012; Gold, 2012).</a:t>
            </a:r>
          </a:p>
          <a:p>
            <a:pPr lvl="1">
              <a:buFont typeface="Courier New" panose="02070309020205020404" pitchFamily="49" charset="0"/>
              <a:buChar char="o"/>
            </a:pPr>
            <a:r>
              <a:rPr lang="en-US" sz="2200" dirty="0"/>
              <a:t>Basic </a:t>
            </a:r>
            <a:r>
              <a:rPr lang="en-US" sz="2200" dirty="0" smtClean="0"/>
              <a:t>ADL: </a:t>
            </a:r>
            <a:r>
              <a:rPr lang="en-US" sz="2200" dirty="0"/>
              <a:t>Bathing, </a:t>
            </a:r>
            <a:r>
              <a:rPr lang="en-US" sz="2200" dirty="0" smtClean="0"/>
              <a:t>eating, dressing</a:t>
            </a:r>
            <a:r>
              <a:rPr lang="en-US" sz="2200" dirty="0"/>
              <a:t>, grooming, toileting, and transferring</a:t>
            </a:r>
          </a:p>
          <a:p>
            <a:pPr lvl="1">
              <a:buFont typeface="Courier New" panose="02070309020205020404" pitchFamily="49" charset="0"/>
              <a:buChar char="o"/>
            </a:pPr>
            <a:r>
              <a:rPr lang="en-US" sz="2200" dirty="0" smtClean="0"/>
              <a:t>IADL: </a:t>
            </a:r>
            <a:r>
              <a:rPr lang="en-US" sz="2200" dirty="0"/>
              <a:t>More complex activities such as using a telephone, shopping, preparing meals, doing housework, and attending to finances</a:t>
            </a:r>
            <a:r>
              <a:rPr lang="en-US" sz="2200" dirty="0" smtClean="0"/>
              <a:t>. Successful completion of IADL requires intact executive function.</a:t>
            </a:r>
            <a:endParaRPr lang="en-US" sz="2200" dirty="0"/>
          </a:p>
        </p:txBody>
      </p:sp>
    </p:spTree>
    <p:extLst>
      <p:ext uri="{BB962C8B-B14F-4D97-AF65-F5344CB8AC3E}">
        <p14:creationId xmlns:p14="http://schemas.microsoft.com/office/powerpoint/2010/main" val="372928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50838"/>
          </a:xfrm>
        </p:spPr>
        <p:txBody>
          <a:bodyPr>
            <a:noAutofit/>
          </a:bodyPr>
          <a:lstStyle/>
          <a:p>
            <a:pPr algn="l"/>
            <a:r>
              <a:rPr lang="en-US" sz="2800" b="1" dirty="0">
                <a:solidFill>
                  <a:schemeClr val="tx2"/>
                </a:solidFill>
              </a:rPr>
              <a:t>Normal Aging Versus MCI Versus Dementia</a:t>
            </a:r>
            <a:endParaRPr lang="en-US" sz="2800" dirty="0">
              <a:solidFill>
                <a:schemeClr val="tx2"/>
              </a:solidFill>
            </a:endParaRPr>
          </a:p>
        </p:txBody>
      </p:sp>
      <p:sp>
        <p:nvSpPr>
          <p:cNvPr id="3" name="Content Placeholder 2"/>
          <p:cNvSpPr>
            <a:spLocks noGrp="1"/>
          </p:cNvSpPr>
          <p:nvPr>
            <p:ph idx="1"/>
          </p:nvPr>
        </p:nvSpPr>
        <p:spPr>
          <a:xfrm>
            <a:off x="457200" y="1537855"/>
            <a:ext cx="8229600" cy="4253345"/>
          </a:xfrm>
        </p:spPr>
        <p:txBody>
          <a:bodyPr>
            <a:noAutofit/>
          </a:bodyPr>
          <a:lstStyle/>
          <a:p>
            <a:pPr lvl="0"/>
            <a:r>
              <a:rPr lang="en-US" dirty="0"/>
              <a:t>It is important to distinguish between normal aging, mild cognitive impairment, and a neurodegenerative disorder (dementia) (Wakefield et al., 2014) in order to initiate appropriate and early care.</a:t>
            </a:r>
          </a:p>
          <a:p>
            <a:pPr lvl="0"/>
            <a:r>
              <a:rPr lang="en-US" dirty="0"/>
              <a:t>In normal aging, the body and brain gradually slow down, but intelligence remains stable (Dumas, 2015).</a:t>
            </a:r>
          </a:p>
          <a:p>
            <a:pPr lvl="0"/>
            <a:r>
              <a:rPr lang="en-US" dirty="0"/>
              <a:t>Persons who have MCI have notable problems with memory or other core brain functions, but impairments are not sufficient to interfere with daily life (Arevalo-Rodriguez et al., 2016; Brown, et al., 2011; Stewart, 2012).</a:t>
            </a:r>
          </a:p>
          <a:p>
            <a:pPr lvl="0"/>
            <a:r>
              <a:rPr lang="en-US" dirty="0"/>
              <a:t>Dementia encompasses a range of neurodegenerative brain disorders; persons living with dementia (PLwD) have severe enough mental decline so as to interfere with daily life. </a:t>
            </a:r>
          </a:p>
          <a:p>
            <a:pPr lvl="0"/>
            <a:r>
              <a:rPr lang="en-US" dirty="0"/>
              <a:t>Many factors are considered in a differential diagnosis between natural aging, MCI, and dementia (Anstey et al., 2004; Emory Alzheimer’s Disease Research Center, </a:t>
            </a:r>
            <a:r>
              <a:rPr lang="en-US" dirty="0" smtClean="0"/>
              <a:t>2017; </a:t>
            </a:r>
            <a:r>
              <a:rPr lang="en-US" dirty="0"/>
              <a:t>UCSF Memory and Aging Center, </a:t>
            </a:r>
            <a:r>
              <a:rPr lang="en-US" dirty="0" smtClean="0"/>
              <a:t>2018d</a:t>
            </a:r>
            <a:r>
              <a:rPr lang="en-US" dirty="0"/>
              <a:t>).</a:t>
            </a:r>
          </a:p>
        </p:txBody>
      </p:sp>
    </p:spTree>
    <p:extLst>
      <p:ext uri="{BB962C8B-B14F-4D97-AF65-F5344CB8AC3E}">
        <p14:creationId xmlns:p14="http://schemas.microsoft.com/office/powerpoint/2010/main" val="288762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Normal Aging</a:t>
            </a:r>
          </a:p>
        </p:txBody>
      </p:sp>
      <p:sp>
        <p:nvSpPr>
          <p:cNvPr id="3" name="Content Placeholder 2"/>
          <p:cNvSpPr>
            <a:spLocks noGrp="1"/>
          </p:cNvSpPr>
          <p:nvPr>
            <p:ph idx="1"/>
          </p:nvPr>
        </p:nvSpPr>
        <p:spPr>
          <a:xfrm>
            <a:off x="457200" y="1463040"/>
            <a:ext cx="8229600" cy="4282440"/>
          </a:xfrm>
        </p:spPr>
        <p:txBody>
          <a:bodyPr>
            <a:noAutofit/>
          </a:bodyPr>
          <a:lstStyle/>
          <a:p>
            <a:pPr lvl="0"/>
            <a:r>
              <a:rPr lang="en-US" dirty="0"/>
              <a:t>Normal aging is characterized by (Dumas, 2015; Emory Alzheimer’s Disease Research Center, </a:t>
            </a:r>
            <a:r>
              <a:rPr lang="en-US" dirty="0" smtClean="0"/>
              <a:t>2017; </a:t>
            </a:r>
            <a:r>
              <a:rPr lang="en-US" dirty="0"/>
              <a:t>UCSF Memory and Aging Center, </a:t>
            </a:r>
            <a:r>
              <a:rPr lang="en-US" dirty="0" smtClean="0"/>
              <a:t>2018d</a:t>
            </a:r>
            <a:r>
              <a:rPr lang="en-US" dirty="0"/>
              <a:t>): </a:t>
            </a:r>
          </a:p>
          <a:p>
            <a:pPr lvl="1">
              <a:buFont typeface="Courier New" panose="02070309020205020404" pitchFamily="49" charset="0"/>
              <a:buChar char="o"/>
            </a:pPr>
            <a:r>
              <a:rPr lang="en-US" sz="2000" dirty="0"/>
              <a:t>A general slowing of cognitive performance</a:t>
            </a:r>
          </a:p>
          <a:p>
            <a:pPr lvl="1">
              <a:buFont typeface="Courier New" panose="02070309020205020404" pitchFamily="49" charset="0"/>
              <a:buChar char="o"/>
            </a:pPr>
            <a:r>
              <a:rPr lang="en-US" sz="2000" dirty="0"/>
              <a:t>A decrease in mental flexibility</a:t>
            </a:r>
          </a:p>
          <a:p>
            <a:pPr lvl="1">
              <a:buFont typeface="Courier New" panose="02070309020205020404" pitchFamily="49" charset="0"/>
              <a:buChar char="o"/>
            </a:pPr>
            <a:r>
              <a:rPr lang="en-US" sz="2000" dirty="0"/>
              <a:t>Some difficulties finding the right word (Wakefield et al., 2014)</a:t>
            </a:r>
          </a:p>
          <a:p>
            <a:pPr lvl="1">
              <a:buFont typeface="Courier New" panose="02070309020205020404" pitchFamily="49" charset="0"/>
              <a:buChar char="o"/>
            </a:pPr>
            <a:r>
              <a:rPr lang="en-US" sz="2000" dirty="0"/>
              <a:t>A mild decrease in short-term (working) memory (Wilson et al., 2011)</a:t>
            </a:r>
          </a:p>
          <a:p>
            <a:pPr lvl="1">
              <a:buFont typeface="Courier New" panose="02070309020205020404" pitchFamily="49" charset="0"/>
              <a:buChar char="o"/>
            </a:pPr>
            <a:r>
              <a:rPr lang="en-US" sz="2000" dirty="0"/>
              <a:t>Intact memory for current events</a:t>
            </a:r>
          </a:p>
          <a:p>
            <a:pPr lvl="1">
              <a:buFont typeface="Courier New" panose="02070309020205020404" pitchFamily="49" charset="0"/>
              <a:buChar char="o"/>
            </a:pPr>
            <a:r>
              <a:rPr lang="en-US" sz="2000" dirty="0"/>
              <a:t>Independence in </a:t>
            </a:r>
            <a:r>
              <a:rPr lang="en-US" sz="2000" dirty="0" smtClean="0"/>
              <a:t>ADL </a:t>
            </a:r>
            <a:r>
              <a:rPr lang="en-US" sz="2000" dirty="0"/>
              <a:t>and </a:t>
            </a:r>
            <a:r>
              <a:rPr lang="en-US" sz="2000" dirty="0" smtClean="0"/>
              <a:t>IADL</a:t>
            </a:r>
            <a:endParaRPr lang="en-US" sz="2000" dirty="0"/>
          </a:p>
          <a:p>
            <a:pPr lvl="1">
              <a:buFont typeface="Courier New" panose="02070309020205020404" pitchFamily="49" charset="0"/>
              <a:buChar char="o"/>
            </a:pPr>
            <a:r>
              <a:rPr lang="en-US" sz="2000" dirty="0"/>
              <a:t>Retention of verbal abilities and vocabulary</a:t>
            </a:r>
          </a:p>
          <a:p>
            <a:pPr lvl="0"/>
            <a:r>
              <a:rPr lang="en-US" dirty="0"/>
              <a:t>Changes in perceptual systems or speed of processing associated with normal aging can influence cognitive processes such as attention and memory (Dumas, 2015).</a:t>
            </a:r>
          </a:p>
        </p:txBody>
      </p:sp>
    </p:spTree>
    <p:extLst>
      <p:ext uri="{BB962C8B-B14F-4D97-AF65-F5344CB8AC3E}">
        <p14:creationId xmlns:p14="http://schemas.microsoft.com/office/powerpoint/2010/main" val="124966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b="1" dirty="0">
                <a:solidFill>
                  <a:schemeClr val="tx2"/>
                </a:solidFill>
              </a:rPr>
              <a:t>Normal Aging, continued</a:t>
            </a:r>
          </a:p>
        </p:txBody>
      </p:sp>
      <p:sp>
        <p:nvSpPr>
          <p:cNvPr id="3" name="Content Placeholder 2"/>
          <p:cNvSpPr>
            <a:spLocks noGrp="1"/>
          </p:cNvSpPr>
          <p:nvPr>
            <p:ph idx="1"/>
          </p:nvPr>
        </p:nvSpPr>
        <p:spPr>
          <a:xfrm>
            <a:off x="457200" y="1600201"/>
            <a:ext cx="8229600" cy="2133600"/>
          </a:xfrm>
        </p:spPr>
        <p:txBody>
          <a:bodyPr/>
          <a:lstStyle/>
          <a:p>
            <a:pPr lvl="0"/>
            <a:r>
              <a:rPr lang="en-US" sz="2000" dirty="0"/>
              <a:t>As people age, they retain their ability to perform basic </a:t>
            </a:r>
            <a:r>
              <a:rPr lang="en-US" sz="2000" dirty="0" smtClean="0"/>
              <a:t>ADL </a:t>
            </a:r>
            <a:r>
              <a:rPr lang="en-US" sz="2000" dirty="0"/>
              <a:t>without needing assistance (Galvin, 2012; Gold, 2012).</a:t>
            </a:r>
          </a:p>
          <a:p>
            <a:pPr lvl="1">
              <a:buFont typeface="Courier New" panose="02070309020205020404" pitchFamily="49" charset="0"/>
              <a:buChar char="o"/>
            </a:pPr>
            <a:r>
              <a:rPr lang="en-US" sz="2000" dirty="0"/>
              <a:t>Inability to perform </a:t>
            </a:r>
            <a:r>
              <a:rPr lang="en-US" sz="2000" dirty="0" smtClean="0"/>
              <a:t>IADL </a:t>
            </a:r>
            <a:r>
              <a:rPr lang="en-US" sz="2000" dirty="0"/>
              <a:t>typically precedes inability to perform basic </a:t>
            </a:r>
            <a:r>
              <a:rPr lang="en-US" sz="2000" dirty="0" smtClean="0"/>
              <a:t>ADL </a:t>
            </a:r>
            <a:r>
              <a:rPr lang="en-US" sz="2000" dirty="0"/>
              <a:t>(Galvin, 2012). </a:t>
            </a:r>
          </a:p>
          <a:p>
            <a:pPr lvl="1">
              <a:buFont typeface="Courier New" panose="02070309020205020404" pitchFamily="49" charset="0"/>
              <a:buChar char="o"/>
            </a:pPr>
            <a:r>
              <a:rPr lang="en-US" sz="2000" dirty="0"/>
              <a:t>Inability to manage finances may be one of the earlier IADL changes suggestive of dementia (Gold, 2012).</a:t>
            </a:r>
          </a:p>
        </p:txBody>
      </p:sp>
    </p:spTree>
    <p:extLst>
      <p:ext uri="{BB962C8B-B14F-4D97-AF65-F5344CB8AC3E}">
        <p14:creationId xmlns:p14="http://schemas.microsoft.com/office/powerpoint/2010/main" val="216174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408"/>
            <a:ext cx="8229600" cy="774192"/>
          </a:xfrm>
        </p:spPr>
        <p:txBody>
          <a:bodyPr>
            <a:noAutofit/>
          </a:bodyPr>
          <a:lstStyle/>
          <a:p>
            <a:r>
              <a:rPr lang="en-US" b="1" dirty="0"/>
              <a:t>Visual Perception, Language Skills, Sensory Impairments</a:t>
            </a:r>
            <a:endParaRPr lang="en-US" dirty="0"/>
          </a:p>
        </p:txBody>
      </p:sp>
      <p:sp>
        <p:nvSpPr>
          <p:cNvPr id="3" name="Content Placeholder 2"/>
          <p:cNvSpPr>
            <a:spLocks noGrp="1"/>
          </p:cNvSpPr>
          <p:nvPr>
            <p:ph idx="1"/>
          </p:nvPr>
        </p:nvSpPr>
        <p:spPr>
          <a:xfrm>
            <a:off x="457200" y="1981200"/>
            <a:ext cx="8229600" cy="2514600"/>
          </a:xfrm>
        </p:spPr>
        <p:txBody>
          <a:bodyPr>
            <a:normAutofit lnSpcReduction="10000"/>
          </a:bodyPr>
          <a:lstStyle/>
          <a:p>
            <a:pPr marL="0" indent="0">
              <a:buNone/>
            </a:pPr>
            <a:r>
              <a:rPr lang="en-US" dirty="0"/>
              <a:t>Normal aging leads to changes in all 5 senses:</a:t>
            </a:r>
          </a:p>
          <a:p>
            <a:pPr lvl="0"/>
            <a:r>
              <a:rPr lang="en-US" dirty="0" err="1"/>
              <a:t>Visuoperceptual</a:t>
            </a:r>
            <a:r>
              <a:rPr lang="en-US" dirty="0"/>
              <a:t> difficulties (</a:t>
            </a:r>
            <a:r>
              <a:rPr lang="en-US" dirty="0" err="1"/>
              <a:t>Macknik</a:t>
            </a:r>
            <a:r>
              <a:rPr lang="en-US" dirty="0"/>
              <a:t> et al., 2016; Staudinger et al., 2011; NEI, </a:t>
            </a:r>
            <a:r>
              <a:rPr lang="en-US" dirty="0" err="1"/>
              <a:t>n.d.</a:t>
            </a:r>
            <a:r>
              <a:rPr lang="en-US" dirty="0"/>
              <a:t>)</a:t>
            </a:r>
          </a:p>
          <a:p>
            <a:pPr lvl="0"/>
            <a:r>
              <a:rPr lang="en-US" dirty="0"/>
              <a:t>Auditory problems (</a:t>
            </a:r>
            <a:r>
              <a:rPr lang="en-US" dirty="0" err="1"/>
              <a:t>Tun</a:t>
            </a:r>
            <a:r>
              <a:rPr lang="en-US" dirty="0"/>
              <a:t> et al., 2012)</a:t>
            </a:r>
          </a:p>
          <a:p>
            <a:pPr lvl="0"/>
            <a:r>
              <a:rPr lang="en-US" dirty="0"/>
              <a:t>Speech and language impairments (</a:t>
            </a:r>
            <a:r>
              <a:rPr lang="en-US" dirty="0" err="1"/>
              <a:t>Sörös</a:t>
            </a:r>
            <a:r>
              <a:rPr lang="en-US" dirty="0"/>
              <a:t> et al., 2009; </a:t>
            </a:r>
            <a:r>
              <a:rPr lang="en-US" dirty="0" err="1"/>
              <a:t>Tun</a:t>
            </a:r>
            <a:r>
              <a:rPr lang="en-US" dirty="0"/>
              <a:t> et al., 2012)</a:t>
            </a:r>
          </a:p>
          <a:p>
            <a:pPr lvl="0"/>
            <a:r>
              <a:rPr lang="en-US" dirty="0"/>
              <a:t>Changes in taste (NIA, </a:t>
            </a:r>
            <a:r>
              <a:rPr lang="en-US" dirty="0" err="1" smtClean="0"/>
              <a:t>n.d.</a:t>
            </a:r>
            <a:r>
              <a:rPr lang="en-US" dirty="0" smtClean="0"/>
              <a:t>)</a:t>
            </a:r>
            <a:endParaRPr lang="en-US" dirty="0"/>
          </a:p>
          <a:p>
            <a:pPr lvl="0"/>
            <a:r>
              <a:rPr lang="en-US" dirty="0"/>
              <a:t>Changes in smell (</a:t>
            </a:r>
            <a:r>
              <a:rPr lang="en-US" dirty="0" err="1"/>
              <a:t>Vasavada</a:t>
            </a:r>
            <a:r>
              <a:rPr lang="en-US" dirty="0"/>
              <a:t> et al., 2015)</a:t>
            </a:r>
          </a:p>
        </p:txBody>
      </p:sp>
    </p:spTree>
    <p:extLst>
      <p:ext uri="{BB962C8B-B14F-4D97-AF65-F5344CB8AC3E}">
        <p14:creationId xmlns:p14="http://schemas.microsoft.com/office/powerpoint/2010/main" val="98276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Two elderly men looking at smartphone</a:t>
            </a:r>
          </a:p>
        </p:txBody>
      </p:sp>
      <p:pic>
        <p:nvPicPr>
          <p:cNvPr id="5122" name="Picture 2" descr="Photo of a senior man on couch looking at a smart phone held by a middle aged man."/>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176830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27"/>
            <a:ext cx="8229600" cy="450273"/>
          </a:xfrm>
        </p:spPr>
        <p:txBody>
          <a:bodyPr>
            <a:normAutofit fontScale="90000"/>
          </a:bodyPr>
          <a:lstStyle/>
          <a:p>
            <a:r>
              <a:rPr lang="en-US" sz="3100" b="1" dirty="0"/>
              <a:t>Dementia: Overview</a:t>
            </a:r>
            <a:endParaRPr lang="en-US" dirty="0"/>
          </a:p>
        </p:txBody>
      </p:sp>
      <p:sp>
        <p:nvSpPr>
          <p:cNvPr id="3" name="Content Placeholder 2"/>
          <p:cNvSpPr>
            <a:spLocks noGrp="1"/>
          </p:cNvSpPr>
          <p:nvPr>
            <p:ph idx="1"/>
          </p:nvPr>
        </p:nvSpPr>
        <p:spPr>
          <a:xfrm>
            <a:off x="457200" y="1463040"/>
            <a:ext cx="8229600" cy="4053840"/>
          </a:xfrm>
        </p:spPr>
        <p:txBody>
          <a:bodyPr>
            <a:noAutofit/>
          </a:bodyPr>
          <a:lstStyle/>
          <a:p>
            <a:pPr lvl="0"/>
            <a:r>
              <a:rPr lang="en-US" dirty="0"/>
              <a:t>Dementia is a general term encompassing a variety of neurodegenerative diseases and conditions that cause progressive cognitive and behavioral impairments affecting ADLs (Cooper &amp; Greene, 2005).</a:t>
            </a:r>
          </a:p>
          <a:p>
            <a:pPr lvl="1">
              <a:buFont typeface="Courier New" panose="02070309020205020404" pitchFamily="49" charset="0"/>
              <a:buChar char="o"/>
            </a:pPr>
            <a:r>
              <a:rPr lang="en-US" sz="2000" dirty="0"/>
              <a:t>Chronic and persistent, with no cure</a:t>
            </a:r>
          </a:p>
          <a:p>
            <a:pPr lvl="1">
              <a:buFont typeface="Courier New" panose="02070309020205020404" pitchFamily="49" charset="0"/>
              <a:buChar char="o"/>
            </a:pPr>
            <a:r>
              <a:rPr lang="en-US" sz="2000" dirty="0"/>
              <a:t>Caused by damage to brain cells</a:t>
            </a:r>
          </a:p>
          <a:p>
            <a:pPr lvl="1">
              <a:buFont typeface="Courier New" panose="02070309020205020404" pitchFamily="49" charset="0"/>
              <a:buChar char="o"/>
            </a:pPr>
            <a:r>
              <a:rPr lang="en-US" sz="2000" dirty="0"/>
              <a:t>Type of dementia and symptoms depend on which regions of the brain are damaged.</a:t>
            </a:r>
          </a:p>
          <a:p>
            <a:pPr lvl="0"/>
            <a:r>
              <a:rPr lang="en-US" dirty="0"/>
              <a:t>Dementia is not </a:t>
            </a:r>
            <a:r>
              <a:rPr lang="en-US" dirty="0" smtClean="0"/>
              <a:t>part </a:t>
            </a:r>
            <a:r>
              <a:rPr lang="en-US" dirty="0"/>
              <a:t>of the normal aging process.</a:t>
            </a:r>
          </a:p>
          <a:p>
            <a:pPr lvl="0"/>
            <a:r>
              <a:rPr lang="en-US" dirty="0"/>
              <a:t>Some symptoms of dementia are potentially caused by treatable conditions (Downing et al., 2013; Galvin et al., 2012; </a:t>
            </a:r>
            <a:r>
              <a:rPr lang="en-US" dirty="0" err="1"/>
              <a:t>Hildreth</a:t>
            </a:r>
            <a:r>
              <a:rPr lang="en-US" dirty="0"/>
              <a:t> et al., 2015).</a:t>
            </a:r>
          </a:p>
        </p:txBody>
      </p:sp>
    </p:spTree>
    <p:extLst>
      <p:ext uri="{BB962C8B-B14F-4D97-AF65-F5344CB8AC3E}">
        <p14:creationId xmlns:p14="http://schemas.microsoft.com/office/powerpoint/2010/main" val="218312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Copyright Language</a:t>
            </a:r>
          </a:p>
        </p:txBody>
      </p:sp>
      <p:sp>
        <p:nvSpPr>
          <p:cNvPr id="6" name="Content Placeholder 2"/>
          <p:cNvSpPr>
            <a:spLocks noGrp="1"/>
          </p:cNvSpPr>
          <p:nvPr>
            <p:ph idx="1"/>
          </p:nvPr>
        </p:nvSpPr>
        <p:spPr>
          <a:xfrm>
            <a:off x="457200" y="2031999"/>
            <a:ext cx="8229600" cy="769441"/>
          </a:xfrm>
        </p:spPr>
        <p:txBody>
          <a:bodyPr/>
          <a:lstStyle/>
          <a:p>
            <a:r>
              <a:rPr lang="en-US" dirty="0"/>
              <a:t>We purchased images for Modules 1-12 from </a:t>
            </a:r>
            <a:r>
              <a:rPr lang="en-US" dirty="0" err="1"/>
              <a:t>iStock</a:t>
            </a:r>
            <a:r>
              <a:rPr lang="en-US" dirty="0"/>
              <a:t> by Getty. </a:t>
            </a:r>
          </a:p>
          <a:p>
            <a:r>
              <a:rPr lang="en-US" dirty="0"/>
              <a:t>We accessed </a:t>
            </a:r>
            <a:r>
              <a:rPr lang="en-US" dirty="0">
                <a:hlinkClick r:id="rId3"/>
              </a:rPr>
              <a:t>images in Modules 13 through 16</a:t>
            </a:r>
            <a:r>
              <a:rPr lang="en-US" dirty="0"/>
              <a:t> via Google.</a:t>
            </a:r>
          </a:p>
        </p:txBody>
      </p:sp>
    </p:spTree>
    <p:extLst>
      <p:ext uri="{BB962C8B-B14F-4D97-AF65-F5344CB8AC3E}">
        <p14:creationId xmlns:p14="http://schemas.microsoft.com/office/powerpoint/2010/main" val="227916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48145"/>
            <a:ext cx="8229600" cy="394855"/>
          </a:xfrm>
        </p:spPr>
        <p:txBody>
          <a:bodyPr>
            <a:normAutofit fontScale="90000"/>
          </a:bodyPr>
          <a:lstStyle/>
          <a:p>
            <a:r>
              <a:rPr lang="en-US" sz="3100" b="1" dirty="0"/>
              <a:t>Dementia: Overview, continued</a:t>
            </a:r>
            <a:endParaRPr lang="en-US" dirty="0"/>
          </a:p>
        </p:txBody>
      </p:sp>
      <p:sp>
        <p:nvSpPr>
          <p:cNvPr id="3" name="Content Placeholder 2"/>
          <p:cNvSpPr>
            <a:spLocks noGrp="1"/>
          </p:cNvSpPr>
          <p:nvPr>
            <p:ph idx="1"/>
          </p:nvPr>
        </p:nvSpPr>
        <p:spPr>
          <a:xfrm>
            <a:off x="457200" y="1524000"/>
            <a:ext cx="8229600" cy="4525963"/>
          </a:xfrm>
        </p:spPr>
        <p:txBody>
          <a:bodyPr/>
          <a:lstStyle/>
          <a:p>
            <a:pPr lvl="0"/>
            <a:r>
              <a:rPr lang="en-US" dirty="0"/>
              <a:t>Estimates of prevalence and incidence in the United States vary by age and other factors. </a:t>
            </a:r>
          </a:p>
          <a:p>
            <a:pPr lvl="1">
              <a:buFont typeface="Courier New" panose="02070309020205020404" pitchFamily="49" charset="0"/>
              <a:buChar char="o"/>
            </a:pPr>
            <a:r>
              <a:rPr lang="en-US" sz="2000" dirty="0"/>
              <a:t>Global prevalence of all-cause dementia is between 5% and 7% among adults ages 60+ (Prince et al., 2013).</a:t>
            </a:r>
          </a:p>
          <a:p>
            <a:pPr lvl="1">
              <a:buFont typeface="Courier New" panose="02070309020205020404" pitchFamily="49" charset="0"/>
              <a:buChar char="o"/>
            </a:pPr>
            <a:r>
              <a:rPr lang="en-US" sz="2000" dirty="0"/>
              <a:t>Prevalence of dementia increases with increasing age to up to 37.4% of persons aged 90 and older (</a:t>
            </a:r>
            <a:r>
              <a:rPr lang="en-US" sz="2000" dirty="0" err="1"/>
              <a:t>Plassman</a:t>
            </a:r>
            <a:r>
              <a:rPr lang="en-US" sz="2000" dirty="0"/>
              <a:t> et al., 2007), with an incidence of 33.3 (SE, 4.2) per 1,000 person-years (</a:t>
            </a:r>
            <a:r>
              <a:rPr lang="en-US" sz="2000" dirty="0" err="1"/>
              <a:t>Plassman</a:t>
            </a:r>
            <a:r>
              <a:rPr lang="en-US" sz="2000" dirty="0"/>
              <a:t> et al., 2011).</a:t>
            </a:r>
          </a:p>
          <a:p>
            <a:pPr lvl="2"/>
            <a:r>
              <a:rPr lang="en-US" sz="2000" dirty="0"/>
              <a:t>Incidence of cognitive impairment, not dementia (CIND), was 60.4 (SE, 7.2) per 1,000 person-years.</a:t>
            </a:r>
          </a:p>
          <a:p>
            <a:pPr lvl="2"/>
            <a:r>
              <a:rPr lang="en-US" sz="2000" dirty="0"/>
              <a:t>120.3 (SE, 16.9) individuals/1,000 person-years progressed to dementia.</a:t>
            </a:r>
          </a:p>
        </p:txBody>
      </p:sp>
    </p:spTree>
    <p:extLst>
      <p:ext uri="{BB962C8B-B14F-4D97-AF65-F5344CB8AC3E}">
        <p14:creationId xmlns:p14="http://schemas.microsoft.com/office/powerpoint/2010/main" val="272424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b="1" dirty="0"/>
              <a:t>Dementia: Overview, continued</a:t>
            </a:r>
            <a:r>
              <a:rPr lang="en-US" sz="3100" b="1" dirty="0">
                <a:solidFill>
                  <a:schemeClr val="bg1"/>
                </a:solidFill>
              </a:rPr>
              <a:t> 2</a:t>
            </a:r>
            <a:endParaRPr lang="en-US" dirty="0">
              <a:solidFill>
                <a:schemeClr val="bg1"/>
              </a:solidFill>
            </a:endParaRPr>
          </a:p>
        </p:txBody>
      </p:sp>
      <p:sp>
        <p:nvSpPr>
          <p:cNvPr id="3" name="Content Placeholder 2"/>
          <p:cNvSpPr>
            <a:spLocks noGrp="1"/>
          </p:cNvSpPr>
          <p:nvPr>
            <p:ph idx="1"/>
          </p:nvPr>
        </p:nvSpPr>
        <p:spPr>
          <a:xfrm>
            <a:off x="457200" y="1524001"/>
            <a:ext cx="8229600" cy="2819400"/>
          </a:xfrm>
        </p:spPr>
        <p:txBody>
          <a:bodyPr/>
          <a:lstStyle/>
          <a:p>
            <a:pPr lvl="1">
              <a:buFont typeface="Courier New" panose="02070309020205020404" pitchFamily="49" charset="0"/>
              <a:buChar char="o"/>
            </a:pPr>
            <a:r>
              <a:rPr lang="en-US" sz="2000" dirty="0"/>
              <a:t>Emerging evidence indicates a possible decline in dementia prevalence worldwide (Christensen et al., 2013; Matthews et al., 2013; </a:t>
            </a:r>
            <a:r>
              <a:rPr lang="en-US" sz="2000" dirty="0" err="1"/>
              <a:t>Satizabel</a:t>
            </a:r>
            <a:r>
              <a:rPr lang="en-US" sz="2000" dirty="0"/>
              <a:t>, 2016).</a:t>
            </a:r>
          </a:p>
          <a:p>
            <a:pPr lvl="1">
              <a:buFont typeface="Courier New" panose="02070309020205020404" pitchFamily="49" charset="0"/>
              <a:buChar char="o"/>
            </a:pPr>
            <a:r>
              <a:rPr lang="en-US" sz="2000" dirty="0"/>
              <a:t>Survival after diagnosis of dementia depends on age at diagnosis (</a:t>
            </a:r>
            <a:r>
              <a:rPr lang="en-US" sz="2000" dirty="0" err="1"/>
              <a:t>Rait</a:t>
            </a:r>
            <a:r>
              <a:rPr lang="en-US" sz="2000" dirty="0"/>
              <a:t> et al., 2010).</a:t>
            </a:r>
            <a:endParaRPr lang="en-US" dirty="0"/>
          </a:p>
        </p:txBody>
      </p:sp>
    </p:spTree>
    <p:extLst>
      <p:ext uri="{BB962C8B-B14F-4D97-AF65-F5344CB8AC3E}">
        <p14:creationId xmlns:p14="http://schemas.microsoft.com/office/powerpoint/2010/main" val="333559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Diagnosing Dementia</a:t>
            </a:r>
          </a:p>
        </p:txBody>
      </p:sp>
      <p:sp>
        <p:nvSpPr>
          <p:cNvPr id="3" name="Content Placeholder 2"/>
          <p:cNvSpPr>
            <a:spLocks noGrp="1"/>
          </p:cNvSpPr>
          <p:nvPr>
            <p:ph idx="1"/>
          </p:nvPr>
        </p:nvSpPr>
        <p:spPr>
          <a:xfrm>
            <a:off x="457200" y="1463039"/>
            <a:ext cx="8229600" cy="3746269"/>
          </a:xfrm>
        </p:spPr>
        <p:txBody>
          <a:bodyPr>
            <a:normAutofit fontScale="70000" lnSpcReduction="20000"/>
          </a:bodyPr>
          <a:lstStyle/>
          <a:p>
            <a:pPr lvl="0"/>
            <a:r>
              <a:rPr lang="en-US" sz="2900" dirty="0"/>
              <a:t>Dementia is defined as a “significant deterioration in 2 or more areas of cognitive function that is severe enough to interfere with a person’s ability to perform everyday activities” (NINDS, </a:t>
            </a:r>
            <a:r>
              <a:rPr lang="en-US" sz="2900" dirty="0" smtClean="0"/>
              <a:t>2017a).</a:t>
            </a:r>
            <a:endParaRPr lang="en-US" sz="2900" dirty="0"/>
          </a:p>
          <a:p>
            <a:pPr lvl="0"/>
            <a:r>
              <a:rPr lang="en-US" sz="2900" dirty="0"/>
              <a:t>Diagnosis of dementia requires impairment in 2 or more core mental functions (NINDS, </a:t>
            </a:r>
            <a:r>
              <a:rPr lang="en-US" sz="2900" dirty="0" smtClean="0"/>
              <a:t>2017a).</a:t>
            </a:r>
            <a:endParaRPr lang="en-US" sz="2900" dirty="0"/>
          </a:p>
          <a:p>
            <a:pPr lvl="2">
              <a:buFont typeface="Courier New" panose="02070309020205020404" pitchFamily="49" charset="0"/>
              <a:buChar char="o"/>
            </a:pPr>
            <a:r>
              <a:rPr lang="en-US" sz="2900" dirty="0"/>
              <a:t>Memory</a:t>
            </a:r>
          </a:p>
          <a:p>
            <a:pPr lvl="2">
              <a:buFont typeface="Courier New" panose="02070309020205020404" pitchFamily="49" charset="0"/>
              <a:buChar char="o"/>
            </a:pPr>
            <a:r>
              <a:rPr lang="en-US" sz="2900" dirty="0"/>
              <a:t>Language skills</a:t>
            </a:r>
          </a:p>
          <a:p>
            <a:pPr lvl="2">
              <a:buFont typeface="Courier New" panose="02070309020205020404" pitchFamily="49" charset="0"/>
              <a:buChar char="o"/>
            </a:pPr>
            <a:r>
              <a:rPr lang="en-US" sz="2900" dirty="0"/>
              <a:t>Visual perception</a:t>
            </a:r>
          </a:p>
          <a:p>
            <a:pPr lvl="2">
              <a:buFont typeface="Courier New" panose="02070309020205020404" pitchFamily="49" charset="0"/>
              <a:buChar char="o"/>
            </a:pPr>
            <a:r>
              <a:rPr lang="en-US" sz="2900" dirty="0"/>
              <a:t>Ability to focus and pay attention</a:t>
            </a:r>
          </a:p>
          <a:p>
            <a:pPr lvl="2">
              <a:buFont typeface="Courier New" panose="02070309020205020404" pitchFamily="49" charset="0"/>
              <a:buChar char="o"/>
            </a:pPr>
            <a:r>
              <a:rPr lang="en-US" sz="2900" dirty="0"/>
              <a:t>Ability to reason and solve problems</a:t>
            </a:r>
          </a:p>
          <a:p>
            <a:pPr lvl="0"/>
            <a:r>
              <a:rPr lang="en-US" sz="2900" dirty="0"/>
              <a:t>The loss of brain function is severe enough that a person has difficulty performing normal everyday tasks (including IADLs and ADLs) (NIA, </a:t>
            </a:r>
            <a:r>
              <a:rPr lang="en-US" sz="2900" dirty="0" err="1"/>
              <a:t>n.d.</a:t>
            </a:r>
            <a:r>
              <a:rPr lang="en-US" sz="2900" dirty="0"/>
              <a:t>).</a:t>
            </a:r>
          </a:p>
        </p:txBody>
      </p:sp>
    </p:spTree>
    <p:extLst>
      <p:ext uri="{BB962C8B-B14F-4D97-AF65-F5344CB8AC3E}">
        <p14:creationId xmlns:p14="http://schemas.microsoft.com/office/powerpoint/2010/main" val="377227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Dementia and Memory</a:t>
            </a:r>
          </a:p>
        </p:txBody>
      </p:sp>
      <p:sp>
        <p:nvSpPr>
          <p:cNvPr id="3" name="Content Placeholder 2"/>
          <p:cNvSpPr>
            <a:spLocks noGrp="1"/>
          </p:cNvSpPr>
          <p:nvPr>
            <p:ph idx="1"/>
          </p:nvPr>
        </p:nvSpPr>
        <p:spPr>
          <a:xfrm>
            <a:off x="457200" y="1463040"/>
            <a:ext cx="8229600" cy="2743200"/>
          </a:xfrm>
        </p:spPr>
        <p:txBody>
          <a:bodyPr>
            <a:normAutofit fontScale="85000" lnSpcReduction="20000"/>
          </a:bodyPr>
          <a:lstStyle/>
          <a:p>
            <a:pPr lvl="0"/>
            <a:r>
              <a:rPr lang="en-US" sz="2400" dirty="0"/>
              <a:t>Not every type of dementia initially manifests with memory impairment.</a:t>
            </a:r>
          </a:p>
          <a:p>
            <a:pPr lvl="1">
              <a:buFont typeface="Courier New" panose="02070309020205020404" pitchFamily="49" charset="0"/>
              <a:buChar char="o"/>
            </a:pPr>
            <a:r>
              <a:rPr lang="en-US" sz="2400" dirty="0"/>
              <a:t>There are differences in memory impairments by types of dementia (Schubert et al., 2016).</a:t>
            </a:r>
          </a:p>
          <a:p>
            <a:pPr lvl="1">
              <a:buFont typeface="Courier New" panose="02070309020205020404" pitchFamily="49" charset="0"/>
              <a:buChar char="o"/>
            </a:pPr>
            <a:r>
              <a:rPr lang="en-US" sz="2400" dirty="0"/>
              <a:t>The type of memory affected depends on the location of the brain cell damage (</a:t>
            </a:r>
            <a:r>
              <a:rPr lang="en-US" sz="2400" dirty="0" err="1"/>
              <a:t>Kuceyeski</a:t>
            </a:r>
            <a:r>
              <a:rPr lang="en-US" sz="2400" dirty="0"/>
              <a:t> et al., 2011).</a:t>
            </a:r>
          </a:p>
          <a:p>
            <a:pPr lvl="0"/>
            <a:r>
              <a:rPr lang="en-US" sz="2400" dirty="0"/>
              <a:t>Initial memory impairment occurs in short-term/working memory and semantic memory (Wilson et al., 2011).</a:t>
            </a:r>
          </a:p>
          <a:p>
            <a:pPr lvl="0"/>
            <a:r>
              <a:rPr lang="en-US" sz="2400" dirty="0"/>
              <a:t>Long-term memory is often retained until late-stage dementia (UCSF Memory and Aging Center, </a:t>
            </a:r>
            <a:r>
              <a:rPr lang="en-US" sz="2400" dirty="0" smtClean="0"/>
              <a:t>2018a</a:t>
            </a:r>
            <a:r>
              <a:rPr lang="en-US" sz="2400" dirty="0"/>
              <a:t>).</a:t>
            </a:r>
          </a:p>
        </p:txBody>
      </p:sp>
    </p:spTree>
    <p:extLst>
      <p:ext uri="{BB962C8B-B14F-4D97-AF65-F5344CB8AC3E}">
        <p14:creationId xmlns:p14="http://schemas.microsoft.com/office/powerpoint/2010/main" val="3243381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288B9-E0D0-4D84-AFD1-DF52F28CF120}"/>
              </a:ext>
            </a:extLst>
          </p:cNvPr>
          <p:cNvSpPr>
            <a:spLocks noGrp="1"/>
          </p:cNvSpPr>
          <p:nvPr>
            <p:ph type="title"/>
          </p:nvPr>
        </p:nvSpPr>
        <p:spPr>
          <a:xfrm>
            <a:off x="457200" y="764500"/>
            <a:ext cx="8229600" cy="389744"/>
          </a:xfrm>
        </p:spPr>
        <p:txBody>
          <a:bodyPr>
            <a:noAutofit/>
          </a:bodyPr>
          <a:lstStyle/>
          <a:p>
            <a:r>
              <a:rPr lang="en-US" dirty="0"/>
              <a:t>Dementia and Intellectual Disability</a:t>
            </a:r>
          </a:p>
        </p:txBody>
      </p:sp>
      <p:sp>
        <p:nvSpPr>
          <p:cNvPr id="3" name="Content Placeholder 2">
            <a:extLst>
              <a:ext uri="{FF2B5EF4-FFF2-40B4-BE49-F238E27FC236}">
                <a16:creationId xmlns:a16="http://schemas.microsoft.com/office/drawing/2014/main" xmlns="" id="{932470D2-2858-46D6-A42F-8BC440CAB1A9}"/>
              </a:ext>
            </a:extLst>
          </p:cNvPr>
          <p:cNvSpPr>
            <a:spLocks noGrp="1"/>
          </p:cNvSpPr>
          <p:nvPr>
            <p:ph idx="1"/>
          </p:nvPr>
        </p:nvSpPr>
        <p:spPr>
          <a:xfrm>
            <a:off x="457200" y="1373101"/>
            <a:ext cx="8229600" cy="5195268"/>
          </a:xfrm>
        </p:spPr>
        <p:txBody>
          <a:bodyPr/>
          <a:lstStyle/>
          <a:p>
            <a:r>
              <a:rPr lang="en-US" sz="1800" dirty="0">
                <a:latin typeface="Calibri" panose="020F0502020204030204" pitchFamily="34" charset="0"/>
              </a:rPr>
              <a:t>Dementia of various types occurs at the same frequency in adults with intellectual disability (ID), except in adults with Down syndrome (DS).</a:t>
            </a:r>
          </a:p>
          <a:p>
            <a:r>
              <a:rPr lang="en-US" sz="1800" dirty="0">
                <a:latin typeface="Calibri" panose="020F0502020204030204" pitchFamily="34" charset="0"/>
              </a:rPr>
              <a:t>Dementia in adults with ID </a:t>
            </a:r>
            <a:r>
              <a:rPr lang="en-US" sz="1800" dirty="0" smtClean="0">
                <a:latin typeface="Calibri" panose="020F0502020204030204" pitchFamily="34" charset="0"/>
              </a:rPr>
              <a:t>show </a:t>
            </a:r>
            <a:r>
              <a:rPr lang="en-US" sz="1800" dirty="0">
                <a:latin typeface="Calibri" panose="020F0502020204030204" pitchFamily="34" charset="0"/>
              </a:rPr>
              <a:t>some differences:</a:t>
            </a:r>
          </a:p>
          <a:p>
            <a:pPr lvl="1">
              <a:buFont typeface="Courier New" panose="02070309020205020404" pitchFamily="49" charset="0"/>
              <a:buChar char="o"/>
            </a:pPr>
            <a:r>
              <a:rPr lang="en-US" sz="1600" dirty="0">
                <a:latin typeface="Calibri" panose="020F0502020204030204" pitchFamily="34" charset="0"/>
              </a:rPr>
              <a:t>Some adults with ID have earlier onset and shorter duration</a:t>
            </a:r>
          </a:p>
          <a:p>
            <a:pPr lvl="1">
              <a:buFont typeface="Courier New" panose="02070309020205020404" pitchFamily="49" charset="0"/>
              <a:buChar char="o"/>
            </a:pPr>
            <a:r>
              <a:rPr lang="en-US" sz="1600" dirty="0">
                <a:latin typeface="Calibri" panose="020F0502020204030204" pitchFamily="34" charset="0"/>
              </a:rPr>
              <a:t>Symptom presentation at onset may differ</a:t>
            </a:r>
          </a:p>
          <a:p>
            <a:pPr lvl="1">
              <a:buFont typeface="Courier New" panose="02070309020205020404" pitchFamily="49" charset="0"/>
              <a:buChar char="o"/>
            </a:pPr>
            <a:r>
              <a:rPr lang="en-US" sz="1600" dirty="0">
                <a:latin typeface="Calibri" panose="020F0502020204030204" pitchFamily="34" charset="0"/>
              </a:rPr>
              <a:t>Standard screening tests may not be appropriate – ID oriented tests require comparisons over time of the same individual</a:t>
            </a:r>
          </a:p>
          <a:p>
            <a:r>
              <a:rPr lang="en-US" sz="1800" dirty="0">
                <a:latin typeface="Calibri" panose="020F0502020204030204" pitchFamily="34" charset="0"/>
              </a:rPr>
              <a:t>A</a:t>
            </a:r>
            <a:r>
              <a:rPr lang="en-US" sz="1800" dirty="0"/>
              <a:t>dults with DS are at high risk for Alzheimer’s disease and then Alzheimer’s dementia</a:t>
            </a:r>
          </a:p>
          <a:p>
            <a:pPr lvl="1">
              <a:buFont typeface="Courier New" panose="02070309020205020404" pitchFamily="49" charset="0"/>
              <a:buChar char="o"/>
            </a:pPr>
            <a:r>
              <a:rPr lang="en-US" sz="1600" dirty="0"/>
              <a:t>Early onset occurs in adults with DS – generally in early 50s</a:t>
            </a:r>
          </a:p>
          <a:p>
            <a:pPr lvl="1">
              <a:buFont typeface="Courier New" panose="02070309020205020404" pitchFamily="49" charset="0"/>
              <a:buChar char="o"/>
            </a:pPr>
            <a:r>
              <a:rPr lang="en-US" sz="1600" dirty="0"/>
              <a:t>Most adults with DS survive less than 7 years after onset</a:t>
            </a:r>
          </a:p>
          <a:p>
            <a:r>
              <a:rPr lang="en-US" sz="1800" dirty="0"/>
              <a:t>Early symptoms of dementia in adults with DS may manifest differently</a:t>
            </a:r>
          </a:p>
          <a:p>
            <a:pPr lvl="1">
              <a:buFont typeface="Courier New" panose="02070309020205020404" pitchFamily="49" charset="0"/>
              <a:buChar char="o"/>
            </a:pPr>
            <a:r>
              <a:rPr lang="en-US" sz="1600" dirty="0"/>
              <a:t>Loss of sociability – a noticeable change in personality</a:t>
            </a:r>
          </a:p>
          <a:p>
            <a:pPr lvl="1">
              <a:buFont typeface="Courier New" panose="02070309020205020404" pitchFamily="49" charset="0"/>
              <a:buChar char="o"/>
            </a:pPr>
            <a:r>
              <a:rPr lang="en-US" altLang="en-US" sz="1600" dirty="0"/>
              <a:t>Abrupt onset of seizures</a:t>
            </a:r>
          </a:p>
          <a:p>
            <a:pPr lvl="1">
              <a:buFont typeface="Courier New" panose="02070309020205020404" pitchFamily="49" charset="0"/>
              <a:buChar char="o"/>
            </a:pPr>
            <a:r>
              <a:rPr lang="en-US" altLang="en-US" sz="1600" dirty="0"/>
              <a:t>Incontinence when toileting skills had been intact</a:t>
            </a:r>
          </a:p>
          <a:p>
            <a:pPr lvl="1">
              <a:buFont typeface="Courier New" panose="02070309020205020404" pitchFamily="49" charset="0"/>
              <a:buChar char="o"/>
            </a:pPr>
            <a:r>
              <a:rPr lang="en-US" altLang="en-US" sz="1600" dirty="0"/>
              <a:t>Sleep/wake cycle changes or </a:t>
            </a:r>
            <a:r>
              <a:rPr lang="en-US" altLang="en-US" sz="1600" dirty="0" smtClean="0"/>
              <a:t>disruptions</a:t>
            </a:r>
            <a:endParaRPr lang="en-US" dirty="0"/>
          </a:p>
        </p:txBody>
      </p:sp>
    </p:spTree>
    <p:extLst>
      <p:ext uri="{BB962C8B-B14F-4D97-AF65-F5344CB8AC3E}">
        <p14:creationId xmlns:p14="http://schemas.microsoft.com/office/powerpoint/2010/main" val="173231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868680"/>
          </a:xfrm>
        </p:spPr>
        <p:txBody>
          <a:bodyPr>
            <a:noAutofit/>
          </a:bodyPr>
          <a:lstStyle/>
          <a:p>
            <a:r>
              <a:rPr lang="en-US" b="1" dirty="0"/>
              <a:t>Dementia and Visual Perception and Sensory Impairments</a:t>
            </a:r>
            <a:endParaRPr lang="en-US" dirty="0"/>
          </a:p>
        </p:txBody>
      </p:sp>
      <p:sp>
        <p:nvSpPr>
          <p:cNvPr id="3" name="Content Placeholder 2"/>
          <p:cNvSpPr>
            <a:spLocks noGrp="1"/>
          </p:cNvSpPr>
          <p:nvPr>
            <p:ph idx="1"/>
          </p:nvPr>
        </p:nvSpPr>
        <p:spPr>
          <a:xfrm>
            <a:off x="457200" y="1920240"/>
            <a:ext cx="8229600" cy="3621578"/>
          </a:xfrm>
        </p:spPr>
        <p:txBody>
          <a:bodyPr>
            <a:normAutofit fontScale="85000" lnSpcReduction="20000"/>
          </a:bodyPr>
          <a:lstStyle/>
          <a:p>
            <a:pPr lvl="0"/>
            <a:r>
              <a:rPr lang="en-US" sz="2400" dirty="0"/>
              <a:t>Impairments may result from normal aging and/or from progressive damage to the brain (Roberts et al., 2016).</a:t>
            </a:r>
          </a:p>
          <a:p>
            <a:pPr lvl="0"/>
            <a:r>
              <a:rPr lang="en-US" sz="2400" dirty="0"/>
              <a:t>Normal aging typically leads to mild visual problems, as well as increasing the risk for specific visual conditions.</a:t>
            </a:r>
          </a:p>
          <a:p>
            <a:pPr lvl="0"/>
            <a:r>
              <a:rPr lang="en-US" sz="2400" dirty="0"/>
              <a:t>Each type of dementia can affect </a:t>
            </a:r>
            <a:r>
              <a:rPr lang="en-US" sz="2400" dirty="0" err="1"/>
              <a:t>visuoperceptual</a:t>
            </a:r>
            <a:r>
              <a:rPr lang="en-US" sz="2400" dirty="0"/>
              <a:t> abilities differently, including (</a:t>
            </a:r>
            <a:r>
              <a:rPr lang="en-US" sz="2400" dirty="0" err="1"/>
              <a:t>Possin</a:t>
            </a:r>
            <a:r>
              <a:rPr lang="en-US" sz="2400" dirty="0"/>
              <a:t>, 2010):</a:t>
            </a:r>
          </a:p>
          <a:p>
            <a:pPr lvl="1">
              <a:buFont typeface="Courier New" panose="02070309020205020404" pitchFamily="49" charset="0"/>
              <a:buChar char="o"/>
            </a:pPr>
            <a:r>
              <a:rPr lang="en-US" sz="2400" dirty="0" err="1"/>
              <a:t>Visuoperceptual</a:t>
            </a:r>
            <a:r>
              <a:rPr lang="en-US" sz="2400" dirty="0"/>
              <a:t> difficulties (such as visual hallucinations) (</a:t>
            </a:r>
            <a:r>
              <a:rPr lang="en-US" sz="2400" dirty="0" err="1"/>
              <a:t>Auning</a:t>
            </a:r>
            <a:r>
              <a:rPr lang="en-US" sz="2400" dirty="0"/>
              <a:t> et al., 2011)</a:t>
            </a:r>
          </a:p>
          <a:p>
            <a:pPr lvl="1">
              <a:buFont typeface="Courier New" panose="02070309020205020404" pitchFamily="49" charset="0"/>
              <a:buChar char="o"/>
            </a:pPr>
            <a:r>
              <a:rPr lang="en-US" sz="2400" dirty="0"/>
              <a:t>Auditory problems (such as auditory hallucinations)</a:t>
            </a:r>
          </a:p>
          <a:p>
            <a:pPr lvl="1">
              <a:buFont typeface="Courier New" panose="02070309020205020404" pitchFamily="49" charset="0"/>
              <a:buChar char="o"/>
            </a:pPr>
            <a:r>
              <a:rPr lang="en-US" sz="2400" dirty="0"/>
              <a:t>Tactile changes</a:t>
            </a:r>
          </a:p>
          <a:p>
            <a:pPr lvl="1">
              <a:buFont typeface="Courier New" panose="02070309020205020404" pitchFamily="49" charset="0"/>
              <a:buChar char="o"/>
            </a:pPr>
            <a:r>
              <a:rPr lang="en-US" sz="2400" dirty="0"/>
              <a:t>Changes in taste (seen in frontotemporal degeneration).</a:t>
            </a:r>
          </a:p>
          <a:p>
            <a:pPr lvl="1">
              <a:buFont typeface="Courier New" panose="02070309020205020404" pitchFamily="49" charset="0"/>
              <a:buChar char="o"/>
            </a:pPr>
            <a:r>
              <a:rPr lang="en-US" sz="2400" dirty="0"/>
              <a:t>Changes in smell (Roberts et al., 2016)</a:t>
            </a:r>
          </a:p>
        </p:txBody>
      </p:sp>
    </p:spTree>
    <p:extLst>
      <p:ext uri="{BB962C8B-B14F-4D97-AF65-F5344CB8AC3E}">
        <p14:creationId xmlns:p14="http://schemas.microsoft.com/office/powerpoint/2010/main" val="2090610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Dementia and Impairments in ADLs</a:t>
            </a:r>
          </a:p>
        </p:txBody>
      </p:sp>
      <p:sp>
        <p:nvSpPr>
          <p:cNvPr id="3" name="Content Placeholder 2"/>
          <p:cNvSpPr>
            <a:spLocks noGrp="1"/>
          </p:cNvSpPr>
          <p:nvPr>
            <p:ph idx="1"/>
          </p:nvPr>
        </p:nvSpPr>
        <p:spPr>
          <a:xfrm>
            <a:off x="457200" y="1463040"/>
            <a:ext cx="8229600" cy="2209800"/>
          </a:xfrm>
        </p:spPr>
        <p:txBody>
          <a:bodyPr>
            <a:normAutofit fontScale="92500" lnSpcReduction="10000"/>
          </a:bodyPr>
          <a:lstStyle/>
          <a:p>
            <a:pPr lvl="0"/>
            <a:r>
              <a:rPr lang="en-US" sz="2200" dirty="0"/>
              <a:t>Dementia is characterized by cognitive impairments that eventually lead to loss of ability to perform ADLs (</a:t>
            </a:r>
            <a:r>
              <a:rPr lang="en-US" sz="2200" dirty="0" err="1"/>
              <a:t>Verlinden</a:t>
            </a:r>
            <a:r>
              <a:rPr lang="en-US" sz="2200" dirty="0"/>
              <a:t> et al., 2016).</a:t>
            </a:r>
          </a:p>
          <a:p>
            <a:pPr lvl="0"/>
            <a:r>
              <a:rPr lang="en-US" sz="2200" dirty="0"/>
              <a:t>Persons living with early-stage dementia have difficulties first with IADLs. </a:t>
            </a:r>
          </a:p>
          <a:p>
            <a:pPr lvl="0"/>
            <a:r>
              <a:rPr lang="en-US" sz="2200" dirty="0"/>
              <a:t>As the dementia progresses to middle and late stages, PLwD lose ability to perform basic </a:t>
            </a:r>
            <a:r>
              <a:rPr lang="en-US" sz="2200" dirty="0" smtClean="0"/>
              <a:t>ADL </a:t>
            </a:r>
            <a:r>
              <a:rPr lang="en-US" sz="2200" dirty="0"/>
              <a:t>(</a:t>
            </a:r>
            <a:r>
              <a:rPr lang="en-US" sz="2200" dirty="0" err="1"/>
              <a:t>Verlinden</a:t>
            </a:r>
            <a:r>
              <a:rPr lang="en-US" sz="2200" dirty="0"/>
              <a:t> et al., 2016).</a:t>
            </a:r>
          </a:p>
          <a:p>
            <a:pPr lvl="0"/>
            <a:r>
              <a:rPr lang="en-US" sz="2200" dirty="0"/>
              <a:t>Functional consequences of cognitive impairments are key components of a diagnosis of dementia (NIA, </a:t>
            </a:r>
            <a:r>
              <a:rPr lang="en-US" sz="2200" dirty="0" err="1"/>
              <a:t>n.d.</a:t>
            </a:r>
            <a:r>
              <a:rPr lang="en-US" sz="2200" dirty="0"/>
              <a:t>).</a:t>
            </a:r>
          </a:p>
        </p:txBody>
      </p:sp>
    </p:spTree>
    <p:extLst>
      <p:ext uri="{BB962C8B-B14F-4D97-AF65-F5344CB8AC3E}">
        <p14:creationId xmlns:p14="http://schemas.microsoft.com/office/powerpoint/2010/main" val="1101168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680"/>
            <a:ext cx="8229600" cy="731520"/>
          </a:xfrm>
        </p:spPr>
        <p:txBody>
          <a:bodyPr>
            <a:noAutofit/>
          </a:bodyPr>
          <a:lstStyle/>
          <a:p>
            <a:r>
              <a:rPr lang="en-US" b="1" dirty="0"/>
              <a:t>Behavioral and Psychological Symptoms of Dementia (BPSDs)</a:t>
            </a:r>
            <a:endParaRPr lang="en-US" dirty="0"/>
          </a:p>
        </p:txBody>
      </p:sp>
      <p:sp>
        <p:nvSpPr>
          <p:cNvPr id="3" name="Content Placeholder 2"/>
          <p:cNvSpPr>
            <a:spLocks noGrp="1"/>
          </p:cNvSpPr>
          <p:nvPr>
            <p:ph idx="1"/>
          </p:nvPr>
        </p:nvSpPr>
        <p:spPr>
          <a:xfrm>
            <a:off x="457200" y="1828801"/>
            <a:ext cx="8229600" cy="2971800"/>
          </a:xfrm>
        </p:spPr>
        <p:txBody>
          <a:bodyPr>
            <a:normAutofit fontScale="92500" lnSpcReduction="10000"/>
          </a:bodyPr>
          <a:lstStyle/>
          <a:p>
            <a:pPr lvl="0"/>
            <a:r>
              <a:rPr lang="en-US" sz="2200" dirty="0"/>
              <a:t>In addition to cognitive and functional impairments, PLwD may manifest any of these neuropsychiatric and behavioral consequences (</a:t>
            </a:r>
            <a:r>
              <a:rPr lang="en-US" sz="2200" dirty="0" err="1"/>
              <a:t>Aarsland</a:t>
            </a:r>
            <a:r>
              <a:rPr lang="en-US" sz="2200" dirty="0"/>
              <a:t> et al., 2014; Desai et al., 2012; Kales et al., 2015):</a:t>
            </a:r>
          </a:p>
          <a:p>
            <a:pPr lvl="1">
              <a:buFont typeface="Courier New" panose="02070309020205020404" pitchFamily="49" charset="0"/>
              <a:buChar char="o"/>
            </a:pPr>
            <a:r>
              <a:rPr lang="en-US" sz="2200" dirty="0"/>
              <a:t>Mood disorders: Apathy, depression, dysphoria</a:t>
            </a:r>
          </a:p>
          <a:p>
            <a:pPr lvl="1">
              <a:buFont typeface="Courier New" panose="02070309020205020404" pitchFamily="49" charset="0"/>
              <a:buChar char="o"/>
            </a:pPr>
            <a:r>
              <a:rPr lang="en-US" sz="2200" dirty="0"/>
              <a:t>Sleep disorders:</a:t>
            </a:r>
          </a:p>
          <a:p>
            <a:pPr lvl="2"/>
            <a:r>
              <a:rPr lang="en-US" sz="2200" dirty="0"/>
              <a:t>Insomnia, hypersomnia, circadian rhythm disorders</a:t>
            </a:r>
          </a:p>
          <a:p>
            <a:pPr lvl="2"/>
            <a:r>
              <a:rPr lang="en-US" sz="2200" dirty="0"/>
              <a:t>Obstructive sleep apnea</a:t>
            </a:r>
          </a:p>
          <a:p>
            <a:pPr lvl="1">
              <a:buFont typeface="Courier New" panose="02070309020205020404" pitchFamily="49" charset="0"/>
              <a:buChar char="o"/>
            </a:pPr>
            <a:r>
              <a:rPr lang="en-US" sz="2200" dirty="0"/>
              <a:t>Psychotic symptoms: Delusions, hallucinations</a:t>
            </a:r>
          </a:p>
          <a:p>
            <a:pPr lvl="1">
              <a:buFont typeface="Courier New" panose="02070309020205020404" pitchFamily="49" charset="0"/>
              <a:buChar char="o"/>
            </a:pPr>
            <a:r>
              <a:rPr lang="en-US" sz="2200" dirty="0"/>
              <a:t>Agitation: Pacing, wandering, sexual disinhibition, aggression, anxiety</a:t>
            </a:r>
          </a:p>
        </p:txBody>
      </p:sp>
    </p:spTree>
    <p:extLst>
      <p:ext uri="{BB962C8B-B14F-4D97-AF65-F5344CB8AC3E}">
        <p14:creationId xmlns:p14="http://schemas.microsoft.com/office/powerpoint/2010/main" val="2511400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humbnail photo of woman with her hands to her face."/>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205613" y="347472"/>
            <a:ext cx="1343885" cy="1207008"/>
          </a:xfrm>
        </p:spPr>
      </p:pic>
      <p:sp>
        <p:nvSpPr>
          <p:cNvPr id="7" name="Title 1"/>
          <p:cNvSpPr>
            <a:spLocks noGrp="1"/>
          </p:cNvSpPr>
          <p:nvPr>
            <p:ph type="title"/>
          </p:nvPr>
        </p:nvSpPr>
        <p:spPr/>
        <p:txBody>
          <a:bodyPr/>
          <a:lstStyle/>
          <a:p>
            <a:r>
              <a:rPr lang="en-US" dirty="0"/>
              <a:t>Outline </a:t>
            </a:r>
            <a:r>
              <a:rPr lang="en-US" dirty="0" smtClean="0">
                <a:solidFill>
                  <a:schemeClr val="bg1"/>
                </a:solidFill>
              </a:rPr>
              <a:t>3</a:t>
            </a:r>
            <a:endParaRPr lang="en-US" dirty="0">
              <a:solidFill>
                <a:schemeClr val="bg1"/>
              </a:solidFill>
            </a:endParaRPr>
          </a:p>
        </p:txBody>
      </p:sp>
      <p:pic>
        <p:nvPicPr>
          <p:cNvPr id="5" name="Picture Placeholder 4" descr="Rectangle highlighting current topic: Mild cognitive impairment"/>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428" b="2428"/>
          <a:stretch>
            <a:fillRect/>
          </a:stretch>
        </p:blipFill>
        <p:spPr>
          <a:xfrm>
            <a:off x="0" y="2380335"/>
            <a:ext cx="9144000" cy="472462"/>
          </a:xfrm>
        </p:spPr>
      </p:pic>
      <p:sp>
        <p:nvSpPr>
          <p:cNvPr id="2" name="Content Placeholder 1">
            <a:extLst>
              <a:ext uri="{FF2B5EF4-FFF2-40B4-BE49-F238E27FC236}">
                <a16:creationId xmlns:a16="http://schemas.microsoft.com/office/drawing/2014/main" xmlns="" id="{1A5DC724-4FCD-48F5-B973-61D875E75F1F}"/>
              </a:ext>
            </a:extLst>
          </p:cNvPr>
          <p:cNvSpPr>
            <a:spLocks noGrp="1"/>
          </p:cNvSpPr>
          <p:nvPr>
            <p:ph idx="1"/>
          </p:nvPr>
        </p:nvSpPr>
        <p:spPr>
          <a:xfrm>
            <a:off x="457199" y="1981851"/>
            <a:ext cx="8585201" cy="3274743"/>
          </a:xfrm>
        </p:spPr>
        <p:txBody>
          <a:bodyPr/>
          <a:lstStyle/>
          <a:p>
            <a:r>
              <a:rPr lang="en-US" sz="2200" dirty="0"/>
              <a:t>Normal aging versus dementia</a:t>
            </a:r>
          </a:p>
          <a:p>
            <a:r>
              <a:rPr lang="en-US" sz="2200" dirty="0">
                <a:solidFill>
                  <a:schemeClr val="bg1"/>
                </a:solidFill>
              </a:rPr>
              <a:t>Mild cognitive impairment</a:t>
            </a:r>
          </a:p>
          <a:p>
            <a:r>
              <a:rPr lang="en-US" sz="2200" dirty="0"/>
              <a:t>Types of dementia: Alzheimer’s disease and related dementias (ADRD)</a:t>
            </a:r>
          </a:p>
          <a:p>
            <a:pPr lvl="1"/>
            <a:r>
              <a:rPr lang="en-US" sz="2200" dirty="0"/>
              <a:t>Alzheimer’s disease</a:t>
            </a:r>
          </a:p>
          <a:p>
            <a:pPr lvl="1"/>
            <a:r>
              <a:rPr lang="en-US" sz="2200" dirty="0"/>
              <a:t>Vascular dementia</a:t>
            </a:r>
          </a:p>
          <a:p>
            <a:pPr lvl="1"/>
            <a:r>
              <a:rPr lang="en-US" sz="2200" dirty="0"/>
              <a:t>Lewy body dementia</a:t>
            </a:r>
          </a:p>
          <a:p>
            <a:pPr lvl="1"/>
            <a:r>
              <a:rPr lang="en-US" sz="2200" dirty="0"/>
              <a:t>Frontotemporal degeneration</a:t>
            </a:r>
          </a:p>
          <a:p>
            <a:pPr lvl="1"/>
            <a:r>
              <a:rPr lang="en-US" sz="2200" dirty="0"/>
              <a:t>Other rare causes of </a:t>
            </a:r>
            <a:r>
              <a:rPr lang="en-US" sz="2200" dirty="0" smtClean="0"/>
              <a:t>dementia</a:t>
            </a:r>
            <a:endParaRPr lang="en-US" dirty="0"/>
          </a:p>
        </p:txBody>
      </p:sp>
    </p:spTree>
    <p:extLst>
      <p:ext uri="{BB962C8B-B14F-4D97-AF65-F5344CB8AC3E}">
        <p14:creationId xmlns:p14="http://schemas.microsoft.com/office/powerpoint/2010/main" val="12030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Mild Cognitive Impairment</a:t>
            </a:r>
          </a:p>
        </p:txBody>
      </p:sp>
      <p:sp>
        <p:nvSpPr>
          <p:cNvPr id="3" name="Content Placeholder 2"/>
          <p:cNvSpPr>
            <a:spLocks noGrp="1"/>
          </p:cNvSpPr>
          <p:nvPr>
            <p:ph idx="1"/>
          </p:nvPr>
        </p:nvSpPr>
        <p:spPr>
          <a:xfrm>
            <a:off x="457200" y="1463041"/>
            <a:ext cx="8229600" cy="2575560"/>
          </a:xfrm>
        </p:spPr>
        <p:txBody>
          <a:bodyPr>
            <a:normAutofit fontScale="92500" lnSpcReduction="20000"/>
          </a:bodyPr>
          <a:lstStyle/>
          <a:p>
            <a:pPr lvl="0"/>
            <a:r>
              <a:rPr lang="en-US" sz="2200" dirty="0"/>
              <a:t>MCI is becoming one of the most common clinical manifestations of older people, as compared with specific dementias (</a:t>
            </a:r>
            <a:r>
              <a:rPr lang="en-US" sz="2200" dirty="0" err="1"/>
              <a:t>Etgen</a:t>
            </a:r>
            <a:r>
              <a:rPr lang="en-US" sz="2200" dirty="0"/>
              <a:t>, et al., 2011; </a:t>
            </a:r>
            <a:r>
              <a:rPr lang="en-US" sz="2200" dirty="0" err="1"/>
              <a:t>Mufson</a:t>
            </a:r>
            <a:r>
              <a:rPr lang="en-US" sz="2200" dirty="0"/>
              <a:t> et al., 2012; </a:t>
            </a:r>
            <a:r>
              <a:rPr lang="en-US" sz="2200" dirty="0" err="1"/>
              <a:t>Pistacchi</a:t>
            </a:r>
            <a:r>
              <a:rPr lang="en-US" sz="2200" dirty="0"/>
              <a:t>, et al., 2015).</a:t>
            </a:r>
          </a:p>
          <a:p>
            <a:pPr lvl="0"/>
            <a:r>
              <a:rPr lang="en-US" sz="2200" dirty="0"/>
              <a:t>MCI is usually marked by problems with memory, language, judgment, and thinking—problems greater than expected for the age of the person, but less than is required for dementia diagnosis (Arevalo-Rodriguez et al., 2016; Brown et al., 2011; Stewart, 2012).</a:t>
            </a:r>
          </a:p>
          <a:p>
            <a:pPr lvl="1">
              <a:buFont typeface="Courier New" panose="02070309020205020404" pitchFamily="49" charset="0"/>
              <a:buChar char="o"/>
            </a:pPr>
            <a:r>
              <a:rPr lang="en-US" sz="2200" dirty="0"/>
              <a:t>The person with MCI can still carry out everyday activities. </a:t>
            </a:r>
          </a:p>
          <a:p>
            <a:pPr lvl="1">
              <a:buFont typeface="Courier New" panose="02070309020205020404" pitchFamily="49" charset="0"/>
              <a:buChar char="o"/>
            </a:pPr>
            <a:r>
              <a:rPr lang="en-US" sz="2200" dirty="0"/>
              <a:t>Symptoms may be noticeable to family/friends.</a:t>
            </a:r>
          </a:p>
        </p:txBody>
      </p:sp>
    </p:spTree>
    <p:extLst>
      <p:ext uri="{BB962C8B-B14F-4D97-AF65-F5344CB8AC3E}">
        <p14:creationId xmlns:p14="http://schemas.microsoft.com/office/powerpoint/2010/main" val="97155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Outline</a:t>
            </a:r>
          </a:p>
        </p:txBody>
      </p:sp>
      <p:pic>
        <p:nvPicPr>
          <p:cNvPr id="2051" name="Picture 3" descr="Graphic showing a human brain with a bright blue neural network, and a number of glowing dots representing neurons firing. "/>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560945"/>
            <a:ext cx="8229600" cy="3666375"/>
          </a:xfrm>
        </p:spPr>
        <p:txBody>
          <a:bodyPr>
            <a:noAutofit/>
          </a:bodyPr>
          <a:lstStyle/>
          <a:p>
            <a:pPr lvl="0">
              <a:lnSpc>
                <a:spcPct val="130000"/>
              </a:lnSpc>
            </a:pPr>
            <a:r>
              <a:rPr lang="en-US" dirty="0"/>
              <a:t>Normal aging versus dementia </a:t>
            </a:r>
          </a:p>
          <a:p>
            <a:pPr lvl="0">
              <a:lnSpc>
                <a:spcPct val="130000"/>
              </a:lnSpc>
            </a:pPr>
            <a:r>
              <a:rPr lang="en-US" dirty="0"/>
              <a:t>Mild cognitive impairment</a:t>
            </a:r>
          </a:p>
          <a:p>
            <a:pPr lvl="0">
              <a:lnSpc>
                <a:spcPct val="130000"/>
              </a:lnSpc>
            </a:pPr>
            <a:r>
              <a:rPr lang="en-US" dirty="0"/>
              <a:t>Types of dementia: Alzheimer’s disease and related dementias (ADRD)</a:t>
            </a:r>
          </a:p>
          <a:p>
            <a:pPr lvl="1">
              <a:lnSpc>
                <a:spcPct val="130000"/>
              </a:lnSpc>
              <a:buFont typeface="Courier New" panose="02070309020205020404" pitchFamily="49" charset="0"/>
              <a:buChar char="o"/>
            </a:pPr>
            <a:r>
              <a:rPr lang="en-US" sz="2000" dirty="0"/>
              <a:t>Alzheimer’s disease</a:t>
            </a:r>
          </a:p>
          <a:p>
            <a:pPr lvl="1">
              <a:lnSpc>
                <a:spcPct val="130000"/>
              </a:lnSpc>
              <a:buFont typeface="Courier New" panose="02070309020205020404" pitchFamily="49" charset="0"/>
              <a:buChar char="o"/>
            </a:pPr>
            <a:r>
              <a:rPr lang="en-US" sz="2000" dirty="0"/>
              <a:t>Vascular dementia</a:t>
            </a:r>
          </a:p>
          <a:p>
            <a:pPr lvl="1">
              <a:lnSpc>
                <a:spcPct val="130000"/>
              </a:lnSpc>
              <a:buFont typeface="Courier New" panose="02070309020205020404" pitchFamily="49" charset="0"/>
              <a:buChar char="o"/>
            </a:pPr>
            <a:r>
              <a:rPr lang="en-US" sz="2000" dirty="0"/>
              <a:t>Lewy body dementia</a:t>
            </a:r>
          </a:p>
          <a:p>
            <a:pPr lvl="1">
              <a:lnSpc>
                <a:spcPct val="130000"/>
              </a:lnSpc>
              <a:buFont typeface="Courier New" panose="02070309020205020404" pitchFamily="49" charset="0"/>
              <a:buChar char="o"/>
            </a:pPr>
            <a:r>
              <a:rPr lang="en-US" sz="2000" dirty="0"/>
              <a:t>Frontotemporal degeneration</a:t>
            </a:r>
          </a:p>
          <a:p>
            <a:pPr lvl="1">
              <a:lnSpc>
                <a:spcPct val="130000"/>
              </a:lnSpc>
              <a:buFont typeface="Courier New" panose="02070309020205020404" pitchFamily="49" charset="0"/>
              <a:buChar char="o"/>
            </a:pPr>
            <a:r>
              <a:rPr lang="en-US" sz="2000" dirty="0"/>
              <a:t>Other rare causes of dementia</a:t>
            </a:r>
          </a:p>
        </p:txBody>
      </p:sp>
    </p:spTree>
    <p:extLst>
      <p:ext uri="{BB962C8B-B14F-4D97-AF65-F5344CB8AC3E}">
        <p14:creationId xmlns:p14="http://schemas.microsoft.com/office/powerpoint/2010/main" val="273522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Elderly gentleman with headache</a:t>
            </a:r>
          </a:p>
        </p:txBody>
      </p:sp>
      <p:pic>
        <p:nvPicPr>
          <p:cNvPr id="7170" name="Picture 2" descr="Photo of a senior man holding his fingers to his forehead."/>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93725" y="632926"/>
            <a:ext cx="7956550" cy="5300047"/>
          </a:xfrm>
        </p:spPr>
      </p:pic>
    </p:spTree>
    <p:extLst>
      <p:ext uri="{BB962C8B-B14F-4D97-AF65-F5344CB8AC3E}">
        <p14:creationId xmlns:p14="http://schemas.microsoft.com/office/powerpoint/2010/main" val="907900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MCI, continued</a:t>
            </a:r>
            <a:r>
              <a:rPr lang="en-US" dirty="0">
                <a:solidFill>
                  <a:schemeClr val="bg1"/>
                </a:solidFill>
              </a:rPr>
              <a:t> 1</a:t>
            </a:r>
          </a:p>
        </p:txBody>
      </p:sp>
      <p:sp>
        <p:nvSpPr>
          <p:cNvPr id="3" name="Content Placeholder 2"/>
          <p:cNvSpPr>
            <a:spLocks noGrp="1"/>
          </p:cNvSpPr>
          <p:nvPr>
            <p:ph idx="1"/>
          </p:nvPr>
        </p:nvSpPr>
        <p:spPr>
          <a:xfrm>
            <a:off x="457200" y="1463040"/>
            <a:ext cx="8229600" cy="4525963"/>
          </a:xfrm>
        </p:spPr>
        <p:txBody>
          <a:bodyPr>
            <a:normAutofit fontScale="70000" lnSpcReduction="20000"/>
          </a:bodyPr>
          <a:lstStyle/>
          <a:p>
            <a:pPr lvl="0"/>
            <a:r>
              <a:rPr lang="en-US" sz="3200" dirty="0"/>
              <a:t>Not all MCI progresses to dementia. Some persons with MCI can return to normal cognitive abilities instead of progressing to dementia (Ganguli et al., 2011; </a:t>
            </a:r>
            <a:r>
              <a:rPr lang="en-US" sz="3200" dirty="0" err="1"/>
              <a:t>Koepsell</a:t>
            </a:r>
            <a:r>
              <a:rPr lang="en-US" sz="3200" dirty="0"/>
              <a:t> et al., 2012; </a:t>
            </a:r>
            <a:r>
              <a:rPr lang="en-US" sz="3200" dirty="0" err="1"/>
              <a:t>Pankratz</a:t>
            </a:r>
            <a:r>
              <a:rPr lang="en-US" sz="3200" dirty="0"/>
              <a:t> et al., 2015). </a:t>
            </a:r>
          </a:p>
          <a:p>
            <a:pPr lvl="0"/>
            <a:r>
              <a:rPr lang="en-US" sz="3200" dirty="0"/>
              <a:t>When MCI does progress to dementia, it may progress to any of the ADRD—Alzheimer’s disease, Parkinson’s disease dementia, frontotemporal degeneration, or vascular dementia (</a:t>
            </a:r>
            <a:r>
              <a:rPr lang="en-US" sz="3200" dirty="0" err="1"/>
              <a:t>Etgen</a:t>
            </a:r>
            <a:r>
              <a:rPr lang="en-US" sz="3200" dirty="0"/>
              <a:t> et al., 2011; </a:t>
            </a:r>
            <a:r>
              <a:rPr lang="en-US" sz="3200" dirty="0" err="1"/>
              <a:t>Jicha</a:t>
            </a:r>
            <a:r>
              <a:rPr lang="en-US" sz="3200" dirty="0"/>
              <a:t> et al., 2010; </a:t>
            </a:r>
            <a:r>
              <a:rPr lang="en-US" sz="3200" dirty="0" err="1"/>
              <a:t>Mufson</a:t>
            </a:r>
            <a:r>
              <a:rPr lang="en-US" sz="3200" dirty="0"/>
              <a:t> et al., 2012; </a:t>
            </a:r>
            <a:r>
              <a:rPr lang="en-US" sz="3200" dirty="0" err="1"/>
              <a:t>Pistacchi</a:t>
            </a:r>
            <a:r>
              <a:rPr lang="en-US" sz="3200" dirty="0"/>
              <a:t> et al., 2015; Yoon et al., 2014).</a:t>
            </a:r>
          </a:p>
          <a:p>
            <a:pPr lvl="0"/>
            <a:r>
              <a:rPr lang="en-US" sz="3200" dirty="0"/>
              <a:t>From a clinical perspective, MCI is most likely first detected in primary care, although the symptoms may be overlooked and minimized (</a:t>
            </a:r>
            <a:r>
              <a:rPr lang="en-US" sz="3200" dirty="0" err="1"/>
              <a:t>Olazaran</a:t>
            </a:r>
            <a:r>
              <a:rPr lang="en-US" sz="3200" dirty="0"/>
              <a:t> et al., 2011). </a:t>
            </a:r>
          </a:p>
          <a:p>
            <a:pPr lvl="1">
              <a:buFont typeface="Courier New" panose="02070309020205020404" pitchFamily="49" charset="0"/>
              <a:buChar char="o"/>
            </a:pPr>
            <a:r>
              <a:rPr lang="en-US" sz="3200" dirty="0" smtClean="0"/>
              <a:t>No </a:t>
            </a:r>
            <a:r>
              <a:rPr lang="en-US" sz="3200" dirty="0"/>
              <a:t>treatment for MCI (</a:t>
            </a:r>
            <a:r>
              <a:rPr lang="en-US" sz="3200" dirty="0" err="1"/>
              <a:t>Langa</a:t>
            </a:r>
            <a:r>
              <a:rPr lang="en-US" sz="3200" dirty="0"/>
              <a:t> &amp; Levine, 2014) </a:t>
            </a:r>
          </a:p>
          <a:p>
            <a:pPr lvl="0"/>
            <a:r>
              <a:rPr lang="en-US" sz="3200" dirty="0"/>
              <a:t>MCI progresses to dementia at a rate of approximately 10–20% a year (</a:t>
            </a:r>
            <a:r>
              <a:rPr lang="en-US" sz="3200" dirty="0" err="1"/>
              <a:t>Etgen</a:t>
            </a:r>
            <a:r>
              <a:rPr lang="en-US" sz="3200" dirty="0"/>
              <a:t> et al., 2011; </a:t>
            </a:r>
            <a:r>
              <a:rPr lang="en-US" sz="3200" dirty="0" err="1"/>
              <a:t>Langa</a:t>
            </a:r>
            <a:r>
              <a:rPr lang="en-US" sz="3200" dirty="0"/>
              <a:t> &amp; Levine, 2014).</a:t>
            </a:r>
          </a:p>
        </p:txBody>
      </p:sp>
    </p:spTree>
    <p:extLst>
      <p:ext uri="{BB962C8B-B14F-4D97-AF65-F5344CB8AC3E}">
        <p14:creationId xmlns:p14="http://schemas.microsoft.com/office/powerpoint/2010/main" val="155367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MCI, continued</a:t>
            </a:r>
            <a:r>
              <a:rPr lang="en-US" dirty="0">
                <a:solidFill>
                  <a:schemeClr val="bg1"/>
                </a:solidFill>
              </a:rPr>
              <a:t> 2</a:t>
            </a:r>
          </a:p>
        </p:txBody>
      </p:sp>
      <p:sp>
        <p:nvSpPr>
          <p:cNvPr id="3" name="Content Placeholder 2"/>
          <p:cNvSpPr>
            <a:spLocks noGrp="1"/>
          </p:cNvSpPr>
          <p:nvPr>
            <p:ph idx="1"/>
          </p:nvPr>
        </p:nvSpPr>
        <p:spPr>
          <a:xfrm>
            <a:off x="457200" y="1463040"/>
            <a:ext cx="8229600" cy="4688378"/>
          </a:xfrm>
        </p:spPr>
        <p:txBody>
          <a:bodyPr>
            <a:noAutofit/>
          </a:bodyPr>
          <a:lstStyle/>
          <a:p>
            <a:pPr lvl="0"/>
            <a:r>
              <a:rPr lang="en-US" sz="1800" dirty="0"/>
              <a:t>Data from Mayo Clinic Study of Aging have identified some factors that may be predictive of MCI: self-reported memory concerns, history of stroke or atrial fibrillation, alcohol problems, diabetes (</a:t>
            </a:r>
            <a:r>
              <a:rPr lang="en-US" sz="1800" dirty="0" err="1"/>
              <a:t>Pankratz</a:t>
            </a:r>
            <a:r>
              <a:rPr lang="en-US" sz="1800" dirty="0"/>
              <a:t> et al., 2015).</a:t>
            </a:r>
          </a:p>
          <a:p>
            <a:pPr lvl="0"/>
            <a:r>
              <a:rPr lang="en-US" sz="1800" dirty="0"/>
              <a:t>Treatable predictors (or risk or prognostic factors) associated with MCI include diabetes, prediabetes, metabolic syndrome, hypertension, hyperlipidemia, low dietary folate, chronic alcohol abuse, and possibly chronic renal failure (Cooper et al., 2015; </a:t>
            </a:r>
            <a:r>
              <a:rPr lang="en-US" sz="1800" dirty="0" err="1"/>
              <a:t>Etgen</a:t>
            </a:r>
            <a:r>
              <a:rPr lang="en-US" sz="1800" dirty="0"/>
              <a:t> et al., 2011; NIAAA, 2001).</a:t>
            </a:r>
          </a:p>
          <a:p>
            <a:pPr lvl="0"/>
            <a:r>
              <a:rPr lang="en-US" sz="1800" dirty="0"/>
              <a:t>Treating some predictors could potentially decrease the incidence of MCI conversion to dementia (Cooper et al., 2015; </a:t>
            </a:r>
            <a:r>
              <a:rPr lang="en-US" sz="1800" dirty="0" err="1"/>
              <a:t>Etgen</a:t>
            </a:r>
            <a:r>
              <a:rPr lang="en-US" sz="1800" dirty="0"/>
              <a:t> et al., 2011).</a:t>
            </a:r>
          </a:p>
          <a:p>
            <a:pPr lvl="0"/>
            <a:r>
              <a:rPr lang="en-US" sz="1800" dirty="0"/>
              <a:t>50% of persons with MCI versus 25% of cognitively normal persons in the Mayo Clinic Study of Aging also had non-psychotic symptoms—particularly apathy, agitation, anxiety, irritability or depression (</a:t>
            </a:r>
            <a:r>
              <a:rPr lang="en-US" sz="1800" dirty="0" err="1"/>
              <a:t>Geda</a:t>
            </a:r>
            <a:r>
              <a:rPr lang="en-US" sz="1800" dirty="0"/>
              <a:t> et al., 2008).</a:t>
            </a:r>
          </a:p>
          <a:p>
            <a:pPr lvl="1">
              <a:buFont typeface="Courier New" panose="02070309020205020404" pitchFamily="49" charset="0"/>
              <a:buChar char="o"/>
            </a:pPr>
            <a:r>
              <a:rPr lang="en-US" sz="1800" dirty="0"/>
              <a:t>Neuropsychiatric symptoms may increase the risk of conversion from MCI to dementia (Cooper et al., 2015; Stella et al., 2014).</a:t>
            </a:r>
          </a:p>
          <a:p>
            <a:pPr lvl="0"/>
            <a:r>
              <a:rPr lang="en-US" sz="1800" dirty="0"/>
              <a:t>Psychosis in MCI is more likely associated with severe frontal lobe symptoms versus Alzheimer’s disease; it can occur in both (Van der </a:t>
            </a:r>
            <a:r>
              <a:rPr lang="en-US" sz="1800" dirty="0" err="1"/>
              <a:t>Mussele</a:t>
            </a:r>
            <a:r>
              <a:rPr lang="en-US" sz="1800" dirty="0"/>
              <a:t> et al., 2015).</a:t>
            </a:r>
          </a:p>
        </p:txBody>
      </p:sp>
    </p:spTree>
    <p:extLst>
      <p:ext uri="{BB962C8B-B14F-4D97-AF65-F5344CB8AC3E}">
        <p14:creationId xmlns:p14="http://schemas.microsoft.com/office/powerpoint/2010/main" val="163902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MCI and </a:t>
            </a:r>
            <a:r>
              <a:rPr lang="en-US" sz="3100" dirty="0"/>
              <a:t>Depression</a:t>
            </a:r>
          </a:p>
        </p:txBody>
      </p:sp>
      <p:sp>
        <p:nvSpPr>
          <p:cNvPr id="3" name="Content Placeholder 2"/>
          <p:cNvSpPr>
            <a:spLocks noGrp="1"/>
          </p:cNvSpPr>
          <p:nvPr>
            <p:ph idx="1"/>
          </p:nvPr>
        </p:nvSpPr>
        <p:spPr>
          <a:xfrm>
            <a:off x="457200" y="1463040"/>
            <a:ext cx="8229600" cy="3048000"/>
          </a:xfrm>
        </p:spPr>
        <p:txBody>
          <a:bodyPr>
            <a:normAutofit fontScale="85000" lnSpcReduction="10000"/>
          </a:bodyPr>
          <a:lstStyle/>
          <a:p>
            <a:pPr lvl="0"/>
            <a:r>
              <a:rPr lang="en-US" sz="2400" dirty="0"/>
              <a:t>Depressive symptoms occur in up to 63% of persons with MCI (</a:t>
            </a:r>
            <a:r>
              <a:rPr lang="en-US" sz="2400" dirty="0" err="1"/>
              <a:t>Panza</a:t>
            </a:r>
            <a:r>
              <a:rPr lang="en-US" sz="2400" dirty="0"/>
              <a:t> et al., 2010).</a:t>
            </a:r>
          </a:p>
          <a:p>
            <a:pPr lvl="0"/>
            <a:r>
              <a:rPr lang="en-US" sz="2400" dirty="0"/>
              <a:t>Depressive symptoms may hasten conversion from MCI to Alzheimer’s disease (AD) (</a:t>
            </a:r>
            <a:r>
              <a:rPr lang="en-US" sz="2400" dirty="0" err="1"/>
              <a:t>Goveas</a:t>
            </a:r>
            <a:r>
              <a:rPr lang="en-US" sz="2400" dirty="0"/>
              <a:t> et al., 2011; </a:t>
            </a:r>
            <a:r>
              <a:rPr lang="en-US" sz="2400" dirty="0" err="1"/>
              <a:t>Mourao</a:t>
            </a:r>
            <a:r>
              <a:rPr lang="en-US" sz="2400" dirty="0"/>
              <a:t> et al., 2015; Royall et al., 2013). </a:t>
            </a:r>
          </a:p>
          <a:p>
            <a:pPr lvl="0"/>
            <a:r>
              <a:rPr lang="en-US" sz="2400" dirty="0"/>
              <a:t>History of depression (especially early-onset depression) increases the risk of developing AD (Baba et al., 2011; Royall et al., 2013; Richard et al., 2013). </a:t>
            </a:r>
          </a:p>
          <a:p>
            <a:pPr lvl="0"/>
            <a:r>
              <a:rPr lang="en-US" sz="2400" dirty="0"/>
              <a:t>Research suggests that effective management of depression may be a possible intervention target for MCI and possibly dementia (</a:t>
            </a:r>
            <a:r>
              <a:rPr lang="en-US" sz="2400" dirty="0" err="1"/>
              <a:t>Mourao</a:t>
            </a:r>
            <a:r>
              <a:rPr lang="en-US" sz="2400" dirty="0"/>
              <a:t> et al., 2015).</a:t>
            </a:r>
          </a:p>
        </p:txBody>
      </p:sp>
    </p:spTree>
    <p:extLst>
      <p:ext uri="{BB962C8B-B14F-4D97-AF65-F5344CB8AC3E}">
        <p14:creationId xmlns:p14="http://schemas.microsoft.com/office/powerpoint/2010/main" val="2414906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Elderly female holding face in hand</a:t>
            </a:r>
          </a:p>
        </p:txBody>
      </p:sp>
      <p:pic>
        <p:nvPicPr>
          <p:cNvPr id="8194" name="Picture 2" descr="Photo of a senior woman, looking out the window, with her hands to her fac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93725" y="630767"/>
            <a:ext cx="7956550" cy="5304366"/>
          </a:xfrm>
        </p:spPr>
      </p:pic>
    </p:spTree>
    <p:extLst>
      <p:ext uri="{BB962C8B-B14F-4D97-AF65-F5344CB8AC3E}">
        <p14:creationId xmlns:p14="http://schemas.microsoft.com/office/powerpoint/2010/main" val="4105980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humbnail illustration of a brain with a puzzle piece removed."/>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205613" y="347472"/>
            <a:ext cx="1343885" cy="1207008"/>
          </a:xfrm>
        </p:spPr>
      </p:pic>
      <p:sp>
        <p:nvSpPr>
          <p:cNvPr id="7" name="Title 1"/>
          <p:cNvSpPr>
            <a:spLocks noGrp="1"/>
          </p:cNvSpPr>
          <p:nvPr>
            <p:ph type="title"/>
          </p:nvPr>
        </p:nvSpPr>
        <p:spPr/>
        <p:txBody>
          <a:bodyPr/>
          <a:lstStyle/>
          <a:p>
            <a:r>
              <a:rPr lang="en-US" dirty="0"/>
              <a:t>Outline </a:t>
            </a:r>
            <a:r>
              <a:rPr lang="en-US" dirty="0" smtClean="0">
                <a:solidFill>
                  <a:schemeClr val="bg1"/>
                </a:solidFill>
              </a:rPr>
              <a:t>4</a:t>
            </a:r>
            <a:endParaRPr lang="en-US" dirty="0">
              <a:solidFill>
                <a:schemeClr val="bg1"/>
              </a:solidFill>
            </a:endParaRPr>
          </a:p>
        </p:txBody>
      </p:sp>
      <p:pic>
        <p:nvPicPr>
          <p:cNvPr id="5" name="Picture Placeholder 4" descr="Rectangle highlighting current topic: Types of dementia - Alzheimer’s disease"/>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428" b="2428"/>
          <a:stretch>
            <a:fillRect/>
          </a:stretch>
        </p:blipFill>
        <p:spPr>
          <a:xfrm>
            <a:off x="0" y="2772213"/>
            <a:ext cx="9144000" cy="472462"/>
          </a:xfrm>
        </p:spPr>
      </p:pic>
      <p:sp>
        <p:nvSpPr>
          <p:cNvPr id="2" name="Content Placeholder 1">
            <a:extLst>
              <a:ext uri="{FF2B5EF4-FFF2-40B4-BE49-F238E27FC236}">
                <a16:creationId xmlns:a16="http://schemas.microsoft.com/office/drawing/2014/main" xmlns="" id="{1A5DC724-4FCD-48F5-B973-61D875E75F1F}"/>
              </a:ext>
            </a:extLst>
          </p:cNvPr>
          <p:cNvSpPr>
            <a:spLocks noGrp="1"/>
          </p:cNvSpPr>
          <p:nvPr>
            <p:ph idx="1"/>
          </p:nvPr>
        </p:nvSpPr>
        <p:spPr>
          <a:xfrm>
            <a:off x="457199" y="1981851"/>
            <a:ext cx="8585201" cy="3765806"/>
          </a:xfrm>
        </p:spPr>
        <p:txBody>
          <a:bodyPr/>
          <a:lstStyle/>
          <a:p>
            <a:r>
              <a:rPr lang="en-US" sz="2200" dirty="0"/>
              <a:t>Normal aging versus dementia</a:t>
            </a:r>
          </a:p>
          <a:p>
            <a:r>
              <a:rPr lang="en-US" sz="2200" dirty="0"/>
              <a:t>Mild cognitive impairment</a:t>
            </a:r>
          </a:p>
          <a:p>
            <a:r>
              <a:rPr lang="en-US" sz="2200" dirty="0">
                <a:solidFill>
                  <a:schemeClr val="bg1"/>
                </a:solidFill>
              </a:rPr>
              <a:t>Types of dementia: Alzheimer’s disease and related dementias (ADRD)</a:t>
            </a:r>
          </a:p>
          <a:p>
            <a:pPr lvl="1"/>
            <a:r>
              <a:rPr lang="en-US" sz="2200" b="1" dirty="0"/>
              <a:t>Alzheimer’s disease</a:t>
            </a:r>
          </a:p>
          <a:p>
            <a:pPr lvl="1"/>
            <a:r>
              <a:rPr lang="en-US" sz="2200" dirty="0"/>
              <a:t>Vascular dementia</a:t>
            </a:r>
          </a:p>
          <a:p>
            <a:pPr lvl="1"/>
            <a:r>
              <a:rPr lang="en-US" sz="2200" dirty="0"/>
              <a:t>Lewy body dementia</a:t>
            </a:r>
          </a:p>
          <a:p>
            <a:pPr lvl="1"/>
            <a:r>
              <a:rPr lang="en-US" sz="2200" dirty="0"/>
              <a:t>Frontotemporal degeneration</a:t>
            </a:r>
          </a:p>
          <a:p>
            <a:pPr lvl="1"/>
            <a:r>
              <a:rPr lang="en-US" sz="2200" dirty="0"/>
              <a:t>Other rare causes of </a:t>
            </a:r>
            <a:r>
              <a:rPr lang="en-US" sz="2200" dirty="0" smtClean="0"/>
              <a:t>dementia</a:t>
            </a:r>
            <a:endParaRPr lang="en-US" dirty="0"/>
          </a:p>
        </p:txBody>
      </p:sp>
    </p:spTree>
    <p:extLst>
      <p:ext uri="{BB962C8B-B14F-4D97-AF65-F5344CB8AC3E}">
        <p14:creationId xmlns:p14="http://schemas.microsoft.com/office/powerpoint/2010/main" val="4024014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408"/>
            <a:ext cx="8229600" cy="503238"/>
          </a:xfrm>
        </p:spPr>
        <p:txBody>
          <a:bodyPr>
            <a:noAutofit/>
          </a:bodyPr>
          <a:lstStyle/>
          <a:p>
            <a:r>
              <a:rPr lang="en-US" b="1" dirty="0"/>
              <a:t>ADRD: Overview</a:t>
            </a:r>
            <a:endParaRPr lang="en-US" dirty="0"/>
          </a:p>
        </p:txBody>
      </p:sp>
      <p:sp>
        <p:nvSpPr>
          <p:cNvPr id="3" name="Content Placeholder 2"/>
          <p:cNvSpPr>
            <a:spLocks noGrp="1"/>
          </p:cNvSpPr>
          <p:nvPr>
            <p:ph idx="1"/>
          </p:nvPr>
        </p:nvSpPr>
        <p:spPr>
          <a:xfrm>
            <a:off x="457200" y="1828800"/>
            <a:ext cx="8229600" cy="2727960"/>
          </a:xfrm>
        </p:spPr>
        <p:txBody>
          <a:bodyPr>
            <a:normAutofit fontScale="92500" lnSpcReduction="10000"/>
          </a:bodyPr>
          <a:lstStyle/>
          <a:p>
            <a:pPr lvl="0"/>
            <a:r>
              <a:rPr lang="en-US" dirty="0"/>
              <a:t>Alzheimer’s disease is the most common and most well-known of the types of dementia (NIA, </a:t>
            </a:r>
            <a:r>
              <a:rPr lang="en-US" dirty="0" smtClean="0"/>
              <a:t>2016, 2017a</a:t>
            </a:r>
            <a:r>
              <a:rPr lang="en-US" dirty="0"/>
              <a:t>).</a:t>
            </a:r>
          </a:p>
          <a:p>
            <a:pPr lvl="0"/>
            <a:r>
              <a:rPr lang="en-US" dirty="0"/>
              <a:t>There are numerous other types of dementia.</a:t>
            </a:r>
          </a:p>
          <a:p>
            <a:pPr lvl="1">
              <a:buFont typeface="Courier New" panose="02070309020205020404" pitchFamily="49" charset="0"/>
              <a:buChar char="o"/>
            </a:pPr>
            <a:r>
              <a:rPr lang="en-US" sz="2000" dirty="0"/>
              <a:t>Some have similar manifestations, but not necessarily in the same order of appearance as with Alzheimer’s disease.</a:t>
            </a:r>
          </a:p>
          <a:p>
            <a:pPr lvl="1">
              <a:buFont typeface="Courier New" panose="02070309020205020404" pitchFamily="49" charset="0"/>
              <a:buChar char="o"/>
            </a:pPr>
            <a:r>
              <a:rPr lang="en-US" sz="2000" dirty="0"/>
              <a:t>Other forms may have different underlying etiologies.</a:t>
            </a:r>
          </a:p>
          <a:p>
            <a:pPr lvl="1">
              <a:buFont typeface="Courier New" panose="02070309020205020404" pitchFamily="49" charset="0"/>
              <a:buChar char="o"/>
            </a:pPr>
            <a:r>
              <a:rPr lang="en-US" sz="2000" dirty="0"/>
              <a:t>Dementia can have a combination of causes—“mixed” dementia</a:t>
            </a:r>
            <a:r>
              <a:rPr lang="en-US" sz="2000" dirty="0" smtClean="0"/>
              <a:t>.</a:t>
            </a:r>
          </a:p>
          <a:p>
            <a:pPr lvl="2">
              <a:buFont typeface="Courier New" panose="02070309020205020404" pitchFamily="49" charset="0"/>
              <a:buChar char="o"/>
            </a:pPr>
            <a:r>
              <a:rPr lang="en-US" dirty="0" smtClean="0"/>
              <a:t>Alzheimer’s disease and vascular dementia is the most common “mixed” dementia</a:t>
            </a:r>
            <a:endParaRPr lang="en-US" dirty="0"/>
          </a:p>
        </p:txBody>
      </p:sp>
    </p:spTree>
    <p:extLst>
      <p:ext uri="{BB962C8B-B14F-4D97-AF65-F5344CB8AC3E}">
        <p14:creationId xmlns:p14="http://schemas.microsoft.com/office/powerpoint/2010/main" val="264854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Brain with puzzle piece removed from it</a:t>
            </a:r>
          </a:p>
        </p:txBody>
      </p:sp>
      <p:pic>
        <p:nvPicPr>
          <p:cNvPr id="10242" name="Picture 2" descr="Illustration of a brain with a puzzle piece removed."/>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93725" y="632353"/>
            <a:ext cx="7956550" cy="5301194"/>
          </a:xfrm>
        </p:spPr>
      </p:pic>
    </p:spTree>
    <p:extLst>
      <p:ext uri="{BB962C8B-B14F-4D97-AF65-F5344CB8AC3E}">
        <p14:creationId xmlns:p14="http://schemas.microsoft.com/office/powerpoint/2010/main" val="449402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408"/>
            <a:ext cx="8229600" cy="503238"/>
          </a:xfrm>
        </p:spPr>
        <p:txBody>
          <a:bodyPr>
            <a:noAutofit/>
          </a:bodyPr>
          <a:lstStyle/>
          <a:p>
            <a:r>
              <a:rPr lang="en-US" b="1" dirty="0"/>
              <a:t>Alzheimer’s Disease: Prevalence and Demographics</a:t>
            </a:r>
            <a:endParaRPr lang="en-US" dirty="0"/>
          </a:p>
        </p:txBody>
      </p:sp>
      <p:sp>
        <p:nvSpPr>
          <p:cNvPr id="3" name="Content Placeholder 2"/>
          <p:cNvSpPr>
            <a:spLocks noGrp="1"/>
          </p:cNvSpPr>
          <p:nvPr>
            <p:ph idx="1"/>
          </p:nvPr>
        </p:nvSpPr>
        <p:spPr>
          <a:xfrm>
            <a:off x="457200" y="1828801"/>
            <a:ext cx="8229600" cy="3366654"/>
          </a:xfrm>
        </p:spPr>
        <p:txBody>
          <a:bodyPr>
            <a:normAutofit fontScale="70000" lnSpcReduction="20000"/>
          </a:bodyPr>
          <a:lstStyle/>
          <a:p>
            <a:pPr lvl="0"/>
            <a:r>
              <a:rPr lang="en-US" sz="2900" dirty="0"/>
              <a:t>AD is the most common type of dementia in people over age 65.</a:t>
            </a:r>
          </a:p>
          <a:p>
            <a:pPr lvl="1">
              <a:buFont typeface="Courier New" panose="02070309020205020404" pitchFamily="49" charset="0"/>
              <a:buChar char="o"/>
            </a:pPr>
            <a:r>
              <a:rPr lang="en-US" sz="2900" dirty="0"/>
              <a:t>AD accounts for 60‒80% of cases of dementia (NIA, </a:t>
            </a:r>
            <a:r>
              <a:rPr lang="en-US" sz="2900" dirty="0" smtClean="0"/>
              <a:t>2016, 2017a</a:t>
            </a:r>
            <a:r>
              <a:rPr lang="en-US" sz="2900" dirty="0"/>
              <a:t>)</a:t>
            </a:r>
          </a:p>
          <a:p>
            <a:pPr lvl="0"/>
            <a:r>
              <a:rPr lang="en-US" sz="2900" dirty="0"/>
              <a:t>It affects at least </a:t>
            </a:r>
            <a:r>
              <a:rPr lang="en-US" sz="2900" dirty="0" smtClean="0"/>
              <a:t>5.7 </a:t>
            </a:r>
            <a:r>
              <a:rPr lang="en-US" sz="2900" dirty="0"/>
              <a:t>million Americans </a:t>
            </a:r>
            <a:r>
              <a:rPr lang="en-US" sz="2900" dirty="0" smtClean="0"/>
              <a:t>(Alzheimer’s Association, 2018; </a:t>
            </a:r>
            <a:r>
              <a:rPr lang="en-US" sz="2900" dirty="0"/>
              <a:t>Hebert et al., 2003; Mitchell, 2015).</a:t>
            </a:r>
          </a:p>
          <a:p>
            <a:pPr lvl="0"/>
            <a:r>
              <a:rPr lang="en-US" sz="2900" dirty="0"/>
              <a:t>By 2050, the number is expected to more than double due to the aging of the population </a:t>
            </a:r>
            <a:r>
              <a:rPr lang="en-US" sz="2900" dirty="0" smtClean="0"/>
              <a:t>(Alzheimer’s Association, 2018).</a:t>
            </a:r>
            <a:endParaRPr lang="en-US" sz="2900" dirty="0"/>
          </a:p>
          <a:p>
            <a:pPr lvl="0"/>
            <a:r>
              <a:rPr lang="en-US" sz="2900" dirty="0"/>
              <a:t>It affects approximately 200,000–250,000 people younger than 65 </a:t>
            </a:r>
            <a:r>
              <a:rPr lang="en-US" sz="2900" dirty="0" smtClean="0"/>
              <a:t>(Alzheimer’s Association, 2018; Mitchell</a:t>
            </a:r>
            <a:r>
              <a:rPr lang="en-US" sz="2900" dirty="0"/>
              <a:t>, 2015).</a:t>
            </a:r>
          </a:p>
          <a:p>
            <a:pPr lvl="0"/>
            <a:r>
              <a:rPr lang="en-US" sz="2900" dirty="0"/>
              <a:t>Starting at age 65, the risk of developing AD doubles every 5 </a:t>
            </a:r>
            <a:r>
              <a:rPr lang="en-US" sz="2900" dirty="0" smtClean="0"/>
              <a:t>years. </a:t>
            </a:r>
            <a:r>
              <a:rPr lang="en-US" sz="2900" dirty="0"/>
              <a:t>By 85+ years and older, </a:t>
            </a:r>
            <a:r>
              <a:rPr lang="en-US" sz="2900" dirty="0" smtClean="0"/>
              <a:t> the risk reaches nearly 50% (Alzheimer’s Association, 2018).</a:t>
            </a:r>
            <a:endParaRPr lang="en-US" sz="2900" dirty="0"/>
          </a:p>
        </p:txBody>
      </p:sp>
    </p:spTree>
    <p:extLst>
      <p:ext uri="{BB962C8B-B14F-4D97-AF65-F5344CB8AC3E}">
        <p14:creationId xmlns:p14="http://schemas.microsoft.com/office/powerpoint/2010/main" val="3359634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Early-Onset Dementia (EOD)</a:t>
            </a:r>
          </a:p>
        </p:txBody>
      </p:sp>
      <p:sp>
        <p:nvSpPr>
          <p:cNvPr id="3" name="Content Placeholder 2"/>
          <p:cNvSpPr>
            <a:spLocks noGrp="1"/>
          </p:cNvSpPr>
          <p:nvPr>
            <p:ph idx="1"/>
          </p:nvPr>
        </p:nvSpPr>
        <p:spPr>
          <a:xfrm>
            <a:off x="457200" y="1463040"/>
            <a:ext cx="8229600" cy="4236720"/>
          </a:xfrm>
        </p:spPr>
        <p:txBody>
          <a:bodyPr>
            <a:normAutofit fontScale="85000" lnSpcReduction="20000"/>
          </a:bodyPr>
          <a:lstStyle/>
          <a:p>
            <a:pPr lvl="0"/>
            <a:r>
              <a:rPr lang="en-US" sz="2200" dirty="0"/>
              <a:t>AD usually occurs in individuals who are age 65 and older (NIA, </a:t>
            </a:r>
            <a:r>
              <a:rPr lang="en-US" sz="2200" dirty="0" smtClean="0"/>
              <a:t>2017b</a:t>
            </a:r>
            <a:r>
              <a:rPr lang="en-US" sz="2200" dirty="0"/>
              <a:t>). </a:t>
            </a:r>
          </a:p>
          <a:p>
            <a:pPr lvl="0"/>
            <a:r>
              <a:rPr lang="en-US" sz="2200" dirty="0"/>
              <a:t>EOD occurs in people ages </a:t>
            </a:r>
            <a:r>
              <a:rPr lang="en-US" sz="2200" dirty="0" smtClean="0"/>
              <a:t>30‒65.</a:t>
            </a:r>
            <a:endParaRPr lang="en-US" sz="2200" dirty="0"/>
          </a:p>
          <a:p>
            <a:pPr lvl="1">
              <a:buFont typeface="Courier New" panose="02070309020205020404" pitchFamily="49" charset="0"/>
              <a:buChar char="o"/>
            </a:pPr>
            <a:r>
              <a:rPr lang="en-US" sz="2200" dirty="0"/>
              <a:t>There is disagreement regarding upper age limit for EOD.</a:t>
            </a:r>
          </a:p>
          <a:p>
            <a:pPr lvl="1">
              <a:buFont typeface="Courier New" panose="02070309020205020404" pitchFamily="49" charset="0"/>
              <a:buChar char="o"/>
            </a:pPr>
            <a:r>
              <a:rPr lang="en-US" sz="2200" dirty="0"/>
              <a:t>EOD represents up to 5% of cases of AD (NIA, </a:t>
            </a:r>
            <a:r>
              <a:rPr lang="en-US" sz="2200" dirty="0" smtClean="0"/>
              <a:t>2017b).</a:t>
            </a:r>
            <a:endParaRPr lang="en-US" sz="2200" dirty="0"/>
          </a:p>
          <a:p>
            <a:pPr lvl="2">
              <a:buFont typeface="Wingdings" pitchFamily="2" charset="2"/>
              <a:buChar char="§"/>
            </a:pPr>
            <a:r>
              <a:rPr lang="en-US" sz="2200" dirty="0"/>
              <a:t>Some cases of EOD have no known cause.</a:t>
            </a:r>
          </a:p>
          <a:p>
            <a:pPr lvl="2">
              <a:buFont typeface="Wingdings" pitchFamily="2" charset="2"/>
              <a:buChar char="§"/>
            </a:pPr>
            <a:r>
              <a:rPr lang="en-US" sz="2200" dirty="0"/>
              <a:t>Many cases are inherited, called familial Alzheimer’s disease (FAD) (NIA, </a:t>
            </a:r>
            <a:r>
              <a:rPr lang="en-US" sz="2200" dirty="0" smtClean="0"/>
              <a:t>2017b</a:t>
            </a:r>
            <a:r>
              <a:rPr lang="en-US" sz="2200" dirty="0"/>
              <a:t>). </a:t>
            </a:r>
          </a:p>
          <a:p>
            <a:pPr lvl="1">
              <a:buFont typeface="Courier New" panose="02070309020205020404" pitchFamily="49" charset="0"/>
              <a:buChar char="o"/>
            </a:pPr>
            <a:r>
              <a:rPr lang="en-US" sz="2200" dirty="0"/>
              <a:t>EOD is associated with 3 known genetic mutations: amyloid precursor protein, </a:t>
            </a:r>
            <a:r>
              <a:rPr lang="en-US" sz="2200" dirty="0" err="1"/>
              <a:t>presenilin</a:t>
            </a:r>
            <a:r>
              <a:rPr lang="en-US" sz="2200" dirty="0"/>
              <a:t> 1, and </a:t>
            </a:r>
            <a:r>
              <a:rPr lang="en-US" sz="2200" dirty="0" err="1"/>
              <a:t>presenilin</a:t>
            </a:r>
            <a:r>
              <a:rPr lang="en-US" sz="2200" dirty="0"/>
              <a:t> 2 (NIA, </a:t>
            </a:r>
            <a:r>
              <a:rPr lang="en-US" sz="2200" dirty="0" smtClean="0"/>
              <a:t>2017b</a:t>
            </a:r>
            <a:r>
              <a:rPr lang="en-US" sz="2200" dirty="0"/>
              <a:t>; Wu et al., 2012</a:t>
            </a:r>
            <a:r>
              <a:rPr lang="en-US" sz="2200" dirty="0" smtClean="0"/>
              <a:t>).</a:t>
            </a:r>
          </a:p>
          <a:p>
            <a:pPr>
              <a:buFont typeface="Courier New" panose="02070309020205020404" pitchFamily="49" charset="0"/>
              <a:buChar char="o"/>
            </a:pPr>
            <a:r>
              <a:rPr lang="en-US" sz="2200" dirty="0"/>
              <a:t>Early-onset dementia occurs also in adults with Down syndrome</a:t>
            </a:r>
          </a:p>
          <a:p>
            <a:pPr lvl="1">
              <a:buFont typeface="Courier New" panose="02070309020205020404" pitchFamily="49" charset="0"/>
              <a:buChar char="o"/>
            </a:pPr>
            <a:r>
              <a:rPr lang="en-US" sz="2200" dirty="0"/>
              <a:t>Mean age of onset is in early 50s </a:t>
            </a:r>
            <a:r>
              <a:rPr lang="en-US" sz="2200" dirty="0" smtClean="0"/>
              <a:t>(</a:t>
            </a:r>
            <a:r>
              <a:rPr lang="en-US" sz="2200" dirty="0" err="1" smtClean="0"/>
              <a:t>Janicki</a:t>
            </a:r>
            <a:r>
              <a:rPr lang="en-US" sz="2200" dirty="0" smtClean="0"/>
              <a:t> &amp; Dalton, 2000; Sinai et al. 2017)  </a:t>
            </a:r>
            <a:r>
              <a:rPr lang="en-US" sz="2200" dirty="0"/>
              <a:t>due to precocious aging</a:t>
            </a:r>
            <a:r>
              <a:rPr lang="en-US" sz="2200" dirty="0" smtClean="0"/>
              <a:t>.</a:t>
            </a:r>
            <a:endParaRPr lang="en-US" sz="2200" dirty="0"/>
          </a:p>
          <a:p>
            <a:pPr lvl="1">
              <a:buFont typeface="Courier New" panose="02070309020205020404" pitchFamily="49" charset="0"/>
              <a:buChar char="o"/>
            </a:pPr>
            <a:r>
              <a:rPr lang="en-US" sz="2200" dirty="0"/>
              <a:t>Cause of AD is due  to presence of an extra copy of chromosome 21 that carries the  gene which produces the amyloid precursor protein (APP) (NIA, 2017</a:t>
            </a:r>
            <a:r>
              <a:rPr lang="en-US" sz="2200" dirty="0" smtClean="0"/>
              <a:t>).</a:t>
            </a:r>
            <a:endParaRPr lang="en-US" sz="2200" dirty="0"/>
          </a:p>
        </p:txBody>
      </p:sp>
    </p:spTree>
    <p:extLst>
      <p:ext uri="{BB962C8B-B14F-4D97-AF65-F5344CB8AC3E}">
        <p14:creationId xmlns:p14="http://schemas.microsoft.com/office/powerpoint/2010/main" val="194841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Learning Objectives</a:t>
            </a:r>
          </a:p>
        </p:txBody>
      </p:sp>
      <p:sp>
        <p:nvSpPr>
          <p:cNvPr id="3" name="Content Placeholder 2"/>
          <p:cNvSpPr>
            <a:spLocks noGrp="1"/>
          </p:cNvSpPr>
          <p:nvPr>
            <p:ph idx="1"/>
          </p:nvPr>
        </p:nvSpPr>
        <p:spPr>
          <a:xfrm>
            <a:off x="457200" y="1644087"/>
            <a:ext cx="8229600" cy="3278433"/>
          </a:xfrm>
        </p:spPr>
        <p:txBody>
          <a:bodyPr>
            <a:noAutofit/>
          </a:bodyPr>
          <a:lstStyle/>
          <a:p>
            <a:pPr marL="0" indent="0">
              <a:buNone/>
            </a:pPr>
            <a:r>
              <a:rPr lang="en-US" dirty="0"/>
              <a:t>After reviewing this module, the learner will be able to:</a:t>
            </a:r>
          </a:p>
          <a:p>
            <a:pPr lvl="0"/>
            <a:r>
              <a:rPr lang="en-US" dirty="0"/>
              <a:t>Identify differences between the cognitive, functional, and behavioral changes of normal aging and those associated with mild cognitive impairment and dementia.</a:t>
            </a:r>
          </a:p>
          <a:p>
            <a:pPr lvl="0"/>
            <a:r>
              <a:rPr lang="en-US" dirty="0"/>
              <a:t>List the most common types of dementia.</a:t>
            </a:r>
          </a:p>
          <a:p>
            <a:pPr lvl="0"/>
            <a:r>
              <a:rPr lang="en-US" dirty="0"/>
              <a:t>Identify the prevalence, risk factors, signs and symptoms, and rate of progression of dementia.</a:t>
            </a:r>
          </a:p>
          <a:p>
            <a:pPr lvl="0"/>
            <a:r>
              <a:rPr lang="en-US" dirty="0"/>
              <a:t>Identify the stages of dementia.</a:t>
            </a:r>
          </a:p>
        </p:txBody>
      </p:sp>
    </p:spTree>
    <p:extLst>
      <p:ext uri="{BB962C8B-B14F-4D97-AF65-F5344CB8AC3E}">
        <p14:creationId xmlns:p14="http://schemas.microsoft.com/office/powerpoint/2010/main" val="3060267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a:t>Nongenetic</a:t>
            </a:r>
            <a:r>
              <a:rPr lang="en-US" b="1" dirty="0"/>
              <a:t> Risk Factors for Alzheimer’s Disease</a:t>
            </a:r>
            <a:endParaRPr lang="en-US" dirty="0"/>
          </a:p>
        </p:txBody>
      </p:sp>
      <p:sp>
        <p:nvSpPr>
          <p:cNvPr id="3" name="Content Placeholder 2"/>
          <p:cNvSpPr>
            <a:spLocks noGrp="1"/>
          </p:cNvSpPr>
          <p:nvPr>
            <p:ph idx="1"/>
          </p:nvPr>
        </p:nvSpPr>
        <p:spPr>
          <a:xfrm>
            <a:off x="457200" y="1463040"/>
            <a:ext cx="8229600" cy="2468880"/>
          </a:xfrm>
        </p:spPr>
        <p:txBody>
          <a:bodyPr>
            <a:normAutofit fontScale="92500" lnSpcReduction="10000"/>
          </a:bodyPr>
          <a:lstStyle/>
          <a:p>
            <a:pPr lvl="0"/>
            <a:r>
              <a:rPr lang="en-US" dirty="0"/>
              <a:t>Etiology of AD not yet known</a:t>
            </a:r>
          </a:p>
          <a:p>
            <a:pPr lvl="0"/>
            <a:r>
              <a:rPr lang="en-US" dirty="0"/>
              <a:t>Many different hypotheses for non-inherited forms</a:t>
            </a:r>
          </a:p>
          <a:p>
            <a:pPr lvl="0"/>
            <a:r>
              <a:rPr lang="en-US" dirty="0"/>
              <a:t>“Risk” factors for non-inherited forms of AD: </a:t>
            </a:r>
          </a:p>
          <a:p>
            <a:pPr lvl="1">
              <a:buFont typeface="Courier New" panose="02070309020205020404" pitchFamily="49" charset="0"/>
              <a:buChar char="o"/>
            </a:pPr>
            <a:r>
              <a:rPr lang="en-US" sz="2000" dirty="0"/>
              <a:t>Advancing age </a:t>
            </a:r>
            <a:r>
              <a:rPr lang="en-US" sz="2000" dirty="0" smtClean="0"/>
              <a:t>(Alzheimer’s Association, 2018)</a:t>
            </a:r>
            <a:endParaRPr lang="en-US" sz="2000" dirty="0"/>
          </a:p>
          <a:p>
            <a:pPr lvl="1">
              <a:buFont typeface="Courier New" panose="02070309020205020404" pitchFamily="49" charset="0"/>
              <a:buChar char="o"/>
            </a:pPr>
            <a:r>
              <a:rPr lang="en-US" sz="2000" dirty="0"/>
              <a:t>Cardiovascular and metabolic syndrome risk factors (Cheng et al., 2012; </a:t>
            </a:r>
            <a:r>
              <a:rPr lang="en-US" sz="2000" dirty="0" err="1"/>
              <a:t>Ascher-Svanum</a:t>
            </a:r>
            <a:r>
              <a:rPr lang="en-US" sz="2000" dirty="0"/>
              <a:t> et al., 2015; De la Monte, 2012; </a:t>
            </a:r>
            <a:r>
              <a:rPr lang="en-US" sz="2000" dirty="0" err="1"/>
              <a:t>Cermakova</a:t>
            </a:r>
            <a:r>
              <a:rPr lang="en-US" sz="2000" dirty="0"/>
              <a:t> et al., 2014)</a:t>
            </a:r>
          </a:p>
          <a:p>
            <a:pPr lvl="1">
              <a:buFont typeface="Courier New" panose="02070309020205020404" pitchFamily="49" charset="0"/>
              <a:buChar char="o"/>
            </a:pPr>
            <a:r>
              <a:rPr lang="en-US" sz="2000" dirty="0"/>
              <a:t>Head trauma, especially recent traumatic brain injury (TBI) (Gilbert et al., 2014)</a:t>
            </a:r>
          </a:p>
        </p:txBody>
      </p:sp>
    </p:spTree>
    <p:extLst>
      <p:ext uri="{BB962C8B-B14F-4D97-AF65-F5344CB8AC3E}">
        <p14:creationId xmlns:p14="http://schemas.microsoft.com/office/powerpoint/2010/main" val="3608797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
            <a:ext cx="8229600" cy="716280"/>
          </a:xfrm>
        </p:spPr>
        <p:txBody>
          <a:bodyPr>
            <a:noAutofit/>
          </a:bodyPr>
          <a:lstStyle/>
          <a:p>
            <a:r>
              <a:rPr lang="en-US" b="1" dirty="0"/>
              <a:t>Genetic Mutations Associated With Alzheimer’s Disease</a:t>
            </a:r>
            <a:endParaRPr lang="en-US" dirty="0"/>
          </a:p>
        </p:txBody>
      </p:sp>
      <p:sp>
        <p:nvSpPr>
          <p:cNvPr id="3" name="Content Placeholder 2"/>
          <p:cNvSpPr>
            <a:spLocks noGrp="1"/>
          </p:cNvSpPr>
          <p:nvPr>
            <p:ph idx="1"/>
          </p:nvPr>
        </p:nvSpPr>
        <p:spPr>
          <a:xfrm>
            <a:off x="457200" y="1463040"/>
            <a:ext cx="8229600" cy="3916680"/>
          </a:xfrm>
        </p:spPr>
        <p:txBody>
          <a:bodyPr>
            <a:noAutofit/>
          </a:bodyPr>
          <a:lstStyle/>
          <a:p>
            <a:pPr lvl="0"/>
            <a:r>
              <a:rPr lang="en-US" dirty="0"/>
              <a:t>A family history with an affected first-degree relative increases the risk of late-onset AD (NIA, </a:t>
            </a:r>
            <a:r>
              <a:rPr lang="en-US" dirty="0" smtClean="0"/>
              <a:t>2017b</a:t>
            </a:r>
            <a:r>
              <a:rPr lang="en-US" dirty="0"/>
              <a:t>). </a:t>
            </a:r>
          </a:p>
          <a:p>
            <a:pPr lvl="1">
              <a:buFont typeface="Courier New" panose="02070309020205020404" pitchFamily="49" charset="0"/>
              <a:buChar char="o"/>
            </a:pPr>
            <a:r>
              <a:rPr lang="en-US" sz="2000" dirty="0"/>
              <a:t>Risk further increases with each additional first-degree relative affected (NHGRI, 2013).</a:t>
            </a:r>
          </a:p>
          <a:p>
            <a:pPr lvl="1">
              <a:buFont typeface="Courier New" panose="02070309020205020404" pitchFamily="49" charset="0"/>
              <a:buChar char="o"/>
            </a:pPr>
            <a:r>
              <a:rPr lang="en-US" sz="2000" dirty="0"/>
              <a:t>Having specific </a:t>
            </a:r>
            <a:r>
              <a:rPr lang="en-US" sz="2000" dirty="0" err="1"/>
              <a:t>apolipoprotein</a:t>
            </a:r>
            <a:r>
              <a:rPr lang="en-US" sz="2000" dirty="0"/>
              <a:t> E (APOE) gene mutations increases the risk of AD (</a:t>
            </a:r>
            <a:r>
              <a:rPr lang="en-US" sz="2000" dirty="0" err="1"/>
              <a:t>Baranello</a:t>
            </a:r>
            <a:r>
              <a:rPr lang="en-US" sz="2000" dirty="0"/>
              <a:t> et al., 2015; </a:t>
            </a:r>
            <a:r>
              <a:rPr lang="en-US" sz="2000" dirty="0" err="1"/>
              <a:t>Galimberti</a:t>
            </a:r>
            <a:r>
              <a:rPr lang="en-US" sz="2000" dirty="0"/>
              <a:t> &amp; </a:t>
            </a:r>
            <a:r>
              <a:rPr lang="en-US" sz="2000" dirty="0" err="1"/>
              <a:t>Scarpini</a:t>
            </a:r>
            <a:r>
              <a:rPr lang="en-US" sz="2000" dirty="0"/>
              <a:t>, 2010; NIA, </a:t>
            </a:r>
            <a:r>
              <a:rPr lang="en-US" sz="2000" dirty="0" smtClean="0"/>
              <a:t>2017b</a:t>
            </a:r>
            <a:r>
              <a:rPr lang="en-US" sz="2000" dirty="0"/>
              <a:t>; Tang &amp; </a:t>
            </a:r>
            <a:r>
              <a:rPr lang="en-US" sz="2000" dirty="0" err="1"/>
              <a:t>Gershon</a:t>
            </a:r>
            <a:r>
              <a:rPr lang="en-US" sz="2000" dirty="0"/>
              <a:t>, 2003). </a:t>
            </a:r>
          </a:p>
          <a:p>
            <a:pPr lvl="0"/>
            <a:r>
              <a:rPr lang="en-US" dirty="0"/>
              <a:t>Specific genetic mutations in early-onset AD:</a:t>
            </a:r>
          </a:p>
          <a:p>
            <a:pPr lvl="1">
              <a:buFont typeface="Courier New" panose="02070309020205020404" pitchFamily="49" charset="0"/>
              <a:buChar char="o"/>
            </a:pPr>
            <a:r>
              <a:rPr lang="en-US" sz="2000" dirty="0"/>
              <a:t>3 most common genetic mutations involve gene for amyloid precursor protein (APP), </a:t>
            </a:r>
            <a:r>
              <a:rPr lang="en-US" sz="2000" dirty="0" err="1"/>
              <a:t>presenilin</a:t>
            </a:r>
            <a:r>
              <a:rPr lang="en-US" sz="2000" dirty="0"/>
              <a:t> 1 (PS1), and </a:t>
            </a:r>
            <a:r>
              <a:rPr lang="en-US" sz="2000" dirty="0" err="1"/>
              <a:t>presenilin</a:t>
            </a:r>
            <a:r>
              <a:rPr lang="en-US" sz="2000" dirty="0"/>
              <a:t> 2 (PS2) proteins (NIA, </a:t>
            </a:r>
            <a:r>
              <a:rPr lang="en-US" sz="2000" dirty="0" smtClean="0"/>
              <a:t>2017b</a:t>
            </a:r>
            <a:r>
              <a:rPr lang="en-US" sz="2000" dirty="0"/>
              <a:t>; Wu et al., 2012).</a:t>
            </a:r>
          </a:p>
        </p:txBody>
      </p:sp>
    </p:spTree>
    <p:extLst>
      <p:ext uri="{BB962C8B-B14F-4D97-AF65-F5344CB8AC3E}">
        <p14:creationId xmlns:p14="http://schemas.microsoft.com/office/powerpoint/2010/main" val="4074789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94360"/>
            <a:ext cx="8229600" cy="868680"/>
          </a:xfrm>
        </p:spPr>
        <p:txBody>
          <a:bodyPr>
            <a:noAutofit/>
          </a:bodyPr>
          <a:lstStyle/>
          <a:p>
            <a:r>
              <a:rPr lang="en-US" b="1" dirty="0"/>
              <a:t>Genetic Mutations Associated With Alzheimer’s Disease, continued</a:t>
            </a:r>
            <a:endParaRPr lang="en-US" dirty="0"/>
          </a:p>
        </p:txBody>
      </p:sp>
      <p:sp>
        <p:nvSpPr>
          <p:cNvPr id="3" name="Content Placeholder 2"/>
          <p:cNvSpPr>
            <a:spLocks noGrp="1"/>
          </p:cNvSpPr>
          <p:nvPr>
            <p:ph idx="1"/>
          </p:nvPr>
        </p:nvSpPr>
        <p:spPr>
          <a:xfrm>
            <a:off x="457200" y="1463040"/>
            <a:ext cx="8229600" cy="2000548"/>
          </a:xfrm>
        </p:spPr>
        <p:txBody>
          <a:bodyPr/>
          <a:lstStyle/>
          <a:p>
            <a:pPr lvl="0"/>
            <a:r>
              <a:rPr lang="en-US" dirty="0"/>
              <a:t>People who inherit any of these genetic mutations are at high risk of developing AD (</a:t>
            </a:r>
            <a:r>
              <a:rPr lang="en-US" dirty="0" err="1"/>
              <a:t>Baranello</a:t>
            </a:r>
            <a:r>
              <a:rPr lang="en-US" dirty="0"/>
              <a:t> et al., 2015; </a:t>
            </a:r>
            <a:r>
              <a:rPr lang="en-US" dirty="0" err="1"/>
              <a:t>Galimberti</a:t>
            </a:r>
            <a:r>
              <a:rPr lang="en-US" dirty="0"/>
              <a:t> et al., 2010; NIA, </a:t>
            </a:r>
            <a:r>
              <a:rPr lang="en-US" dirty="0" smtClean="0"/>
              <a:t>2017b</a:t>
            </a:r>
            <a:r>
              <a:rPr lang="en-US" dirty="0"/>
              <a:t>; Tang et al., 2003).</a:t>
            </a:r>
          </a:p>
          <a:p>
            <a:pPr lvl="1">
              <a:buFont typeface="Courier New" panose="02070309020205020404" pitchFamily="49" charset="0"/>
              <a:buChar char="o"/>
            </a:pPr>
            <a:r>
              <a:rPr lang="en-US" sz="2000" dirty="0"/>
              <a:t>There is a significant association between general fluid cognitive function and 4 genes associated with AD: TOMM40, APOE, ABCG1, MEF2C (Davies et al., 2015).</a:t>
            </a:r>
            <a:endParaRPr lang="en-US" dirty="0"/>
          </a:p>
        </p:txBody>
      </p:sp>
    </p:spTree>
    <p:extLst>
      <p:ext uri="{BB962C8B-B14F-4D97-AF65-F5344CB8AC3E}">
        <p14:creationId xmlns:p14="http://schemas.microsoft.com/office/powerpoint/2010/main" val="2878517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Pathophysiology of Alzheimer’s Disease</a:t>
            </a:r>
          </a:p>
        </p:txBody>
      </p:sp>
      <p:sp>
        <p:nvSpPr>
          <p:cNvPr id="3" name="Content Placeholder 2"/>
          <p:cNvSpPr>
            <a:spLocks noGrp="1"/>
          </p:cNvSpPr>
          <p:nvPr>
            <p:ph idx="1"/>
          </p:nvPr>
        </p:nvSpPr>
        <p:spPr>
          <a:xfrm>
            <a:off x="457200" y="1463041"/>
            <a:ext cx="8229600" cy="3676995"/>
          </a:xfrm>
        </p:spPr>
        <p:txBody>
          <a:bodyPr>
            <a:normAutofit/>
          </a:bodyPr>
          <a:lstStyle/>
          <a:p>
            <a:pPr lvl="0"/>
            <a:r>
              <a:rPr lang="en-US" dirty="0"/>
              <a:t>Major hypotheses linking changes in the brains of AD patients with disease symptoms are: </a:t>
            </a:r>
          </a:p>
          <a:p>
            <a:pPr lvl="1">
              <a:buFont typeface="Courier New" panose="02070309020205020404" pitchFamily="49" charset="0"/>
              <a:buChar char="o"/>
            </a:pPr>
            <a:r>
              <a:rPr lang="en-US" sz="2000" dirty="0"/>
              <a:t>Cholinergic hypothesis (Wesson Ashford, 2015)</a:t>
            </a:r>
          </a:p>
          <a:p>
            <a:pPr lvl="1">
              <a:buFont typeface="Courier New" panose="02070309020205020404" pitchFamily="49" charset="0"/>
              <a:buChar char="o"/>
            </a:pPr>
            <a:r>
              <a:rPr lang="en-US" sz="2000" dirty="0"/>
              <a:t>Amyloid hypothesis (</a:t>
            </a:r>
            <a:r>
              <a:rPr lang="en-US" sz="2000" dirty="0" err="1"/>
              <a:t>Querfurth</a:t>
            </a:r>
            <a:r>
              <a:rPr lang="en-US" sz="2000" dirty="0"/>
              <a:t> &amp; </a:t>
            </a:r>
            <a:r>
              <a:rPr lang="en-US" sz="2000" dirty="0" err="1"/>
              <a:t>LaFerla</a:t>
            </a:r>
            <a:r>
              <a:rPr lang="en-US" sz="2000" dirty="0"/>
              <a:t>, 2010) </a:t>
            </a:r>
          </a:p>
          <a:p>
            <a:pPr lvl="1">
              <a:buFont typeface="Courier New" panose="02070309020205020404" pitchFamily="49" charset="0"/>
              <a:buChar char="o"/>
            </a:pPr>
            <a:r>
              <a:rPr lang="en-US" sz="2000" dirty="0"/>
              <a:t>Tau hypothesis (</a:t>
            </a:r>
            <a:r>
              <a:rPr lang="en-US" sz="2000" dirty="0" err="1"/>
              <a:t>Hampel</a:t>
            </a:r>
            <a:r>
              <a:rPr lang="en-US" sz="2000" dirty="0"/>
              <a:t> et al., 2015)</a:t>
            </a:r>
          </a:p>
          <a:p>
            <a:pPr lvl="0"/>
            <a:r>
              <a:rPr lang="en-US" dirty="0"/>
              <a:t>Beta amyloid plaques and neurofibrillary tangles have key roles in the pathogenesis of AD (</a:t>
            </a:r>
            <a:r>
              <a:rPr lang="en-US" dirty="0" err="1"/>
              <a:t>Baranello</a:t>
            </a:r>
            <a:r>
              <a:rPr lang="en-US" dirty="0"/>
              <a:t> et al., 2015).</a:t>
            </a:r>
          </a:p>
          <a:p>
            <a:pPr lvl="1">
              <a:buFont typeface="Courier New" panose="02070309020205020404" pitchFamily="49" charset="0"/>
              <a:buChar char="o"/>
            </a:pPr>
            <a:r>
              <a:rPr lang="en-US" sz="2000" dirty="0"/>
              <a:t>Severity of cognitive impairment is associated more with the burden of neocortical neurofibrillary tangles (Nelson et al., 2012).</a:t>
            </a:r>
          </a:p>
        </p:txBody>
      </p:sp>
    </p:spTree>
    <p:extLst>
      <p:ext uri="{BB962C8B-B14F-4D97-AF65-F5344CB8AC3E}">
        <p14:creationId xmlns:p14="http://schemas.microsoft.com/office/powerpoint/2010/main" val="3703987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Role of APOE</a:t>
            </a:r>
            <a:endParaRPr lang="en-US" dirty="0"/>
          </a:p>
        </p:txBody>
      </p:sp>
      <p:sp>
        <p:nvSpPr>
          <p:cNvPr id="3" name="Content Placeholder 2"/>
          <p:cNvSpPr>
            <a:spLocks noGrp="1"/>
          </p:cNvSpPr>
          <p:nvPr>
            <p:ph idx="1"/>
          </p:nvPr>
        </p:nvSpPr>
        <p:spPr/>
        <p:txBody>
          <a:bodyPr>
            <a:normAutofit/>
          </a:bodyPr>
          <a:lstStyle/>
          <a:p>
            <a:pPr lvl="0"/>
            <a:r>
              <a:rPr lang="en-US" dirty="0"/>
              <a:t>Genetic testing not generally recommended outside of clinical trials</a:t>
            </a:r>
          </a:p>
          <a:p>
            <a:pPr lvl="0"/>
            <a:r>
              <a:rPr lang="en-US" dirty="0"/>
              <a:t>3 common forms of APOE: ε2, ε3, and ε4 (NIA, 2015b)</a:t>
            </a:r>
          </a:p>
          <a:p>
            <a:pPr lvl="0"/>
            <a:r>
              <a:rPr lang="en-US" dirty="0"/>
              <a:t>APOE ε3: the most common allele; apparently has a neutral role—neither decreases nor increases the risk of Alzheimer’s disease (NIA, </a:t>
            </a:r>
            <a:r>
              <a:rPr lang="en-US" dirty="0" smtClean="0"/>
              <a:t>2017b</a:t>
            </a:r>
            <a:r>
              <a:rPr lang="en-US" dirty="0"/>
              <a:t>) </a:t>
            </a:r>
          </a:p>
        </p:txBody>
      </p:sp>
    </p:spTree>
    <p:extLst>
      <p:ext uri="{BB962C8B-B14F-4D97-AF65-F5344CB8AC3E}">
        <p14:creationId xmlns:p14="http://schemas.microsoft.com/office/powerpoint/2010/main" val="1098515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Role of APOE, </a:t>
            </a:r>
            <a:r>
              <a:rPr lang="en-US" dirty="0"/>
              <a:t>(continued) </a:t>
            </a:r>
          </a:p>
        </p:txBody>
      </p:sp>
      <p:sp>
        <p:nvSpPr>
          <p:cNvPr id="3" name="Content Placeholder 2"/>
          <p:cNvSpPr>
            <a:spLocks noGrp="1"/>
          </p:cNvSpPr>
          <p:nvPr>
            <p:ph idx="1"/>
          </p:nvPr>
        </p:nvSpPr>
        <p:spPr>
          <a:xfrm>
            <a:off x="457200" y="1326197"/>
            <a:ext cx="8229600" cy="4693603"/>
          </a:xfrm>
        </p:spPr>
        <p:txBody>
          <a:bodyPr>
            <a:normAutofit fontScale="62500" lnSpcReduction="20000"/>
          </a:bodyPr>
          <a:lstStyle/>
          <a:p>
            <a:pPr lvl="0"/>
            <a:r>
              <a:rPr lang="en-US" sz="3200" dirty="0"/>
              <a:t>APOE ε4: primarily responsible for transporting cholesterol and lipids in the blood; may play a role in amyloid clearance (NIA, </a:t>
            </a:r>
            <a:r>
              <a:rPr lang="en-US" sz="3200" dirty="0" smtClean="0"/>
              <a:t>2017b</a:t>
            </a:r>
            <a:r>
              <a:rPr lang="en-US" sz="3200" dirty="0"/>
              <a:t>)</a:t>
            </a:r>
          </a:p>
          <a:p>
            <a:pPr lvl="0"/>
            <a:r>
              <a:rPr lang="en-US" sz="3200" dirty="0"/>
              <a:t>The APOE</a:t>
            </a:r>
            <a:r>
              <a:rPr lang="el-GR" sz="3200" dirty="0"/>
              <a:t> ε</a:t>
            </a:r>
            <a:r>
              <a:rPr lang="en-US" sz="3200" dirty="0"/>
              <a:t>4 allele has been shown to increase the risk for late-onset AD, age-related cognitive decline (Alexander et al., 2012), and Lewy body dementia (LBD) (Berge et al., 2014).</a:t>
            </a:r>
          </a:p>
          <a:p>
            <a:pPr lvl="1">
              <a:buFont typeface="Courier New" panose="02070309020205020404" pitchFamily="49" charset="0"/>
              <a:buChar char="o"/>
            </a:pPr>
            <a:r>
              <a:rPr lang="en-US" sz="2880" dirty="0"/>
              <a:t>According to the National Human Genome Research Institute (2013), a person who inherits the </a:t>
            </a:r>
            <a:r>
              <a:rPr lang="en-US" sz="2880" i="1" dirty="0"/>
              <a:t>APOE4</a:t>
            </a:r>
            <a:r>
              <a:rPr lang="en-US" sz="2880" dirty="0"/>
              <a:t> allele from only one parent has a 3-fold increase in load risk, whereas a person that inherits </a:t>
            </a:r>
            <a:r>
              <a:rPr lang="en-US" sz="2880" i="1" dirty="0"/>
              <a:t>APOE4</a:t>
            </a:r>
            <a:r>
              <a:rPr lang="en-US" sz="2880" dirty="0"/>
              <a:t> from both parents is 10 times more likely to develop AD (</a:t>
            </a:r>
            <a:r>
              <a:rPr lang="en-US" sz="2880" dirty="0" err="1"/>
              <a:t>Rhinn</a:t>
            </a:r>
            <a:r>
              <a:rPr lang="en-US" sz="2880" dirty="0"/>
              <a:t> et al., 2013).</a:t>
            </a:r>
          </a:p>
          <a:p>
            <a:pPr lvl="1">
              <a:buFont typeface="Courier New" panose="02070309020205020404" pitchFamily="49" charset="0"/>
              <a:buChar char="o"/>
            </a:pPr>
            <a:r>
              <a:rPr lang="en-US" sz="2880" dirty="0"/>
              <a:t>Having parental family history of AD along with the APOE4 allele is associated with possible precursors to AD (</a:t>
            </a:r>
            <a:r>
              <a:rPr lang="en-US" sz="2880" dirty="0" err="1"/>
              <a:t>Adluru</a:t>
            </a:r>
            <a:r>
              <a:rPr lang="en-US" sz="2880" dirty="0"/>
              <a:t> et al., 2014).</a:t>
            </a:r>
          </a:p>
          <a:p>
            <a:pPr lvl="1">
              <a:buFont typeface="Courier New" panose="02070309020205020404" pitchFamily="49" charset="0"/>
              <a:buChar char="o"/>
            </a:pPr>
            <a:r>
              <a:rPr lang="en-US" sz="2880" dirty="0"/>
              <a:t>People with mixed AD/LBD (see discussion on LBD in upcoming slides) dementia have a different clinical phenotype vs. persons with only AD (Chung et al., 2015).</a:t>
            </a:r>
          </a:p>
          <a:p>
            <a:pPr lvl="1">
              <a:buFont typeface="Courier New" panose="02070309020205020404" pitchFamily="49" charset="0"/>
              <a:buChar char="o"/>
            </a:pPr>
            <a:r>
              <a:rPr lang="en-US" sz="2880" dirty="0"/>
              <a:t>APOE status also appears to influence the effect of depression on AD (</a:t>
            </a:r>
            <a:r>
              <a:rPr lang="en-US" sz="2880" dirty="0" err="1"/>
              <a:t>Karlsson</a:t>
            </a:r>
            <a:r>
              <a:rPr lang="en-US" sz="2880" dirty="0"/>
              <a:t> et al., 2015).</a:t>
            </a:r>
          </a:p>
          <a:p>
            <a:pPr lvl="1">
              <a:buFont typeface="Courier New" panose="02070309020205020404" pitchFamily="49" charset="0"/>
              <a:buChar char="o"/>
            </a:pPr>
            <a:r>
              <a:rPr lang="en-US" sz="2880" dirty="0"/>
              <a:t>Having only 1 </a:t>
            </a:r>
            <a:r>
              <a:rPr lang="el-GR" sz="2880" dirty="0"/>
              <a:t>ε</a:t>
            </a:r>
            <a:r>
              <a:rPr lang="en-US" sz="2880" dirty="0"/>
              <a:t>4 allele increases all-cause mortality by ~77% compared with non-carriers (</a:t>
            </a:r>
            <a:r>
              <a:rPr lang="en-US" sz="2880" dirty="0" err="1"/>
              <a:t>Beydoun</a:t>
            </a:r>
            <a:r>
              <a:rPr lang="en-US" sz="2880" dirty="0"/>
              <a:t> et al., 2013).</a:t>
            </a:r>
          </a:p>
        </p:txBody>
      </p:sp>
    </p:spTree>
    <p:extLst>
      <p:ext uri="{BB962C8B-B14F-4D97-AF65-F5344CB8AC3E}">
        <p14:creationId xmlns:p14="http://schemas.microsoft.com/office/powerpoint/2010/main" val="3243256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Role of APOE, (continued)</a:t>
            </a:r>
            <a:r>
              <a:rPr lang="en-US" dirty="0">
                <a:solidFill>
                  <a:schemeClr val="bg1"/>
                </a:solidFill>
              </a:rPr>
              <a:t>.</a:t>
            </a:r>
          </a:p>
        </p:txBody>
      </p:sp>
      <p:sp>
        <p:nvSpPr>
          <p:cNvPr id="3" name="Content Placeholder 2"/>
          <p:cNvSpPr>
            <a:spLocks noGrp="1"/>
          </p:cNvSpPr>
          <p:nvPr>
            <p:ph idx="1"/>
          </p:nvPr>
        </p:nvSpPr>
        <p:spPr/>
        <p:txBody>
          <a:bodyPr/>
          <a:lstStyle/>
          <a:p>
            <a:pPr lvl="0"/>
            <a:r>
              <a:rPr lang="en-US" dirty="0"/>
              <a:t>In contrast, APOE </a:t>
            </a:r>
            <a:r>
              <a:rPr lang="el-GR" dirty="0"/>
              <a:t>ε</a:t>
            </a:r>
            <a:r>
              <a:rPr lang="en-US" dirty="0"/>
              <a:t>2 genotype:</a:t>
            </a:r>
          </a:p>
          <a:p>
            <a:pPr marL="800100" lvl="2" indent="-342900">
              <a:buFont typeface="Courier New" panose="02070309020205020404" pitchFamily="49" charset="0"/>
              <a:buChar char="o"/>
            </a:pPr>
            <a:r>
              <a:rPr lang="en-US" sz="2000" dirty="0"/>
              <a:t>Is associated with delaying onset of AD and LBD (Berge et al., 2014)</a:t>
            </a:r>
          </a:p>
          <a:p>
            <a:pPr marL="800100" lvl="2" indent="-342900">
              <a:buFont typeface="Courier New" panose="02070309020205020404" pitchFamily="49" charset="0"/>
              <a:buChar char="o"/>
            </a:pPr>
            <a:r>
              <a:rPr lang="en-US" sz="2000" dirty="0"/>
              <a:t>Protects against functional decline in amnestic MCI (aMCI) and AD (Bonner-Jackson et al., 2012; </a:t>
            </a:r>
            <a:r>
              <a:rPr lang="en-US" sz="2000" dirty="0" err="1"/>
              <a:t>Conejero</a:t>
            </a:r>
            <a:r>
              <a:rPr lang="en-US" sz="2000" dirty="0"/>
              <a:t>-Goldberg et al., 2014)</a:t>
            </a:r>
          </a:p>
        </p:txBody>
      </p:sp>
    </p:spTree>
    <p:extLst>
      <p:ext uri="{BB962C8B-B14F-4D97-AF65-F5344CB8AC3E}">
        <p14:creationId xmlns:p14="http://schemas.microsoft.com/office/powerpoint/2010/main" val="3248336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48640"/>
          </a:xfrm>
        </p:spPr>
        <p:txBody>
          <a:bodyPr>
            <a:normAutofit/>
          </a:bodyPr>
          <a:lstStyle/>
          <a:p>
            <a:r>
              <a:rPr lang="en-US" b="1" dirty="0"/>
              <a:t>Diagnosing Alzheimer’s Disease </a:t>
            </a:r>
            <a:endParaRPr lang="en-US" dirty="0"/>
          </a:p>
        </p:txBody>
      </p:sp>
      <p:sp>
        <p:nvSpPr>
          <p:cNvPr id="3" name="Content Placeholder 2"/>
          <p:cNvSpPr>
            <a:spLocks noGrp="1"/>
          </p:cNvSpPr>
          <p:nvPr>
            <p:ph idx="1"/>
          </p:nvPr>
        </p:nvSpPr>
        <p:spPr>
          <a:xfrm>
            <a:off x="457200" y="1463040"/>
            <a:ext cx="8229600" cy="2346960"/>
          </a:xfrm>
        </p:spPr>
        <p:txBody>
          <a:bodyPr>
            <a:normAutofit fontScale="85000" lnSpcReduction="10000"/>
          </a:bodyPr>
          <a:lstStyle/>
          <a:p>
            <a:pPr lvl="0"/>
            <a:r>
              <a:rPr lang="en-US" dirty="0"/>
              <a:t>Diagnosis is predominantly made by PCP, geriatrician, </a:t>
            </a:r>
            <a:r>
              <a:rPr lang="en-US" dirty="0" smtClean="0"/>
              <a:t>neuropsychologist, or </a:t>
            </a:r>
            <a:r>
              <a:rPr lang="en-US" dirty="0"/>
              <a:t>neurologist based on: </a:t>
            </a:r>
          </a:p>
          <a:p>
            <a:pPr lvl="1">
              <a:buFont typeface="Courier New" panose="02070309020205020404" pitchFamily="49" charset="0"/>
              <a:buChar char="o"/>
            </a:pPr>
            <a:r>
              <a:rPr lang="en-US" sz="2000" dirty="0"/>
              <a:t>Physical and neurological examinations</a:t>
            </a:r>
          </a:p>
          <a:p>
            <a:pPr lvl="1">
              <a:buFont typeface="Courier New" panose="02070309020205020404" pitchFamily="49" charset="0"/>
              <a:buChar char="o"/>
            </a:pPr>
            <a:r>
              <a:rPr lang="en-US" sz="2000" dirty="0"/>
              <a:t>Person’s medical and family history, psychiatric history, and history of cognitive and behavioral changes</a:t>
            </a:r>
          </a:p>
          <a:p>
            <a:pPr lvl="1">
              <a:buFont typeface="Courier New" panose="02070309020205020404" pitchFamily="49" charset="0"/>
              <a:buChar char="o"/>
            </a:pPr>
            <a:r>
              <a:rPr lang="en-US" sz="2000" dirty="0"/>
              <a:t>Informant substantiation and reports</a:t>
            </a:r>
          </a:p>
          <a:p>
            <a:pPr lvl="0"/>
            <a:r>
              <a:rPr lang="en-US" dirty="0"/>
              <a:t>Some cases may need referral for imaging or more extensive cognitive testing. </a:t>
            </a:r>
          </a:p>
          <a:p>
            <a:pPr lvl="0"/>
            <a:r>
              <a:rPr lang="en-US" dirty="0"/>
              <a:t>Cerebrospinal fluid (CSF) biomarkers are used only in research (Ferreira et al., 2014).</a:t>
            </a:r>
          </a:p>
        </p:txBody>
      </p:sp>
    </p:spTree>
    <p:extLst>
      <p:ext uri="{BB962C8B-B14F-4D97-AF65-F5344CB8AC3E}">
        <p14:creationId xmlns:p14="http://schemas.microsoft.com/office/powerpoint/2010/main" val="2650507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The Progression to Alzheimer’s Disease Dementia</a:t>
            </a:r>
            <a:endParaRPr lang="en-US" dirty="0"/>
          </a:p>
        </p:txBody>
      </p:sp>
      <p:sp>
        <p:nvSpPr>
          <p:cNvPr id="3" name="Content Placeholder 2"/>
          <p:cNvSpPr>
            <a:spLocks noGrp="1"/>
          </p:cNvSpPr>
          <p:nvPr>
            <p:ph idx="1"/>
          </p:nvPr>
        </p:nvSpPr>
        <p:spPr>
          <a:xfrm>
            <a:off x="457200" y="1463040"/>
            <a:ext cx="8229600" cy="4511040"/>
          </a:xfrm>
        </p:spPr>
        <p:txBody>
          <a:bodyPr>
            <a:noAutofit/>
          </a:bodyPr>
          <a:lstStyle/>
          <a:p>
            <a:pPr lvl="0"/>
            <a:r>
              <a:rPr lang="en-US" sz="1800" dirty="0"/>
              <a:t>Original diagnostic criteria for Alzheimer’s disease: significantly revised in 2011 by the National Institute of Aging (NIA) in conjunction with the Alzheimer’s Association (AA) based on the greater understanding of the disease (Albert et al., 2011; Jack et al., 2010, 2011; </a:t>
            </a:r>
            <a:r>
              <a:rPr lang="en-US" sz="1800" dirty="0" err="1"/>
              <a:t>McKhann</a:t>
            </a:r>
            <a:r>
              <a:rPr lang="en-US" sz="1800" dirty="0"/>
              <a:t> et al., 2011; Sperling et al., 2011).</a:t>
            </a:r>
          </a:p>
          <a:p>
            <a:pPr lvl="0"/>
            <a:r>
              <a:rPr lang="en-US" sz="1800" dirty="0"/>
              <a:t>New consensus criteria: two substantial changes (Albert et al., 2011; Jack et al., 2010, 2011; </a:t>
            </a:r>
            <a:r>
              <a:rPr lang="en-US" sz="1800" dirty="0" err="1"/>
              <a:t>McKhann</a:t>
            </a:r>
            <a:r>
              <a:rPr lang="en-US" sz="1800" dirty="0"/>
              <a:t> et al., 2011; Sperling et al., 2011):</a:t>
            </a:r>
          </a:p>
          <a:p>
            <a:pPr lvl="1">
              <a:buFont typeface="Courier New" panose="02070309020205020404" pitchFamily="49" charset="0"/>
              <a:buChar char="o"/>
            </a:pPr>
            <a:r>
              <a:rPr lang="en-US" sz="1800" dirty="0"/>
              <a:t>Recognition of 3 stages of Alzheimer’s disease: </a:t>
            </a:r>
          </a:p>
          <a:p>
            <a:pPr lvl="2"/>
            <a:r>
              <a:rPr lang="en-US" sz="1800" dirty="0"/>
              <a:t>Preclinical stage that occurs before any changes in cognition or functional impairments can be detected</a:t>
            </a:r>
          </a:p>
          <a:p>
            <a:pPr lvl="2"/>
            <a:r>
              <a:rPr lang="en-US" sz="1800" dirty="0"/>
              <a:t>Mild cognitive impairment (MCI) due to Alzheimer’s disease, in which there is cognitive impairment but day-to-day function is not impaired</a:t>
            </a:r>
          </a:p>
          <a:p>
            <a:pPr lvl="2"/>
            <a:r>
              <a:rPr lang="en-US" sz="1800" dirty="0"/>
              <a:t>Dementia due to Alzheimer’s disease, in which day-to-day function is impaired (Jack et al 2011)  </a:t>
            </a:r>
          </a:p>
          <a:p>
            <a:pPr lvl="1">
              <a:buFont typeface="Courier New" panose="02070309020205020404" pitchFamily="49" charset="0"/>
              <a:buChar char="o"/>
            </a:pPr>
            <a:r>
              <a:rPr lang="en-US" sz="1800" dirty="0"/>
              <a:t>Incorporation of biomarkers (currently limited to research purposes) (Jack et al., 2010)</a:t>
            </a:r>
          </a:p>
        </p:txBody>
      </p:sp>
    </p:spTree>
    <p:extLst>
      <p:ext uri="{BB962C8B-B14F-4D97-AF65-F5344CB8AC3E}">
        <p14:creationId xmlns:p14="http://schemas.microsoft.com/office/powerpoint/2010/main" val="2184914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Stages of Alzheimer’s Disease Dementia</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Dementia of Alzheimer’s disease has been described as progressing through three stages (</a:t>
            </a:r>
            <a:r>
              <a:rPr lang="en-US" dirty="0" smtClean="0"/>
              <a:t>NIA, 2017a; </a:t>
            </a:r>
            <a:r>
              <a:rPr lang="en-US" dirty="0"/>
              <a:t>Sona et al., 2013):</a:t>
            </a:r>
          </a:p>
          <a:p>
            <a:pPr lvl="0"/>
            <a:r>
              <a:rPr lang="en-US" dirty="0"/>
              <a:t>Early or mild stage, during which the clinical symptoms include mild cognitive decline and functional impairments</a:t>
            </a:r>
          </a:p>
          <a:p>
            <a:pPr lvl="0"/>
            <a:r>
              <a:rPr lang="en-US" dirty="0"/>
              <a:t>Middle or moderate stage, during which there are moderate impairments</a:t>
            </a:r>
          </a:p>
          <a:p>
            <a:pPr lvl="0"/>
            <a:r>
              <a:rPr lang="en-US" dirty="0"/>
              <a:t>Late stage or severe (or end-stage) Alzheimer’s disease, with severe manifestations</a:t>
            </a:r>
          </a:p>
        </p:txBody>
      </p:sp>
    </p:spTree>
    <p:extLst>
      <p:ext uri="{BB962C8B-B14F-4D97-AF65-F5344CB8AC3E}">
        <p14:creationId xmlns:p14="http://schemas.microsoft.com/office/powerpoint/2010/main" val="374964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Photo - Brain</a:t>
            </a:r>
          </a:p>
        </p:txBody>
      </p:sp>
      <p:pic>
        <p:nvPicPr>
          <p:cNvPr id="7" name="Content Placeholder 6" descr="Illustration of brain neurons with highlighted synaps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348" y="634171"/>
            <a:ext cx="7951304" cy="5297557"/>
          </a:xfrm>
          <a:prstGeom prst="rect">
            <a:avLst/>
          </a:prstGeom>
          <a:ln w="25400">
            <a:solidFill>
              <a:schemeClr val="accent1">
                <a:shade val="50000"/>
              </a:schemeClr>
            </a:solidFill>
          </a:ln>
        </p:spPr>
      </p:pic>
    </p:spTree>
    <p:extLst>
      <p:ext uri="{BB962C8B-B14F-4D97-AF65-F5344CB8AC3E}">
        <p14:creationId xmlns:p14="http://schemas.microsoft.com/office/powerpoint/2010/main" val="1642643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Progression and Mortality</a:t>
            </a:r>
            <a:endParaRPr lang="en-US" dirty="0"/>
          </a:p>
        </p:txBody>
      </p:sp>
      <p:sp>
        <p:nvSpPr>
          <p:cNvPr id="3" name="Content Placeholder 2"/>
          <p:cNvSpPr>
            <a:spLocks noGrp="1"/>
          </p:cNvSpPr>
          <p:nvPr>
            <p:ph idx="1"/>
          </p:nvPr>
        </p:nvSpPr>
        <p:spPr>
          <a:xfrm>
            <a:off x="457200" y="1463040"/>
            <a:ext cx="8229600" cy="3733800"/>
          </a:xfrm>
        </p:spPr>
        <p:txBody>
          <a:bodyPr>
            <a:noAutofit/>
          </a:bodyPr>
          <a:lstStyle/>
          <a:p>
            <a:pPr lvl="0"/>
            <a:r>
              <a:rPr lang="en-US" dirty="0"/>
              <a:t>Progressive neurodegeneration with increasing impairments </a:t>
            </a:r>
          </a:p>
          <a:p>
            <a:pPr lvl="0"/>
            <a:r>
              <a:rPr lang="en-US" dirty="0"/>
              <a:t>Mortality:</a:t>
            </a:r>
          </a:p>
          <a:p>
            <a:pPr lvl="1">
              <a:buFont typeface="Courier New" panose="02070309020205020404" pitchFamily="49" charset="0"/>
              <a:buChar char="o"/>
            </a:pPr>
            <a:r>
              <a:rPr lang="en-US" dirty="0"/>
              <a:t>6</a:t>
            </a:r>
            <a:r>
              <a:rPr lang="en-US" baseline="30000" dirty="0"/>
              <a:t>th</a:t>
            </a:r>
            <a:r>
              <a:rPr lang="en-US" dirty="0"/>
              <a:t> leading cause of all deaths in the United States (Heron et al., 2009)</a:t>
            </a:r>
          </a:p>
          <a:p>
            <a:pPr lvl="1">
              <a:buFont typeface="Courier New" panose="02070309020205020404" pitchFamily="49" charset="0"/>
              <a:buChar char="o"/>
            </a:pPr>
            <a:r>
              <a:rPr lang="en-US" dirty="0"/>
              <a:t>5</a:t>
            </a:r>
            <a:r>
              <a:rPr lang="en-US" baseline="30000" dirty="0"/>
              <a:t>th</a:t>
            </a:r>
            <a:r>
              <a:rPr lang="en-US" dirty="0"/>
              <a:t> leading cause of death for people ages 65 and older </a:t>
            </a:r>
            <a:r>
              <a:rPr lang="en-US" dirty="0" smtClean="0"/>
              <a:t>(Heron </a:t>
            </a:r>
            <a:r>
              <a:rPr lang="en-US" dirty="0"/>
              <a:t>et al., 2009)</a:t>
            </a:r>
          </a:p>
          <a:p>
            <a:pPr lvl="1">
              <a:buFont typeface="Courier New" panose="02070309020205020404" pitchFamily="49" charset="0"/>
              <a:buChar char="o"/>
            </a:pPr>
            <a:r>
              <a:rPr lang="en-US" dirty="0"/>
              <a:t>Time from diagnosis to death as little as 3 to 4 years if PLwD &gt;80, but as long as 10+ years in younger person (NIA, </a:t>
            </a:r>
            <a:r>
              <a:rPr lang="en-US" dirty="0" err="1"/>
              <a:t>n.d.</a:t>
            </a:r>
            <a:r>
              <a:rPr lang="en-US" dirty="0"/>
              <a:t>)</a:t>
            </a:r>
          </a:p>
          <a:p>
            <a:pPr lvl="0"/>
            <a:r>
              <a:rPr lang="en-US" dirty="0"/>
              <a:t>In 2013, more than 84,000 Americans died from AD, but another 700,000 are expected to die WITH Alzheimer’s (i.e., die of other causes after developing the disease) (Alzheimer’s Association, </a:t>
            </a:r>
            <a:r>
              <a:rPr lang="en-US" dirty="0" smtClean="0"/>
              <a:t>2018). </a:t>
            </a:r>
            <a:endParaRPr lang="en-US" dirty="0"/>
          </a:p>
        </p:txBody>
      </p:sp>
    </p:spTree>
    <p:extLst>
      <p:ext uri="{BB962C8B-B14F-4D97-AF65-F5344CB8AC3E}">
        <p14:creationId xmlns:p14="http://schemas.microsoft.com/office/powerpoint/2010/main" val="3542061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humbnail photo of older man on couch looking at a smart phone held by a middle aged ma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205613" y="347472"/>
            <a:ext cx="1343885" cy="1207007"/>
          </a:xfrm>
        </p:spPr>
      </p:pic>
      <p:sp>
        <p:nvSpPr>
          <p:cNvPr id="7" name="Title 1"/>
          <p:cNvSpPr>
            <a:spLocks noGrp="1"/>
          </p:cNvSpPr>
          <p:nvPr>
            <p:ph type="title"/>
          </p:nvPr>
        </p:nvSpPr>
        <p:spPr/>
        <p:txBody>
          <a:bodyPr/>
          <a:lstStyle/>
          <a:p>
            <a:r>
              <a:rPr lang="en-US" dirty="0"/>
              <a:t>Outline </a:t>
            </a:r>
            <a:r>
              <a:rPr lang="en-US" dirty="0" smtClean="0">
                <a:solidFill>
                  <a:schemeClr val="bg1"/>
                </a:solidFill>
              </a:rPr>
              <a:t>5</a:t>
            </a:r>
            <a:endParaRPr lang="en-US" dirty="0">
              <a:solidFill>
                <a:schemeClr val="bg1"/>
              </a:solidFill>
            </a:endParaRPr>
          </a:p>
        </p:txBody>
      </p:sp>
      <p:pic>
        <p:nvPicPr>
          <p:cNvPr id="5" name="Picture Placeholder 4" descr="Rectangle highlighting current topic: Types of dementia - Vascular dementia"/>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428" b="2428"/>
          <a:stretch>
            <a:fillRect/>
          </a:stretch>
        </p:blipFill>
        <p:spPr>
          <a:xfrm>
            <a:off x="0" y="2772213"/>
            <a:ext cx="9144000" cy="472462"/>
          </a:xfrm>
        </p:spPr>
      </p:pic>
      <p:sp>
        <p:nvSpPr>
          <p:cNvPr id="2" name="Content Placeholder 1">
            <a:extLst>
              <a:ext uri="{FF2B5EF4-FFF2-40B4-BE49-F238E27FC236}">
                <a16:creationId xmlns:a16="http://schemas.microsoft.com/office/drawing/2014/main" xmlns="" id="{1A5DC724-4FCD-48F5-B973-61D875E75F1F}"/>
              </a:ext>
            </a:extLst>
          </p:cNvPr>
          <p:cNvSpPr>
            <a:spLocks noGrp="1"/>
          </p:cNvSpPr>
          <p:nvPr>
            <p:ph idx="1"/>
          </p:nvPr>
        </p:nvSpPr>
        <p:spPr>
          <a:xfrm>
            <a:off x="457199" y="1981851"/>
            <a:ext cx="8585201" cy="3765806"/>
          </a:xfrm>
        </p:spPr>
        <p:txBody>
          <a:bodyPr/>
          <a:lstStyle/>
          <a:p>
            <a:r>
              <a:rPr lang="en-US" sz="2200" dirty="0"/>
              <a:t>Normal aging versus dementia</a:t>
            </a:r>
          </a:p>
          <a:p>
            <a:r>
              <a:rPr lang="en-US" sz="2200" dirty="0"/>
              <a:t>Mild cognitive impairment</a:t>
            </a:r>
          </a:p>
          <a:p>
            <a:r>
              <a:rPr lang="en-US" sz="2200" dirty="0">
                <a:solidFill>
                  <a:schemeClr val="bg1"/>
                </a:solidFill>
              </a:rPr>
              <a:t>Types of dementia: Alzheimer’s disease and related dementias (ADRD)</a:t>
            </a:r>
          </a:p>
          <a:p>
            <a:pPr lvl="1"/>
            <a:r>
              <a:rPr lang="en-US" sz="2200" dirty="0"/>
              <a:t>Alzheimer’s disease</a:t>
            </a:r>
          </a:p>
          <a:p>
            <a:pPr lvl="1"/>
            <a:r>
              <a:rPr lang="en-US" sz="2200" b="1" dirty="0"/>
              <a:t>Vascular dementia</a:t>
            </a:r>
          </a:p>
          <a:p>
            <a:pPr lvl="1"/>
            <a:r>
              <a:rPr lang="en-US" sz="2200" dirty="0"/>
              <a:t>Lewy body dementia</a:t>
            </a:r>
          </a:p>
          <a:p>
            <a:pPr lvl="1"/>
            <a:r>
              <a:rPr lang="en-US" sz="2200" dirty="0"/>
              <a:t>Frontotemporal degeneration</a:t>
            </a:r>
          </a:p>
          <a:p>
            <a:pPr lvl="1"/>
            <a:r>
              <a:rPr lang="en-US" sz="2200" dirty="0"/>
              <a:t>Other rare causes of </a:t>
            </a:r>
            <a:r>
              <a:rPr lang="en-US" sz="2200" dirty="0" smtClean="0"/>
              <a:t>dementia</a:t>
            </a:r>
            <a:endParaRPr lang="en-US" dirty="0"/>
          </a:p>
        </p:txBody>
      </p:sp>
    </p:spTree>
    <p:extLst>
      <p:ext uri="{BB962C8B-B14F-4D97-AF65-F5344CB8AC3E}">
        <p14:creationId xmlns:p14="http://schemas.microsoft.com/office/powerpoint/2010/main" val="1275486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 woman smiling</a:t>
            </a:r>
          </a:p>
        </p:txBody>
      </p:sp>
      <p:pic>
        <p:nvPicPr>
          <p:cNvPr id="5" name="Elderly Female" descr="Photo of an elderly woman sitting in a chair and smiling.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6603" y="566149"/>
            <a:ext cx="7954641" cy="5285298"/>
          </a:xfrm>
        </p:spPr>
      </p:pic>
    </p:spTree>
    <p:extLst>
      <p:ext uri="{BB962C8B-B14F-4D97-AF65-F5344CB8AC3E}">
        <p14:creationId xmlns:p14="http://schemas.microsoft.com/office/powerpoint/2010/main" val="1904657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8229600" cy="777240"/>
          </a:xfrm>
        </p:spPr>
        <p:txBody>
          <a:bodyPr>
            <a:noAutofit/>
          </a:bodyPr>
          <a:lstStyle/>
          <a:p>
            <a:r>
              <a:rPr lang="en-US" b="1" dirty="0"/>
              <a:t>Vascular Dementia (</a:t>
            </a:r>
            <a:r>
              <a:rPr lang="en-US" b="1" dirty="0" err="1"/>
              <a:t>VaD</a:t>
            </a:r>
            <a:r>
              <a:rPr lang="en-US" b="1" dirty="0"/>
              <a:t>): </a:t>
            </a:r>
            <a:br>
              <a:rPr lang="en-US" b="1" dirty="0"/>
            </a:br>
            <a:r>
              <a:rPr lang="en-US" b="1" dirty="0"/>
              <a:t>Overview, Prevalence, and Demographics</a:t>
            </a:r>
            <a:endParaRPr lang="en-US" dirty="0"/>
          </a:p>
        </p:txBody>
      </p:sp>
      <p:sp>
        <p:nvSpPr>
          <p:cNvPr id="3" name="Content Placeholder 2"/>
          <p:cNvSpPr>
            <a:spLocks noGrp="1"/>
          </p:cNvSpPr>
          <p:nvPr>
            <p:ph idx="1"/>
          </p:nvPr>
        </p:nvSpPr>
        <p:spPr>
          <a:xfrm>
            <a:off x="457200" y="1951037"/>
            <a:ext cx="8229600" cy="4525963"/>
          </a:xfrm>
        </p:spPr>
        <p:txBody>
          <a:bodyPr>
            <a:normAutofit fontScale="70000" lnSpcReduction="20000"/>
          </a:bodyPr>
          <a:lstStyle/>
          <a:p>
            <a:pPr lvl="0"/>
            <a:r>
              <a:rPr lang="en-US" sz="2900" dirty="0"/>
              <a:t>Vascular dementia (</a:t>
            </a:r>
            <a:r>
              <a:rPr lang="en-US" sz="2900" dirty="0" err="1"/>
              <a:t>VaD</a:t>
            </a:r>
            <a:r>
              <a:rPr lang="en-US" sz="2900" dirty="0"/>
              <a:t>) is another common form of dementia (NIA, </a:t>
            </a:r>
            <a:r>
              <a:rPr lang="en-US" sz="2900" dirty="0" err="1"/>
              <a:t>n.d.</a:t>
            </a:r>
            <a:r>
              <a:rPr lang="en-US" sz="2900" dirty="0"/>
              <a:t>; O’Brien &amp; Thomas, 2015).</a:t>
            </a:r>
          </a:p>
          <a:p>
            <a:pPr lvl="0"/>
            <a:r>
              <a:rPr lang="en-US" sz="2900" dirty="0" err="1"/>
              <a:t>VaD</a:t>
            </a:r>
            <a:r>
              <a:rPr lang="en-US" sz="2900" dirty="0"/>
              <a:t> results from a blockage or reduction in blood flow—usually from a stroke or a series of strokes—that deprives oxygen and nutrients to brain cells, damaging the cortex of the brain (associated with learning, memory, language):</a:t>
            </a:r>
          </a:p>
          <a:p>
            <a:pPr lvl="1">
              <a:buFont typeface="Courier New" panose="02070309020205020404" pitchFamily="49" charset="0"/>
              <a:buChar char="o"/>
            </a:pPr>
            <a:r>
              <a:rPr lang="en-US" sz="2900" dirty="0"/>
              <a:t>Subcortical (ischemic) vascular dementia (</a:t>
            </a:r>
            <a:r>
              <a:rPr lang="en-US" sz="2900" dirty="0" err="1"/>
              <a:t>Roh</a:t>
            </a:r>
            <a:r>
              <a:rPr lang="en-US" sz="2900" dirty="0"/>
              <a:t> &amp; Lee, 2014)</a:t>
            </a:r>
          </a:p>
          <a:p>
            <a:pPr lvl="1">
              <a:buFont typeface="Courier New" panose="02070309020205020404" pitchFamily="49" charset="0"/>
              <a:buChar char="o"/>
            </a:pPr>
            <a:r>
              <a:rPr lang="en-US" sz="2900" dirty="0"/>
              <a:t>Stroke-related </a:t>
            </a:r>
            <a:r>
              <a:rPr lang="en-US" sz="2900" dirty="0" err="1"/>
              <a:t>VaD</a:t>
            </a:r>
            <a:endParaRPr lang="en-US" sz="2900" dirty="0"/>
          </a:p>
          <a:p>
            <a:pPr lvl="1">
              <a:buFont typeface="Courier New" panose="02070309020205020404" pitchFamily="49" charset="0"/>
              <a:buChar char="o"/>
            </a:pPr>
            <a:r>
              <a:rPr lang="en-US" sz="2900" dirty="0"/>
              <a:t>Mixed </a:t>
            </a:r>
            <a:r>
              <a:rPr lang="en-US" sz="2900" dirty="0" err="1"/>
              <a:t>VaD</a:t>
            </a:r>
            <a:r>
              <a:rPr lang="en-US" sz="2900" dirty="0"/>
              <a:t> with AD: autopsy results show a majority of PLwD over age 80 likely had mixed dementia (NIA, </a:t>
            </a:r>
            <a:r>
              <a:rPr lang="en-US" sz="2900" dirty="0" err="1"/>
              <a:t>n.d.</a:t>
            </a:r>
            <a:r>
              <a:rPr lang="en-US" sz="2900" dirty="0"/>
              <a:t>)</a:t>
            </a:r>
          </a:p>
          <a:p>
            <a:pPr lvl="0"/>
            <a:r>
              <a:rPr lang="en-US" sz="2900" dirty="0"/>
              <a:t>Rates of dementia, especially </a:t>
            </a:r>
            <a:r>
              <a:rPr lang="en-US" sz="2900" dirty="0" err="1"/>
              <a:t>VaD</a:t>
            </a:r>
            <a:r>
              <a:rPr lang="en-US" sz="2900" dirty="0"/>
              <a:t>, are steadily decreasing (</a:t>
            </a:r>
            <a:r>
              <a:rPr lang="en-US" sz="2900" dirty="0" err="1"/>
              <a:t>Satizabal</a:t>
            </a:r>
            <a:r>
              <a:rPr lang="en-US" sz="2900" dirty="0"/>
              <a:t> et al., 2016). </a:t>
            </a:r>
          </a:p>
          <a:p>
            <a:pPr lvl="1">
              <a:buFont typeface="Courier New" panose="02070309020205020404" pitchFamily="49" charset="0"/>
              <a:buChar char="o"/>
            </a:pPr>
            <a:r>
              <a:rPr lang="en-US" sz="2900" dirty="0"/>
              <a:t>Decrease in most vascular risk factors, except diabetes and obesity, possibly associated with greater recognition/management in primary care setting (</a:t>
            </a:r>
            <a:r>
              <a:rPr lang="en-US" sz="2900" dirty="0" err="1"/>
              <a:t>Satizabal</a:t>
            </a:r>
            <a:r>
              <a:rPr lang="en-US" sz="2900" dirty="0"/>
              <a:t> et al., 2016)</a:t>
            </a:r>
          </a:p>
        </p:txBody>
      </p:sp>
    </p:spTree>
    <p:extLst>
      <p:ext uri="{BB962C8B-B14F-4D97-AF65-F5344CB8AC3E}">
        <p14:creationId xmlns:p14="http://schemas.microsoft.com/office/powerpoint/2010/main" val="921804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a:t>VaD</a:t>
            </a:r>
            <a:r>
              <a:rPr lang="en-US" b="1" dirty="0"/>
              <a:t> Medical and Lifestyle Risk Factors </a:t>
            </a:r>
            <a:endParaRPr lang="en-US" dirty="0"/>
          </a:p>
        </p:txBody>
      </p:sp>
      <p:sp>
        <p:nvSpPr>
          <p:cNvPr id="3" name="Content Placeholder 2"/>
          <p:cNvSpPr>
            <a:spLocks noGrp="1"/>
          </p:cNvSpPr>
          <p:nvPr>
            <p:ph idx="1"/>
          </p:nvPr>
        </p:nvSpPr>
        <p:spPr>
          <a:xfrm>
            <a:off x="457200" y="1463040"/>
            <a:ext cx="8229600" cy="3657600"/>
          </a:xfrm>
        </p:spPr>
        <p:txBody>
          <a:bodyPr>
            <a:noAutofit/>
          </a:bodyPr>
          <a:lstStyle/>
          <a:p>
            <a:pPr marL="0" indent="0">
              <a:buNone/>
            </a:pPr>
            <a:r>
              <a:rPr lang="en-US" dirty="0"/>
              <a:t>Persons may have specific medical conditions that increase their risk of </a:t>
            </a:r>
            <a:r>
              <a:rPr lang="en-US" dirty="0" err="1"/>
              <a:t>VaD</a:t>
            </a:r>
            <a:r>
              <a:rPr lang="en-US" dirty="0"/>
              <a:t>:</a:t>
            </a:r>
          </a:p>
          <a:p>
            <a:pPr lvl="0"/>
            <a:r>
              <a:rPr lang="en-US" dirty="0"/>
              <a:t>Cardiovascular diseases (De </a:t>
            </a:r>
            <a:r>
              <a:rPr lang="en-US" dirty="0" err="1"/>
              <a:t>Bruijn</a:t>
            </a:r>
            <a:r>
              <a:rPr lang="en-US" dirty="0"/>
              <a:t> et al., 2015)</a:t>
            </a:r>
          </a:p>
          <a:p>
            <a:pPr lvl="0"/>
            <a:r>
              <a:rPr lang="en-US" dirty="0"/>
              <a:t>Diabetes mellitus, hyperglycemia, insulin resistance, and metabolic syndrome (</a:t>
            </a:r>
            <a:r>
              <a:rPr lang="en-US" dirty="0" err="1"/>
              <a:t>Biessels</a:t>
            </a:r>
            <a:r>
              <a:rPr lang="en-US" dirty="0"/>
              <a:t> et al., 2014; Karter et al., 2015) </a:t>
            </a:r>
          </a:p>
          <a:p>
            <a:pPr lvl="0"/>
            <a:r>
              <a:rPr lang="en-US" dirty="0"/>
              <a:t>Cerebrovascular diseases, systemic lupus erythematosus, temporal arteritis, and brain hemorrhage</a:t>
            </a:r>
          </a:p>
          <a:p>
            <a:pPr lvl="0"/>
            <a:r>
              <a:rPr lang="en-US" dirty="0"/>
              <a:t>Chronic kidney disease and amyloid </a:t>
            </a:r>
            <a:r>
              <a:rPr lang="en-US" dirty="0" err="1"/>
              <a:t>angiopathy</a:t>
            </a:r>
            <a:endParaRPr lang="en-US" dirty="0"/>
          </a:p>
          <a:p>
            <a:pPr lvl="0"/>
            <a:r>
              <a:rPr lang="en-US" dirty="0"/>
              <a:t>Prior stroke or heart attack—each independently associated with an increased risk of Alzheimer’s disease and vascular cognitive impairment (</a:t>
            </a:r>
            <a:r>
              <a:rPr lang="en-US" dirty="0" err="1"/>
              <a:t>Sahathevan</a:t>
            </a:r>
            <a:r>
              <a:rPr lang="en-US" dirty="0"/>
              <a:t> et al., 2011)</a:t>
            </a:r>
          </a:p>
        </p:txBody>
      </p:sp>
    </p:spTree>
    <p:extLst>
      <p:ext uri="{BB962C8B-B14F-4D97-AF65-F5344CB8AC3E}">
        <p14:creationId xmlns:p14="http://schemas.microsoft.com/office/powerpoint/2010/main" val="2992266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b="1" dirty="0" err="1"/>
              <a:t>VaD</a:t>
            </a:r>
            <a:r>
              <a:rPr lang="en-US" b="1" dirty="0"/>
              <a:t> Medical and Lifestyle Risk Factors, continued </a:t>
            </a:r>
            <a:endParaRPr lang="en-US" dirty="0"/>
          </a:p>
        </p:txBody>
      </p:sp>
      <p:sp>
        <p:nvSpPr>
          <p:cNvPr id="3" name="Content Placeholder 2"/>
          <p:cNvSpPr>
            <a:spLocks noGrp="1"/>
          </p:cNvSpPr>
          <p:nvPr>
            <p:ph idx="1"/>
          </p:nvPr>
        </p:nvSpPr>
        <p:spPr>
          <a:xfrm>
            <a:off x="457200" y="1463040"/>
            <a:ext cx="8229600" cy="3600986"/>
          </a:xfrm>
        </p:spPr>
        <p:txBody>
          <a:bodyPr/>
          <a:lstStyle/>
          <a:p>
            <a:pPr lvl="0"/>
            <a:r>
              <a:rPr lang="en-US" dirty="0"/>
              <a:t>Hypertension (50%) and stroke (</a:t>
            </a:r>
            <a:r>
              <a:rPr lang="en-US" dirty="0" err="1"/>
              <a:t>Wiesmann</a:t>
            </a:r>
            <a:r>
              <a:rPr lang="en-US" dirty="0"/>
              <a:t>, et al., 2013)</a:t>
            </a:r>
          </a:p>
          <a:p>
            <a:pPr lvl="1">
              <a:buFont typeface="Courier New" panose="02070309020205020404" pitchFamily="49" charset="0"/>
              <a:buChar char="o"/>
            </a:pPr>
            <a:r>
              <a:rPr lang="en-US" sz="2000" dirty="0"/>
              <a:t>Early treatment of hypertension can reduce </a:t>
            </a:r>
            <a:r>
              <a:rPr lang="en-US" sz="2000" dirty="0" err="1"/>
              <a:t>VaD</a:t>
            </a:r>
            <a:r>
              <a:rPr lang="en-US" sz="2000" dirty="0"/>
              <a:t> risk and slow progression (</a:t>
            </a:r>
            <a:r>
              <a:rPr lang="en-US" sz="2000" dirty="0" err="1"/>
              <a:t>Baskys</a:t>
            </a:r>
            <a:r>
              <a:rPr lang="en-US" sz="2000" dirty="0"/>
              <a:t> et al., 2012)</a:t>
            </a:r>
          </a:p>
          <a:p>
            <a:pPr lvl="0"/>
            <a:r>
              <a:rPr lang="en-US" dirty="0"/>
              <a:t>Several lifestyle risk factors </a:t>
            </a:r>
            <a:r>
              <a:rPr lang="en-US" dirty="0" smtClean="0"/>
              <a:t>have been associated </a:t>
            </a:r>
            <a:r>
              <a:rPr lang="en-US" dirty="0"/>
              <a:t>with an increased risk of vascular dementia:</a:t>
            </a:r>
          </a:p>
          <a:p>
            <a:pPr lvl="1">
              <a:buFont typeface="Courier New" panose="02070309020205020404" pitchFamily="49" charset="0"/>
              <a:buChar char="o"/>
            </a:pPr>
            <a:r>
              <a:rPr lang="en-US" sz="2000" dirty="0"/>
              <a:t>Obesity</a:t>
            </a:r>
          </a:p>
          <a:p>
            <a:pPr lvl="1">
              <a:buFont typeface="Courier New" panose="02070309020205020404" pitchFamily="49" charset="0"/>
              <a:buChar char="o"/>
            </a:pPr>
            <a:r>
              <a:rPr lang="en-US" sz="2000" dirty="0"/>
              <a:t>Smoking</a:t>
            </a:r>
          </a:p>
          <a:p>
            <a:pPr lvl="1">
              <a:buFont typeface="Courier New" panose="02070309020205020404" pitchFamily="49" charset="0"/>
              <a:buChar char="o"/>
            </a:pPr>
            <a:r>
              <a:rPr lang="en-US" sz="2000" dirty="0"/>
              <a:t>Lack of physical activity or exercise</a:t>
            </a:r>
          </a:p>
          <a:p>
            <a:pPr lvl="1">
              <a:buFont typeface="Courier New" panose="02070309020205020404" pitchFamily="49" charset="0"/>
              <a:buChar char="o"/>
            </a:pPr>
            <a:r>
              <a:rPr lang="en-US" sz="2000" dirty="0"/>
              <a:t>Lack of social support</a:t>
            </a:r>
          </a:p>
          <a:p>
            <a:pPr lvl="1">
              <a:buFont typeface="Courier New" panose="02070309020205020404" pitchFamily="49" charset="0"/>
              <a:buChar char="o"/>
            </a:pPr>
            <a:r>
              <a:rPr lang="en-US" sz="2000" dirty="0" smtClean="0"/>
              <a:t>An unhealthy </a:t>
            </a:r>
            <a:r>
              <a:rPr lang="en-US" sz="2000" dirty="0"/>
              <a:t>diet</a:t>
            </a:r>
          </a:p>
        </p:txBody>
      </p:sp>
    </p:spTree>
    <p:extLst>
      <p:ext uri="{BB962C8B-B14F-4D97-AF65-F5344CB8AC3E}">
        <p14:creationId xmlns:p14="http://schemas.microsoft.com/office/powerpoint/2010/main" val="2768252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t>VaD</a:t>
            </a:r>
            <a:r>
              <a:rPr lang="en-US" dirty="0"/>
              <a:t> Clinical Manifestations</a:t>
            </a:r>
          </a:p>
        </p:txBody>
      </p:sp>
      <p:sp>
        <p:nvSpPr>
          <p:cNvPr id="3" name="Content Placeholder 2"/>
          <p:cNvSpPr>
            <a:spLocks noGrp="1"/>
          </p:cNvSpPr>
          <p:nvPr>
            <p:ph idx="1"/>
          </p:nvPr>
        </p:nvSpPr>
        <p:spPr>
          <a:xfrm>
            <a:off x="457200" y="1463040"/>
            <a:ext cx="8229600" cy="4221480"/>
          </a:xfrm>
        </p:spPr>
        <p:txBody>
          <a:bodyPr>
            <a:noAutofit/>
          </a:bodyPr>
          <a:lstStyle/>
          <a:p>
            <a:pPr lvl="0"/>
            <a:r>
              <a:rPr lang="en-US" dirty="0"/>
              <a:t>Manifestations: diverse and related to the areas of the brain affected (</a:t>
            </a:r>
            <a:r>
              <a:rPr lang="en-US" dirty="0" err="1"/>
              <a:t>Jellinger</a:t>
            </a:r>
            <a:r>
              <a:rPr lang="en-US" dirty="0"/>
              <a:t> &amp; </a:t>
            </a:r>
            <a:r>
              <a:rPr lang="en-US" dirty="0" err="1"/>
              <a:t>Attems</a:t>
            </a:r>
            <a:r>
              <a:rPr lang="en-US" dirty="0"/>
              <a:t>, 2010)</a:t>
            </a:r>
          </a:p>
          <a:p>
            <a:pPr lvl="0"/>
            <a:r>
              <a:rPr lang="en-US" dirty="0"/>
              <a:t>Challenging to identify </a:t>
            </a:r>
            <a:r>
              <a:rPr lang="en-US" dirty="0" err="1"/>
              <a:t>VaD</a:t>
            </a:r>
            <a:r>
              <a:rPr lang="en-US" dirty="0"/>
              <a:t> (compared with other types such as AD) unless there is evidence of a temporal relationship with a cerebrovascular event (</a:t>
            </a:r>
            <a:r>
              <a:rPr lang="en-US" dirty="0" err="1"/>
              <a:t>Attems</a:t>
            </a:r>
            <a:r>
              <a:rPr lang="en-US" dirty="0"/>
              <a:t> &amp; </a:t>
            </a:r>
            <a:r>
              <a:rPr lang="en-US" dirty="0" err="1"/>
              <a:t>Jellinger</a:t>
            </a:r>
            <a:r>
              <a:rPr lang="en-US" dirty="0"/>
              <a:t>, 2014; </a:t>
            </a:r>
            <a:r>
              <a:rPr lang="en-US" dirty="0" err="1"/>
              <a:t>Biessels</a:t>
            </a:r>
            <a:r>
              <a:rPr lang="en-US" dirty="0"/>
              <a:t>, 2015; McGuinness et al., 2010)</a:t>
            </a:r>
          </a:p>
          <a:p>
            <a:pPr lvl="0"/>
            <a:r>
              <a:rPr lang="en-US" dirty="0"/>
              <a:t>Cortical vs. subcortical syndromes:</a:t>
            </a:r>
          </a:p>
          <a:p>
            <a:pPr lvl="1">
              <a:buFont typeface="Courier New" panose="02070309020205020404" pitchFamily="49" charset="0"/>
              <a:buChar char="o"/>
            </a:pPr>
            <a:r>
              <a:rPr lang="en-US" sz="2000" dirty="0"/>
              <a:t>Cortical </a:t>
            </a:r>
            <a:r>
              <a:rPr lang="en-US" sz="2000" dirty="0" err="1"/>
              <a:t>VaD</a:t>
            </a:r>
            <a:r>
              <a:rPr lang="en-US" sz="2000" dirty="0"/>
              <a:t> symptoms vary by original stroke location.</a:t>
            </a:r>
          </a:p>
          <a:p>
            <a:pPr lvl="1">
              <a:buFont typeface="Courier New" panose="02070309020205020404" pitchFamily="49" charset="0"/>
              <a:buChar char="o"/>
            </a:pPr>
            <a:r>
              <a:rPr lang="en-US" sz="2000" dirty="0"/>
              <a:t>Subcortical </a:t>
            </a:r>
            <a:r>
              <a:rPr lang="en-US" sz="2000" dirty="0" err="1"/>
              <a:t>VaD</a:t>
            </a:r>
            <a:r>
              <a:rPr lang="en-US" sz="2000" dirty="0"/>
              <a:t> manifests with focal motor signs, gait disturbance, personality/mood changes, and cognitive syndrome with mild memory deficits, psychomotor retardation, and abnormal executive function.</a:t>
            </a:r>
          </a:p>
          <a:p>
            <a:pPr lvl="0"/>
            <a:r>
              <a:rPr lang="en-US" dirty="0"/>
              <a:t>Symptoms generally similar to those of other types of dementia</a:t>
            </a:r>
          </a:p>
          <a:p>
            <a:pPr lvl="0"/>
            <a:r>
              <a:rPr lang="en-US" dirty="0"/>
              <a:t>Stepwise progression often in symptoms of cortical </a:t>
            </a:r>
            <a:r>
              <a:rPr lang="en-US" dirty="0" err="1"/>
              <a:t>VaD</a:t>
            </a:r>
            <a:r>
              <a:rPr lang="en-US" dirty="0"/>
              <a:t> </a:t>
            </a:r>
          </a:p>
        </p:txBody>
      </p:sp>
    </p:spTree>
    <p:extLst>
      <p:ext uri="{BB962C8B-B14F-4D97-AF65-F5344CB8AC3E}">
        <p14:creationId xmlns:p14="http://schemas.microsoft.com/office/powerpoint/2010/main" val="982029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t>VaD</a:t>
            </a:r>
            <a:r>
              <a:rPr lang="en-US" dirty="0"/>
              <a:t> Symptoms</a:t>
            </a:r>
          </a:p>
        </p:txBody>
      </p:sp>
      <p:sp>
        <p:nvSpPr>
          <p:cNvPr id="3" name="Content Placeholder 2"/>
          <p:cNvSpPr>
            <a:spLocks noGrp="1"/>
          </p:cNvSpPr>
          <p:nvPr>
            <p:ph idx="1"/>
          </p:nvPr>
        </p:nvSpPr>
        <p:spPr>
          <a:xfrm>
            <a:off x="457200" y="1463040"/>
            <a:ext cx="8229600" cy="2492990"/>
          </a:xfrm>
        </p:spPr>
        <p:txBody>
          <a:bodyPr/>
          <a:lstStyle/>
          <a:p>
            <a:pPr marL="0" indent="0">
              <a:buNone/>
            </a:pPr>
            <a:r>
              <a:rPr lang="en-US" dirty="0"/>
              <a:t>Many symptoms of vascular dementia are similar to those seen in persons with Alzheimer’s disease (Mayo Clinic, </a:t>
            </a:r>
            <a:r>
              <a:rPr lang="en-US" dirty="0" smtClean="0"/>
              <a:t>2018; </a:t>
            </a:r>
            <a:r>
              <a:rPr lang="en-US" dirty="0"/>
              <a:t>Moretti et al., 2015; Noh et al., 2014):</a:t>
            </a:r>
          </a:p>
          <a:p>
            <a:pPr lvl="0"/>
            <a:r>
              <a:rPr lang="en-US" dirty="0"/>
              <a:t>Cognitive symptoms</a:t>
            </a:r>
          </a:p>
          <a:p>
            <a:pPr lvl="0"/>
            <a:r>
              <a:rPr lang="en-US" dirty="0"/>
              <a:t>Emotional symptoms </a:t>
            </a:r>
          </a:p>
          <a:p>
            <a:pPr lvl="0"/>
            <a:r>
              <a:rPr lang="en-US" dirty="0"/>
              <a:t>Hallucinations, delusions</a:t>
            </a:r>
          </a:p>
          <a:p>
            <a:pPr lvl="0"/>
            <a:r>
              <a:rPr lang="en-US" dirty="0"/>
              <a:t>Physical difficulties</a:t>
            </a:r>
          </a:p>
        </p:txBody>
      </p:sp>
    </p:spTree>
    <p:extLst>
      <p:ext uri="{BB962C8B-B14F-4D97-AF65-F5344CB8AC3E}">
        <p14:creationId xmlns:p14="http://schemas.microsoft.com/office/powerpoint/2010/main" val="641941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a:t>VaD</a:t>
            </a:r>
            <a:r>
              <a:rPr lang="en-US" b="1" dirty="0"/>
              <a:t> Progression and Mortality</a:t>
            </a:r>
            <a:endParaRPr lang="en-US" dirty="0"/>
          </a:p>
        </p:txBody>
      </p:sp>
      <p:sp>
        <p:nvSpPr>
          <p:cNvPr id="3" name="Content Placeholder 2"/>
          <p:cNvSpPr>
            <a:spLocks noGrp="1"/>
          </p:cNvSpPr>
          <p:nvPr>
            <p:ph idx="1"/>
          </p:nvPr>
        </p:nvSpPr>
        <p:spPr>
          <a:xfrm>
            <a:off x="457200" y="1463040"/>
            <a:ext cx="8229600" cy="3550919"/>
          </a:xfrm>
        </p:spPr>
        <p:txBody>
          <a:bodyPr>
            <a:noAutofit/>
          </a:bodyPr>
          <a:lstStyle/>
          <a:p>
            <a:pPr lvl="0"/>
            <a:r>
              <a:rPr lang="en-US" dirty="0"/>
              <a:t>Speed of progression varies by person and vascular risk factors (</a:t>
            </a:r>
            <a:r>
              <a:rPr lang="en-US" dirty="0" err="1"/>
              <a:t>Blom</a:t>
            </a:r>
            <a:r>
              <a:rPr lang="en-US" dirty="0"/>
              <a:t> et al., 2013)</a:t>
            </a:r>
          </a:p>
          <a:p>
            <a:pPr lvl="0"/>
            <a:r>
              <a:rPr lang="en-US" dirty="0"/>
              <a:t>Impairments progress with each additional stroke or vascular insult.</a:t>
            </a:r>
          </a:p>
          <a:p>
            <a:pPr lvl="0"/>
            <a:r>
              <a:rPr lang="en-US" dirty="0"/>
              <a:t>Progress may be in steps, with plateaus followed by periods of rapid deterioration.</a:t>
            </a:r>
          </a:p>
          <a:p>
            <a:pPr lvl="0"/>
            <a:r>
              <a:rPr lang="en-US" dirty="0"/>
              <a:t>Persons with </a:t>
            </a:r>
            <a:r>
              <a:rPr lang="en-US" dirty="0" err="1"/>
              <a:t>VaD</a:t>
            </a:r>
            <a:r>
              <a:rPr lang="en-US" dirty="0"/>
              <a:t> decline at a slower rate than persons with AD (Gill et al., 2013).</a:t>
            </a:r>
          </a:p>
          <a:p>
            <a:pPr lvl="0"/>
            <a:r>
              <a:rPr lang="en-US" dirty="0"/>
              <a:t>Lifespans of people with </a:t>
            </a:r>
            <a:r>
              <a:rPr lang="en-US" dirty="0" err="1"/>
              <a:t>VaD</a:t>
            </a:r>
            <a:r>
              <a:rPr lang="en-US" dirty="0"/>
              <a:t> after diagnosis: 3 to 5 years after symptoms begin (</a:t>
            </a:r>
            <a:r>
              <a:rPr lang="en-US" dirty="0" err="1"/>
              <a:t>Brodaty</a:t>
            </a:r>
            <a:r>
              <a:rPr lang="en-US" dirty="0"/>
              <a:t> et al., 1993; Wolfson et al., 2001) (fewer years than with AD) (</a:t>
            </a:r>
            <a:r>
              <a:rPr lang="en-US" dirty="0" err="1"/>
              <a:t>Xie</a:t>
            </a:r>
            <a:r>
              <a:rPr lang="en-US" dirty="0"/>
              <a:t> et al., 2008; </a:t>
            </a:r>
            <a:r>
              <a:rPr lang="en-US" dirty="0" err="1"/>
              <a:t>Helzner</a:t>
            </a:r>
            <a:r>
              <a:rPr lang="en-US" dirty="0"/>
              <a:t> et al., 2008)</a:t>
            </a:r>
          </a:p>
        </p:txBody>
      </p:sp>
    </p:spTree>
    <p:extLst>
      <p:ext uri="{BB962C8B-B14F-4D97-AF65-F5344CB8AC3E}">
        <p14:creationId xmlns:p14="http://schemas.microsoft.com/office/powerpoint/2010/main" val="1599803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humbnail photo of young hand holding tenderly to a hand belonging to a senior perso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205613" y="347472"/>
            <a:ext cx="1343885" cy="1207007"/>
          </a:xfrm>
        </p:spPr>
      </p:pic>
      <p:sp>
        <p:nvSpPr>
          <p:cNvPr id="7" name="Title 1"/>
          <p:cNvSpPr>
            <a:spLocks noGrp="1"/>
          </p:cNvSpPr>
          <p:nvPr>
            <p:ph type="title"/>
          </p:nvPr>
        </p:nvSpPr>
        <p:spPr/>
        <p:txBody>
          <a:bodyPr/>
          <a:lstStyle/>
          <a:p>
            <a:r>
              <a:rPr lang="en-US" dirty="0"/>
              <a:t>Outline </a:t>
            </a:r>
            <a:r>
              <a:rPr lang="en-US" dirty="0" smtClean="0">
                <a:solidFill>
                  <a:schemeClr val="bg1"/>
                </a:solidFill>
              </a:rPr>
              <a:t>6</a:t>
            </a:r>
            <a:endParaRPr lang="en-US" dirty="0">
              <a:solidFill>
                <a:schemeClr val="bg1"/>
              </a:solidFill>
            </a:endParaRPr>
          </a:p>
        </p:txBody>
      </p:sp>
      <p:pic>
        <p:nvPicPr>
          <p:cNvPr id="5" name="Picture Placeholder 4" descr="Rectangle highlighting current topic: Types of dementia - Lewy body dementia"/>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428" b="2428"/>
          <a:stretch>
            <a:fillRect/>
          </a:stretch>
        </p:blipFill>
        <p:spPr>
          <a:xfrm>
            <a:off x="0" y="2772213"/>
            <a:ext cx="9144000" cy="472462"/>
          </a:xfrm>
        </p:spPr>
      </p:pic>
      <p:sp>
        <p:nvSpPr>
          <p:cNvPr id="2" name="Content Placeholder 1">
            <a:extLst>
              <a:ext uri="{FF2B5EF4-FFF2-40B4-BE49-F238E27FC236}">
                <a16:creationId xmlns:a16="http://schemas.microsoft.com/office/drawing/2014/main" xmlns="" id="{1A5DC724-4FCD-48F5-B973-61D875E75F1F}"/>
              </a:ext>
            </a:extLst>
          </p:cNvPr>
          <p:cNvSpPr>
            <a:spLocks noGrp="1"/>
          </p:cNvSpPr>
          <p:nvPr>
            <p:ph idx="1"/>
          </p:nvPr>
        </p:nvSpPr>
        <p:spPr>
          <a:xfrm>
            <a:off x="457199" y="1981851"/>
            <a:ext cx="8585201" cy="3765806"/>
          </a:xfrm>
        </p:spPr>
        <p:txBody>
          <a:bodyPr/>
          <a:lstStyle/>
          <a:p>
            <a:r>
              <a:rPr lang="en-US" sz="2200" dirty="0"/>
              <a:t>Normal aging versus dementia</a:t>
            </a:r>
          </a:p>
          <a:p>
            <a:r>
              <a:rPr lang="en-US" sz="2200" dirty="0"/>
              <a:t>Mild cognitive impairment</a:t>
            </a:r>
          </a:p>
          <a:p>
            <a:r>
              <a:rPr lang="en-US" sz="2200" dirty="0">
                <a:solidFill>
                  <a:schemeClr val="bg1"/>
                </a:solidFill>
              </a:rPr>
              <a:t>Types of dementia: Alzheimer’s disease and related dementias (ADRD)</a:t>
            </a:r>
          </a:p>
          <a:p>
            <a:pPr lvl="1"/>
            <a:r>
              <a:rPr lang="en-US" sz="2200" dirty="0"/>
              <a:t>Alzheimer’s disease</a:t>
            </a:r>
          </a:p>
          <a:p>
            <a:pPr lvl="1"/>
            <a:r>
              <a:rPr lang="en-US" sz="2200" dirty="0"/>
              <a:t>Vascular dementia</a:t>
            </a:r>
          </a:p>
          <a:p>
            <a:pPr lvl="1"/>
            <a:r>
              <a:rPr lang="en-US" sz="2200" b="1" dirty="0"/>
              <a:t>Lewy body dementia</a:t>
            </a:r>
          </a:p>
          <a:p>
            <a:pPr lvl="1"/>
            <a:r>
              <a:rPr lang="en-US" sz="2200" dirty="0"/>
              <a:t>Frontotemporal degeneration</a:t>
            </a:r>
          </a:p>
          <a:p>
            <a:pPr lvl="1"/>
            <a:r>
              <a:rPr lang="en-US" sz="2200" dirty="0"/>
              <a:t>Other rare causes of </a:t>
            </a:r>
            <a:r>
              <a:rPr lang="en-US" sz="2200" dirty="0" smtClean="0"/>
              <a:t>dementia</a:t>
            </a:r>
            <a:endParaRPr lang="en-US" dirty="0"/>
          </a:p>
        </p:txBody>
      </p:sp>
    </p:spTree>
    <p:extLst>
      <p:ext uri="{BB962C8B-B14F-4D97-AF65-F5344CB8AC3E}">
        <p14:creationId xmlns:p14="http://schemas.microsoft.com/office/powerpoint/2010/main" val="51826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Take-Home Messages</a:t>
            </a:r>
          </a:p>
        </p:txBody>
      </p:sp>
      <p:sp>
        <p:nvSpPr>
          <p:cNvPr id="6" name="Content Placeholder 5"/>
          <p:cNvSpPr>
            <a:spLocks noGrp="1"/>
          </p:cNvSpPr>
          <p:nvPr>
            <p:ph idx="1"/>
          </p:nvPr>
        </p:nvSpPr>
        <p:spPr>
          <a:xfrm>
            <a:off x="457200" y="1644087"/>
            <a:ext cx="8229600" cy="4284273"/>
          </a:xfrm>
        </p:spPr>
        <p:txBody>
          <a:bodyPr>
            <a:noAutofit/>
          </a:bodyPr>
          <a:lstStyle/>
          <a:p>
            <a:pPr marL="347472" lvl="0" indent="-347472">
              <a:spcBef>
                <a:spcPts val="480"/>
              </a:spcBef>
            </a:pPr>
            <a:r>
              <a:rPr lang="en-US" dirty="0" smtClean="0">
                <a:solidFill>
                  <a:prstClr val="black"/>
                </a:solidFill>
              </a:rPr>
              <a:t>Most forms of dementia come </a:t>
            </a:r>
            <a:r>
              <a:rPr lang="en-US" dirty="0">
                <a:solidFill>
                  <a:prstClr val="black"/>
                </a:solidFill>
              </a:rPr>
              <a:t>on slowly and may be preceded by mild cognitive impairment (MCI). MCI does not include functional losses.</a:t>
            </a:r>
          </a:p>
          <a:p>
            <a:pPr marL="347472" lvl="0" indent="-347472">
              <a:spcBef>
                <a:spcPts val="480"/>
              </a:spcBef>
            </a:pPr>
            <a:r>
              <a:rPr lang="en-US" dirty="0">
                <a:solidFill>
                  <a:prstClr val="black"/>
                </a:solidFill>
              </a:rPr>
              <a:t>Alzheimer’s disease is the most common but not the only type of dementia. </a:t>
            </a:r>
          </a:p>
          <a:p>
            <a:pPr marL="347472" lvl="0" indent="-347472">
              <a:spcBef>
                <a:spcPts val="480"/>
              </a:spcBef>
            </a:pPr>
            <a:r>
              <a:rPr lang="en-US" dirty="0">
                <a:solidFill>
                  <a:prstClr val="black"/>
                </a:solidFill>
              </a:rPr>
              <a:t>Diagnosis of dementia requires impairment in two or more core </a:t>
            </a:r>
            <a:r>
              <a:rPr lang="en-US" dirty="0" smtClean="0">
                <a:solidFill>
                  <a:prstClr val="black"/>
                </a:solidFill>
              </a:rPr>
              <a:t>cognitive </a:t>
            </a:r>
            <a:r>
              <a:rPr lang="en-US" dirty="0">
                <a:solidFill>
                  <a:prstClr val="black"/>
                </a:solidFill>
              </a:rPr>
              <a:t>functions</a:t>
            </a:r>
          </a:p>
          <a:p>
            <a:pPr marL="347472" lvl="0" indent="-347472">
              <a:spcBef>
                <a:spcPts val="480"/>
              </a:spcBef>
            </a:pPr>
            <a:r>
              <a:rPr lang="en-US" dirty="0">
                <a:solidFill>
                  <a:prstClr val="black"/>
                </a:solidFill>
              </a:rPr>
              <a:t>Dementia of Alzheimer’s disease has been described as progressing through three stages: early, middle, and late stage.</a:t>
            </a:r>
          </a:p>
          <a:p>
            <a:pPr marL="347472" lvl="0" indent="-347472">
              <a:spcBef>
                <a:spcPts val="480"/>
              </a:spcBef>
            </a:pPr>
            <a:r>
              <a:rPr lang="en-US" dirty="0">
                <a:solidFill>
                  <a:prstClr val="black"/>
                </a:solidFill>
              </a:rPr>
              <a:t>Diagnosis is predominantly made by primary care provider (PCP), geriatrician, </a:t>
            </a:r>
            <a:r>
              <a:rPr lang="en-US" dirty="0" smtClean="0">
                <a:solidFill>
                  <a:prstClr val="black"/>
                </a:solidFill>
              </a:rPr>
              <a:t>neuropsychologist, or </a:t>
            </a:r>
            <a:r>
              <a:rPr lang="en-US" dirty="0">
                <a:solidFill>
                  <a:prstClr val="black"/>
                </a:solidFill>
              </a:rPr>
              <a:t>neurologist.</a:t>
            </a:r>
          </a:p>
          <a:p>
            <a:pPr marL="347472" lvl="0" indent="-347472">
              <a:spcBef>
                <a:spcPts val="480"/>
              </a:spcBef>
            </a:pPr>
            <a:r>
              <a:rPr lang="en-US" dirty="0">
                <a:solidFill>
                  <a:prstClr val="black"/>
                </a:solidFill>
              </a:rPr>
              <a:t>Not all memory issues are indicative of Alzheimer’s disease or another type of dementia.</a:t>
            </a:r>
          </a:p>
        </p:txBody>
      </p:sp>
    </p:spTree>
    <p:extLst>
      <p:ext uri="{BB962C8B-B14F-4D97-AF65-F5344CB8AC3E}">
        <p14:creationId xmlns:p14="http://schemas.microsoft.com/office/powerpoint/2010/main" val="734661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762000"/>
          </a:xfrm>
        </p:spPr>
        <p:txBody>
          <a:bodyPr>
            <a:normAutofit fontScale="90000"/>
          </a:bodyPr>
          <a:lstStyle/>
          <a:p>
            <a:r>
              <a:rPr lang="en-US" sz="3100" b="1" dirty="0"/>
              <a:t>LBD Overview: Dementia with Lewy Bodies and Parkinson’s Disease Dementia</a:t>
            </a:r>
            <a:endParaRPr lang="en-US" sz="3100" dirty="0"/>
          </a:p>
        </p:txBody>
      </p:sp>
      <p:sp>
        <p:nvSpPr>
          <p:cNvPr id="3" name="Content Placeholder 2"/>
          <p:cNvSpPr>
            <a:spLocks noGrp="1"/>
          </p:cNvSpPr>
          <p:nvPr>
            <p:ph idx="1"/>
          </p:nvPr>
        </p:nvSpPr>
        <p:spPr>
          <a:xfrm>
            <a:off x="457200" y="1951037"/>
            <a:ext cx="8229600" cy="4525963"/>
          </a:xfrm>
        </p:spPr>
        <p:txBody>
          <a:bodyPr>
            <a:normAutofit fontScale="70000" lnSpcReduction="20000"/>
          </a:bodyPr>
          <a:lstStyle/>
          <a:p>
            <a:pPr lvl="0"/>
            <a:r>
              <a:rPr lang="en-US" sz="2900" dirty="0"/>
              <a:t>Lewy body dementia (LBD) covers 2 related conditions—dementia with Lewy bodies (DLB) and Parkinson’s disease dementia (PDD) (Zweig et al., 2014). </a:t>
            </a:r>
          </a:p>
          <a:p>
            <a:pPr lvl="0"/>
            <a:r>
              <a:rPr lang="en-US" sz="2900" dirty="0"/>
              <a:t>The defining features of LBD include motor Parkinsonism and cognitive impairments (Zweig et al., 2014; </a:t>
            </a:r>
            <a:r>
              <a:rPr lang="en-US" sz="2900" dirty="0" err="1"/>
              <a:t>Aarsland</a:t>
            </a:r>
            <a:r>
              <a:rPr lang="en-US" sz="2900" dirty="0"/>
              <a:t>, 2016; Connolly &amp; Fox, 2014).</a:t>
            </a:r>
          </a:p>
          <a:p>
            <a:pPr lvl="0"/>
            <a:r>
              <a:rPr lang="en-US" sz="2900" dirty="0"/>
              <a:t>Timing of dementia onset distinguishes between DLB and PDD (</a:t>
            </a:r>
            <a:r>
              <a:rPr lang="en-US" sz="2900" dirty="0" err="1"/>
              <a:t>Mrak</a:t>
            </a:r>
            <a:r>
              <a:rPr lang="en-US" sz="2900" dirty="0"/>
              <a:t> &amp; Griffin, 2007; </a:t>
            </a:r>
            <a:r>
              <a:rPr lang="en-US" sz="2900" dirty="0" err="1"/>
              <a:t>McKeith</a:t>
            </a:r>
            <a:r>
              <a:rPr lang="en-US" sz="2900" dirty="0"/>
              <a:t> et al., 2005; </a:t>
            </a:r>
            <a:r>
              <a:rPr lang="en-US" sz="2900" dirty="0" err="1"/>
              <a:t>Aarsland</a:t>
            </a:r>
            <a:r>
              <a:rPr lang="en-US" sz="2900" dirty="0"/>
              <a:t>, 2016).</a:t>
            </a:r>
          </a:p>
          <a:p>
            <a:pPr lvl="0"/>
            <a:r>
              <a:rPr lang="en-US" sz="2900" dirty="0"/>
              <a:t>Diagnosis of LBD is challenging, even among experts (</a:t>
            </a:r>
            <a:r>
              <a:rPr lang="en-US" sz="2900" dirty="0" err="1"/>
              <a:t>Karantzoulis</a:t>
            </a:r>
            <a:r>
              <a:rPr lang="en-US" sz="2900" dirty="0"/>
              <a:t> &amp; Galvin, 2013; Zweig et al., 2014).</a:t>
            </a:r>
          </a:p>
          <a:p>
            <a:pPr lvl="0"/>
            <a:r>
              <a:rPr lang="en-US" sz="2900" dirty="0"/>
              <a:t>LBD, Parkinson’s disease (PD), and AD have many genetic similarities (</a:t>
            </a:r>
            <a:r>
              <a:rPr lang="en-US" sz="2900" dirty="0" err="1"/>
              <a:t>Guerreiro</a:t>
            </a:r>
            <a:r>
              <a:rPr lang="en-US" sz="2900" dirty="0"/>
              <a:t> et al., 2015). </a:t>
            </a:r>
          </a:p>
          <a:p>
            <a:pPr lvl="1"/>
            <a:r>
              <a:rPr lang="en-US" sz="2900" dirty="0"/>
              <a:t>However, differences in phenotypes have clinical implications (Chung et al., 2015).</a:t>
            </a:r>
          </a:p>
          <a:p>
            <a:pPr lvl="1"/>
            <a:r>
              <a:rPr lang="en-US" sz="2900" dirty="0"/>
              <a:t>Location of Lewy bodies also influences disease manifestations (ACT on Alzheimer’s, 2012; Yoon et al., 2014; </a:t>
            </a:r>
            <a:r>
              <a:rPr lang="en-US" sz="2900" dirty="0" err="1"/>
              <a:t>Aarsland</a:t>
            </a:r>
            <a:r>
              <a:rPr lang="en-US" sz="2900" dirty="0"/>
              <a:t>, 2016).</a:t>
            </a:r>
          </a:p>
        </p:txBody>
      </p:sp>
    </p:spTree>
    <p:extLst>
      <p:ext uri="{BB962C8B-B14F-4D97-AF65-F5344CB8AC3E}">
        <p14:creationId xmlns:p14="http://schemas.microsoft.com/office/powerpoint/2010/main" val="744509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Adult son and elderly father</a:t>
            </a:r>
          </a:p>
        </p:txBody>
      </p:sp>
      <p:pic>
        <p:nvPicPr>
          <p:cNvPr id="13314" name="Picture 2" descr="The photo shows a young Asian man sitting next to an older Asian man. The two men are smiling and the older man is holding on to the younger man's hand.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7362" y="436503"/>
            <a:ext cx="7933882" cy="5582185"/>
          </a:xfrm>
        </p:spPr>
      </p:pic>
    </p:spTree>
    <p:extLst>
      <p:ext uri="{BB962C8B-B14F-4D97-AF65-F5344CB8AC3E}">
        <p14:creationId xmlns:p14="http://schemas.microsoft.com/office/powerpoint/2010/main" val="1987071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LBD: Prevalence and Demographics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Prevalence estimated at 1.3 million cases of LBD in the United States (Zweig &amp; Galvin, 2014; </a:t>
            </a:r>
            <a:r>
              <a:rPr lang="en-US" dirty="0" err="1"/>
              <a:t>Savica</a:t>
            </a:r>
            <a:r>
              <a:rPr lang="en-US" dirty="0"/>
              <a:t> et al., 2013)</a:t>
            </a:r>
          </a:p>
          <a:p>
            <a:pPr lvl="0"/>
            <a:r>
              <a:rPr lang="en-US" dirty="0"/>
              <a:t>Reportedly high number of underdiagnosed and frequently misdiagnosed cases (LBDA, 2013)</a:t>
            </a:r>
          </a:p>
          <a:p>
            <a:pPr lvl="0"/>
            <a:r>
              <a:rPr lang="en-US" dirty="0"/>
              <a:t>Difficult to estimate prevalence of DLB separately from PDD</a:t>
            </a:r>
          </a:p>
          <a:p>
            <a:pPr lvl="0"/>
            <a:r>
              <a:rPr lang="en-US" dirty="0"/>
              <a:t>Affects up to 5% of elderly people and up to 30% of all dementia cases (</a:t>
            </a:r>
            <a:r>
              <a:rPr lang="en-US" dirty="0" err="1"/>
              <a:t>Karantzoulis</a:t>
            </a:r>
            <a:r>
              <a:rPr lang="en-US" dirty="0"/>
              <a:t> &amp; Galvin, 2013)</a:t>
            </a:r>
          </a:p>
        </p:txBody>
      </p:sp>
    </p:spTree>
    <p:extLst>
      <p:ext uri="{BB962C8B-B14F-4D97-AF65-F5344CB8AC3E}">
        <p14:creationId xmlns:p14="http://schemas.microsoft.com/office/powerpoint/2010/main" val="938470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DLB: Incidence and Prevalence</a:t>
            </a:r>
            <a:endParaRPr lang="en-US" dirty="0"/>
          </a:p>
        </p:txBody>
      </p:sp>
      <p:sp>
        <p:nvSpPr>
          <p:cNvPr id="3" name="Content Placeholder 2"/>
          <p:cNvSpPr>
            <a:spLocks noGrp="1"/>
          </p:cNvSpPr>
          <p:nvPr>
            <p:ph idx="1"/>
          </p:nvPr>
        </p:nvSpPr>
        <p:spPr/>
        <p:txBody>
          <a:bodyPr/>
          <a:lstStyle/>
          <a:p>
            <a:pPr lvl="0"/>
            <a:r>
              <a:rPr lang="en-US" dirty="0"/>
              <a:t>Accounts for 4.2% of all community-diagnosed dementia, with incidence of 3.8% of new dementia cases (Vann Jones &amp; O’Brien, 2014)</a:t>
            </a:r>
          </a:p>
          <a:p>
            <a:pPr lvl="0"/>
            <a:r>
              <a:rPr lang="en-US" dirty="0"/>
              <a:t>Affects more men than women and increases in incidence with age (LBDA, 2013)</a:t>
            </a:r>
          </a:p>
          <a:p>
            <a:pPr lvl="0"/>
            <a:r>
              <a:rPr lang="en-US" dirty="0"/>
              <a:t>Affects people at a younger age than does PDD (LBDA, 2013)</a:t>
            </a:r>
          </a:p>
        </p:txBody>
      </p:sp>
    </p:spTree>
    <p:extLst>
      <p:ext uri="{BB962C8B-B14F-4D97-AF65-F5344CB8AC3E}">
        <p14:creationId xmlns:p14="http://schemas.microsoft.com/office/powerpoint/2010/main" val="3829407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PDD: Incidence and Prevalence</a:t>
            </a:r>
            <a:endParaRPr lang="en-US" dirty="0"/>
          </a:p>
        </p:txBody>
      </p:sp>
      <p:sp>
        <p:nvSpPr>
          <p:cNvPr id="3" name="Content Placeholder 2"/>
          <p:cNvSpPr>
            <a:spLocks noGrp="1"/>
          </p:cNvSpPr>
          <p:nvPr>
            <p:ph idx="1"/>
          </p:nvPr>
        </p:nvSpPr>
        <p:spPr>
          <a:xfrm>
            <a:off x="457200" y="1463040"/>
            <a:ext cx="8229600" cy="4587240"/>
          </a:xfrm>
        </p:spPr>
        <p:txBody>
          <a:bodyPr>
            <a:noAutofit/>
          </a:bodyPr>
          <a:lstStyle/>
          <a:p>
            <a:pPr lvl="0"/>
            <a:r>
              <a:rPr lang="en-US" dirty="0"/>
              <a:t>PD affects about 1 million Americans (ACT on Alzheimer’s, 2012).</a:t>
            </a:r>
          </a:p>
          <a:p>
            <a:pPr lvl="0"/>
            <a:r>
              <a:rPr lang="en-US" dirty="0"/>
              <a:t>The percentage of people with PDD increases with increasing duration of PD.</a:t>
            </a:r>
          </a:p>
          <a:p>
            <a:pPr lvl="1">
              <a:buFont typeface="Courier New" panose="02070309020205020404" pitchFamily="49" charset="0"/>
              <a:buChar char="o"/>
            </a:pPr>
            <a:r>
              <a:rPr lang="en-US" sz="2000" dirty="0"/>
              <a:t>Approximately 80% of patients with PD will eventually develop PDD (Russell et al., 2014).</a:t>
            </a:r>
          </a:p>
          <a:p>
            <a:pPr lvl="0"/>
            <a:r>
              <a:rPr lang="en-US" dirty="0"/>
              <a:t>15–20% of persons with PD have MCI, which is associated with a poor quality of life and more severe motor symptoms (Lawson et al., 2014; </a:t>
            </a:r>
            <a:r>
              <a:rPr lang="en-US" dirty="0" err="1"/>
              <a:t>Aarsland</a:t>
            </a:r>
            <a:r>
              <a:rPr lang="en-US" dirty="0"/>
              <a:t>, 2016). </a:t>
            </a:r>
          </a:p>
          <a:p>
            <a:pPr lvl="0"/>
            <a:r>
              <a:rPr lang="en-US" dirty="0"/>
              <a:t>PD incidence increases with age (</a:t>
            </a:r>
            <a:r>
              <a:rPr lang="en-US" dirty="0" err="1"/>
              <a:t>Pringsheim</a:t>
            </a:r>
            <a:r>
              <a:rPr lang="en-US" dirty="0"/>
              <a:t> et al., 2014).</a:t>
            </a:r>
          </a:p>
          <a:p>
            <a:pPr lvl="0"/>
            <a:r>
              <a:rPr lang="en-US" dirty="0"/>
              <a:t>PD rates differ among different races (Wright Willis et al., 2010).</a:t>
            </a:r>
          </a:p>
          <a:p>
            <a:pPr lvl="0"/>
            <a:r>
              <a:rPr lang="en-US" dirty="0"/>
              <a:t>Incidence of PD is higher in specific ethnicities—Asians, Europeans, North Africans, North and South Americans—but highest among Ashkenazi Jews (</a:t>
            </a:r>
            <a:r>
              <a:rPr lang="en-US" dirty="0" err="1"/>
              <a:t>Gan</a:t>
            </a:r>
            <a:r>
              <a:rPr lang="en-US" dirty="0"/>
              <a:t>-Or et al., 2015).</a:t>
            </a:r>
          </a:p>
        </p:txBody>
      </p:sp>
    </p:spTree>
    <p:extLst>
      <p:ext uri="{BB962C8B-B14F-4D97-AF65-F5344CB8AC3E}">
        <p14:creationId xmlns:p14="http://schemas.microsoft.com/office/powerpoint/2010/main" val="851422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LDB/PDD Risk Factors</a:t>
            </a:r>
            <a:endParaRPr lang="en-US" dirty="0"/>
          </a:p>
        </p:txBody>
      </p:sp>
      <p:sp>
        <p:nvSpPr>
          <p:cNvPr id="3" name="Content Placeholder 2"/>
          <p:cNvSpPr>
            <a:spLocks noGrp="1"/>
          </p:cNvSpPr>
          <p:nvPr>
            <p:ph idx="1"/>
          </p:nvPr>
        </p:nvSpPr>
        <p:spPr>
          <a:xfrm>
            <a:off x="457200" y="1463041"/>
            <a:ext cx="8229600" cy="2928850"/>
          </a:xfrm>
        </p:spPr>
        <p:txBody>
          <a:bodyPr>
            <a:normAutofit lnSpcReduction="10000"/>
          </a:bodyPr>
          <a:lstStyle/>
          <a:p>
            <a:pPr lvl="0"/>
            <a:r>
              <a:rPr lang="en-US" dirty="0"/>
              <a:t>In general, there are few risk factors for LBD: Male, older than age 60, and possible genetic predisposition (Mayo Clinic, </a:t>
            </a:r>
            <a:r>
              <a:rPr lang="en-US" dirty="0" smtClean="0"/>
              <a:t>2017a).</a:t>
            </a:r>
            <a:endParaRPr lang="en-US" dirty="0"/>
          </a:p>
          <a:p>
            <a:pPr lvl="0"/>
            <a:r>
              <a:rPr lang="en-US" dirty="0"/>
              <a:t>An important risk factor for PDD is duration of PD. Probability of developing PDD is approximately 80% with extended time since PD diagnosis (Connolly &amp; Fox, 2014).</a:t>
            </a:r>
          </a:p>
          <a:p>
            <a:pPr lvl="0"/>
            <a:r>
              <a:rPr lang="en-US" dirty="0"/>
              <a:t>Other (nonspecific) risk factors for PDD include “atypical” Parkinsonian features, specific medical problems, non-motor symptoms, and rapid eye movement (REM) sleep behavior disorder (RBD) (Connolly &amp; Fox, 2014; Desai et al., 2012; </a:t>
            </a:r>
            <a:r>
              <a:rPr lang="en-US" dirty="0" err="1"/>
              <a:t>Bombois</a:t>
            </a:r>
            <a:r>
              <a:rPr lang="en-US" dirty="0"/>
              <a:t> et al., 2010).</a:t>
            </a:r>
          </a:p>
        </p:txBody>
      </p:sp>
    </p:spTree>
    <p:extLst>
      <p:ext uri="{BB962C8B-B14F-4D97-AF65-F5344CB8AC3E}">
        <p14:creationId xmlns:p14="http://schemas.microsoft.com/office/powerpoint/2010/main" val="51888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LBD Symptoms</a:t>
            </a:r>
            <a:endParaRPr lang="en-US" dirty="0"/>
          </a:p>
        </p:txBody>
      </p:sp>
      <p:sp>
        <p:nvSpPr>
          <p:cNvPr id="3" name="Content Placeholder 2"/>
          <p:cNvSpPr>
            <a:spLocks noGrp="1"/>
          </p:cNvSpPr>
          <p:nvPr>
            <p:ph idx="1"/>
          </p:nvPr>
        </p:nvSpPr>
        <p:spPr>
          <a:xfrm>
            <a:off x="457200" y="1286064"/>
            <a:ext cx="8229600" cy="4977576"/>
          </a:xfrm>
        </p:spPr>
        <p:txBody>
          <a:bodyPr>
            <a:noAutofit/>
          </a:bodyPr>
          <a:lstStyle/>
          <a:p>
            <a:pPr lvl="0"/>
            <a:r>
              <a:rPr lang="en-US" dirty="0"/>
              <a:t>The defining features of LBD include motor Parkinsonism and cognitive impairments (</a:t>
            </a:r>
            <a:r>
              <a:rPr lang="en-US" dirty="0" err="1"/>
              <a:t>Aarsland</a:t>
            </a:r>
            <a:r>
              <a:rPr lang="en-US" dirty="0"/>
              <a:t>, 2016).</a:t>
            </a:r>
          </a:p>
          <a:p>
            <a:pPr lvl="0"/>
            <a:r>
              <a:rPr lang="en-US" dirty="0"/>
              <a:t>Clinical manifestations of DLB and PDD are initially different but become more similar as the disease progresses.</a:t>
            </a:r>
          </a:p>
          <a:p>
            <a:pPr lvl="0"/>
            <a:r>
              <a:rPr lang="en-US" dirty="0"/>
              <a:t>Comparison of DLB versus AD found some similarities and numerous differences (</a:t>
            </a:r>
            <a:r>
              <a:rPr lang="en-US" dirty="0" err="1"/>
              <a:t>Auning</a:t>
            </a:r>
            <a:r>
              <a:rPr lang="en-US" dirty="0"/>
              <a:t> et al., 2011; </a:t>
            </a:r>
            <a:r>
              <a:rPr lang="en-US" dirty="0" err="1"/>
              <a:t>Tarawneh</a:t>
            </a:r>
            <a:r>
              <a:rPr lang="en-US" dirty="0"/>
              <a:t> &amp; Galvin, 2007; </a:t>
            </a:r>
            <a:r>
              <a:rPr lang="en-US" dirty="0" err="1"/>
              <a:t>Karantzoulis</a:t>
            </a:r>
            <a:r>
              <a:rPr lang="en-US" dirty="0"/>
              <a:t> &amp; Galvin, 2013).</a:t>
            </a:r>
          </a:p>
          <a:p>
            <a:pPr lvl="0"/>
            <a:r>
              <a:rPr lang="en-US" dirty="0"/>
              <a:t>Hallmark symptoms in early-stage PDD are movement related (Miller &amp; </a:t>
            </a:r>
            <a:r>
              <a:rPr lang="en-US" dirty="0" err="1"/>
              <a:t>Boeve</a:t>
            </a:r>
            <a:r>
              <a:rPr lang="en-US" dirty="0"/>
              <a:t>, 2011) and also include:</a:t>
            </a:r>
          </a:p>
          <a:p>
            <a:pPr lvl="1">
              <a:buFont typeface="Courier New" panose="02070309020205020404" pitchFamily="49" charset="0"/>
              <a:buChar char="o"/>
            </a:pPr>
            <a:r>
              <a:rPr lang="en-US" sz="2000" dirty="0"/>
              <a:t>Cognitive impairments</a:t>
            </a:r>
          </a:p>
          <a:p>
            <a:pPr lvl="1">
              <a:buFont typeface="Courier New" panose="02070309020205020404" pitchFamily="49" charset="0"/>
              <a:buChar char="o"/>
            </a:pPr>
            <a:r>
              <a:rPr lang="en-US" sz="2000" dirty="0"/>
              <a:t>RBD, </a:t>
            </a:r>
            <a:r>
              <a:rPr lang="en-US" sz="2000" dirty="0" err="1"/>
              <a:t>visuoperceptual</a:t>
            </a:r>
            <a:r>
              <a:rPr lang="en-US" sz="2000" dirty="0"/>
              <a:t> changes, and depression</a:t>
            </a:r>
          </a:p>
          <a:p>
            <a:pPr lvl="1">
              <a:buFont typeface="Courier New" panose="02070309020205020404" pitchFamily="49" charset="0"/>
              <a:buChar char="o"/>
            </a:pPr>
            <a:r>
              <a:rPr lang="en-US" sz="2000" dirty="0"/>
              <a:t>However, memory intact throughout most of the stages of PDD (ACT on Alzheimer’s, 2012) </a:t>
            </a:r>
          </a:p>
          <a:p>
            <a:pPr lvl="0"/>
            <a:r>
              <a:rPr lang="en-US" dirty="0"/>
              <a:t>Greater impairments are associated with DLB than with PDD (Yoon et al., 2014; </a:t>
            </a:r>
            <a:r>
              <a:rPr lang="en-US" dirty="0" err="1"/>
              <a:t>Jicha</a:t>
            </a:r>
            <a:r>
              <a:rPr lang="en-US" dirty="0"/>
              <a:t> et al., 2010).</a:t>
            </a:r>
          </a:p>
        </p:txBody>
      </p:sp>
    </p:spTree>
    <p:extLst>
      <p:ext uri="{BB962C8B-B14F-4D97-AF65-F5344CB8AC3E}">
        <p14:creationId xmlns:p14="http://schemas.microsoft.com/office/powerpoint/2010/main" val="36902110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LBD Progression and Mortality</a:t>
            </a:r>
            <a:endParaRPr lang="en-US" dirty="0"/>
          </a:p>
        </p:txBody>
      </p:sp>
      <p:sp>
        <p:nvSpPr>
          <p:cNvPr id="3" name="Content Placeholder 2"/>
          <p:cNvSpPr>
            <a:spLocks noGrp="1"/>
          </p:cNvSpPr>
          <p:nvPr>
            <p:ph idx="1"/>
          </p:nvPr>
        </p:nvSpPr>
        <p:spPr>
          <a:xfrm>
            <a:off x="457200" y="1463040"/>
            <a:ext cx="8229600" cy="3855720"/>
          </a:xfrm>
        </p:spPr>
        <p:txBody>
          <a:bodyPr>
            <a:noAutofit/>
          </a:bodyPr>
          <a:lstStyle/>
          <a:p>
            <a:pPr lvl="0"/>
            <a:r>
              <a:rPr lang="en-US" dirty="0"/>
              <a:t>The prodromal stage is characterized by </a:t>
            </a:r>
            <a:r>
              <a:rPr lang="en-US" dirty="0" err="1"/>
              <a:t>dysautonomia</a:t>
            </a:r>
            <a:r>
              <a:rPr lang="en-US" dirty="0"/>
              <a:t>, olfactory dysfunction, RBD, and psychiatric symptoms that are apparent years before onset of dementia (possibly decades earlier with DLB) (</a:t>
            </a:r>
            <a:r>
              <a:rPr lang="en-US" dirty="0" err="1"/>
              <a:t>Fujishiro</a:t>
            </a:r>
            <a:r>
              <a:rPr lang="en-US" dirty="0"/>
              <a:t> et al., 2015).</a:t>
            </a:r>
          </a:p>
          <a:p>
            <a:pPr lvl="0"/>
            <a:r>
              <a:rPr lang="en-US" dirty="0"/>
              <a:t>Far less is known regarding progression of LBD compared with knowledge on Alzheimer’s disease. The Lewy Body Disease Association (LBDA) estimates an average duration of 5 to 7 years, with a range from 2 to 20 years. (LBDA, 2013)</a:t>
            </a:r>
          </a:p>
          <a:p>
            <a:pPr lvl="0"/>
            <a:r>
              <a:rPr lang="en-US" dirty="0"/>
              <a:t>Survival time is shorter in DLB compared with Alzheimer’s disease (</a:t>
            </a:r>
            <a:r>
              <a:rPr lang="en-US" dirty="0" err="1"/>
              <a:t>Stubendorff</a:t>
            </a:r>
            <a:r>
              <a:rPr lang="en-US" dirty="0"/>
              <a:t> et al., 2011).</a:t>
            </a:r>
          </a:p>
          <a:p>
            <a:pPr lvl="0"/>
            <a:r>
              <a:rPr lang="en-US" dirty="0"/>
              <a:t>Men with DLB have increased mortality versus men with AD (Williams et al., 2006).</a:t>
            </a:r>
          </a:p>
        </p:txBody>
      </p:sp>
    </p:spTree>
    <p:extLst>
      <p:ext uri="{BB962C8B-B14F-4D97-AF65-F5344CB8AC3E}">
        <p14:creationId xmlns:p14="http://schemas.microsoft.com/office/powerpoint/2010/main" val="702091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humbnail photo of a senior man holding his fingers to his forehead."/>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205613" y="349546"/>
            <a:ext cx="1343885" cy="1202859"/>
          </a:xfrm>
        </p:spPr>
      </p:pic>
      <p:sp>
        <p:nvSpPr>
          <p:cNvPr id="7" name="Title 1"/>
          <p:cNvSpPr>
            <a:spLocks noGrp="1"/>
          </p:cNvSpPr>
          <p:nvPr>
            <p:ph type="title"/>
          </p:nvPr>
        </p:nvSpPr>
        <p:spPr/>
        <p:txBody>
          <a:bodyPr/>
          <a:lstStyle/>
          <a:p>
            <a:r>
              <a:rPr lang="en-US" dirty="0"/>
              <a:t>Outline </a:t>
            </a:r>
            <a:r>
              <a:rPr lang="en-US" dirty="0" smtClean="0">
                <a:solidFill>
                  <a:schemeClr val="bg1"/>
                </a:solidFill>
              </a:rPr>
              <a:t>7</a:t>
            </a:r>
            <a:endParaRPr lang="en-US" dirty="0">
              <a:solidFill>
                <a:schemeClr val="bg1"/>
              </a:solidFill>
            </a:endParaRPr>
          </a:p>
        </p:txBody>
      </p:sp>
      <p:pic>
        <p:nvPicPr>
          <p:cNvPr id="5" name="Picture Placeholder 4" descr="Rectangle highlighting current topic: Types of dementia - Frontotemporal degeneration"/>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428" b="2428"/>
          <a:stretch>
            <a:fillRect/>
          </a:stretch>
        </p:blipFill>
        <p:spPr>
          <a:xfrm>
            <a:off x="0" y="2772213"/>
            <a:ext cx="9144000" cy="472462"/>
          </a:xfrm>
        </p:spPr>
      </p:pic>
      <p:sp>
        <p:nvSpPr>
          <p:cNvPr id="2" name="Content Placeholder 1">
            <a:extLst>
              <a:ext uri="{FF2B5EF4-FFF2-40B4-BE49-F238E27FC236}">
                <a16:creationId xmlns:a16="http://schemas.microsoft.com/office/drawing/2014/main" xmlns="" id="{1A5DC724-4FCD-48F5-B973-61D875E75F1F}"/>
              </a:ext>
            </a:extLst>
          </p:cNvPr>
          <p:cNvSpPr>
            <a:spLocks noGrp="1"/>
          </p:cNvSpPr>
          <p:nvPr>
            <p:ph idx="1"/>
          </p:nvPr>
        </p:nvSpPr>
        <p:spPr>
          <a:xfrm>
            <a:off x="457199" y="1981851"/>
            <a:ext cx="8585201" cy="3765806"/>
          </a:xfrm>
        </p:spPr>
        <p:txBody>
          <a:bodyPr/>
          <a:lstStyle/>
          <a:p>
            <a:r>
              <a:rPr lang="en-US" sz="2200" dirty="0"/>
              <a:t>Normal aging versus dementia</a:t>
            </a:r>
          </a:p>
          <a:p>
            <a:r>
              <a:rPr lang="en-US" sz="2200" dirty="0"/>
              <a:t>Mild cognitive impairment</a:t>
            </a:r>
          </a:p>
          <a:p>
            <a:r>
              <a:rPr lang="en-US" sz="2200" dirty="0">
                <a:solidFill>
                  <a:schemeClr val="bg1"/>
                </a:solidFill>
              </a:rPr>
              <a:t>Types of dementia: Alzheimer’s disease and related dementias (ADRD)</a:t>
            </a:r>
          </a:p>
          <a:p>
            <a:pPr lvl="1"/>
            <a:r>
              <a:rPr lang="en-US" sz="2200" dirty="0"/>
              <a:t>Alzheimer’s disease</a:t>
            </a:r>
          </a:p>
          <a:p>
            <a:pPr lvl="1"/>
            <a:r>
              <a:rPr lang="en-US" sz="2200" dirty="0"/>
              <a:t>Vascular dementia</a:t>
            </a:r>
          </a:p>
          <a:p>
            <a:pPr lvl="1"/>
            <a:r>
              <a:rPr lang="en-US" sz="2200" dirty="0"/>
              <a:t>Lewy body dementia</a:t>
            </a:r>
          </a:p>
          <a:p>
            <a:pPr lvl="1"/>
            <a:r>
              <a:rPr lang="en-US" sz="2200" b="1" dirty="0"/>
              <a:t>Frontotemporal degeneration</a:t>
            </a:r>
          </a:p>
          <a:p>
            <a:pPr lvl="1"/>
            <a:r>
              <a:rPr lang="en-US" sz="2200" dirty="0"/>
              <a:t>Other rare causes of </a:t>
            </a:r>
            <a:r>
              <a:rPr lang="en-US" sz="2200" dirty="0" smtClean="0"/>
              <a:t>dementia</a:t>
            </a:r>
            <a:endParaRPr lang="en-US" dirty="0"/>
          </a:p>
        </p:txBody>
      </p:sp>
    </p:spTree>
    <p:extLst>
      <p:ext uri="{BB962C8B-B14F-4D97-AF65-F5344CB8AC3E}">
        <p14:creationId xmlns:p14="http://schemas.microsoft.com/office/powerpoint/2010/main" val="294460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Autofit/>
          </a:bodyPr>
          <a:lstStyle/>
          <a:p>
            <a:r>
              <a:rPr lang="en-US" b="1" dirty="0"/>
              <a:t>Frontotemporal Degeneration (FTD): Overview and Prevalence </a:t>
            </a:r>
            <a:endParaRPr lang="en-US" dirty="0"/>
          </a:p>
        </p:txBody>
      </p:sp>
      <p:sp>
        <p:nvSpPr>
          <p:cNvPr id="3" name="Content Placeholder 2"/>
          <p:cNvSpPr>
            <a:spLocks noGrp="1"/>
          </p:cNvSpPr>
          <p:nvPr>
            <p:ph idx="1"/>
          </p:nvPr>
        </p:nvSpPr>
        <p:spPr>
          <a:xfrm>
            <a:off x="457200" y="1463040"/>
            <a:ext cx="8229600" cy="3886200"/>
          </a:xfrm>
        </p:spPr>
        <p:txBody>
          <a:bodyPr>
            <a:noAutofit/>
          </a:bodyPr>
          <a:lstStyle/>
          <a:p>
            <a:pPr lvl="0"/>
            <a:r>
              <a:rPr lang="en-US" dirty="0"/>
              <a:t>Frontotemporal degeneration (FTD) is also known as frontotemporal disorder, frontotemporal dementia, or frontotemporal lobar degeneration (FTLD).</a:t>
            </a:r>
          </a:p>
          <a:p>
            <a:pPr lvl="0"/>
            <a:r>
              <a:rPr lang="en-US" dirty="0"/>
              <a:t>FTD is a heterogeneous group of diseases with overlapping clinical symptoms but different causative genes and differing underlying pathologies (</a:t>
            </a:r>
            <a:r>
              <a:rPr lang="en-US" dirty="0" err="1"/>
              <a:t>Lashley</a:t>
            </a:r>
            <a:r>
              <a:rPr lang="en-US" dirty="0"/>
              <a:t> et al., 2015; </a:t>
            </a:r>
            <a:r>
              <a:rPr lang="en-US" dirty="0" err="1"/>
              <a:t>Riedl</a:t>
            </a:r>
            <a:r>
              <a:rPr lang="en-US" dirty="0"/>
              <a:t> et al., 2014).</a:t>
            </a:r>
          </a:p>
          <a:p>
            <a:pPr lvl="0"/>
            <a:r>
              <a:rPr lang="en-US" dirty="0"/>
              <a:t>Generally rapid progression is associated with damage to the frontal and/or temporal lobes (</a:t>
            </a:r>
            <a:r>
              <a:rPr lang="en-US" dirty="0" err="1"/>
              <a:t>Piguet</a:t>
            </a:r>
            <a:r>
              <a:rPr lang="en-US" dirty="0"/>
              <a:t> et al., 2011), but memory networks are spared.</a:t>
            </a:r>
          </a:p>
          <a:p>
            <a:pPr lvl="0"/>
            <a:r>
              <a:rPr lang="en-US" dirty="0"/>
              <a:t>Imaging studies may show possible evidence of tau (Pick bodies), TAR DNA-binding protein 43 (TDP43), or fused in sarcoma protein (FUS) inclusions (Mackenzie et al., 2011).</a:t>
            </a:r>
          </a:p>
        </p:txBody>
      </p:sp>
    </p:spTree>
    <p:extLst>
      <p:ext uri="{BB962C8B-B14F-4D97-AF65-F5344CB8AC3E}">
        <p14:creationId xmlns:p14="http://schemas.microsoft.com/office/powerpoint/2010/main" val="32838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humbnail photo of a senior woman writing notes on pape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8295" b="8295"/>
          <a:stretch>
            <a:fillRect/>
          </a:stretch>
        </p:blipFill>
        <p:spPr/>
      </p:pic>
      <p:sp>
        <p:nvSpPr>
          <p:cNvPr id="7" name="Title 1"/>
          <p:cNvSpPr>
            <a:spLocks noGrp="1"/>
          </p:cNvSpPr>
          <p:nvPr>
            <p:ph type="title"/>
          </p:nvPr>
        </p:nvSpPr>
        <p:spPr/>
        <p:txBody>
          <a:bodyPr/>
          <a:lstStyle/>
          <a:p>
            <a:r>
              <a:rPr lang="en-US" dirty="0"/>
              <a:t>Outline </a:t>
            </a:r>
            <a:r>
              <a:rPr lang="en-US" dirty="0">
                <a:solidFill>
                  <a:schemeClr val="bg1"/>
                </a:solidFill>
              </a:rPr>
              <a:t>2</a:t>
            </a:r>
          </a:p>
        </p:txBody>
      </p:sp>
      <p:pic>
        <p:nvPicPr>
          <p:cNvPr id="5" name="Picture Placeholder 4" descr="Rectangle highlighting current topic: Normal aging versus dementia"/>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428" b="2428"/>
          <a:stretch>
            <a:fillRect/>
          </a:stretch>
        </p:blipFill>
        <p:spPr>
          <a:xfrm>
            <a:off x="0" y="1937658"/>
            <a:ext cx="9144000" cy="472462"/>
          </a:xfrm>
        </p:spPr>
      </p:pic>
      <p:sp>
        <p:nvSpPr>
          <p:cNvPr id="2" name="Content Placeholder 1">
            <a:extLst>
              <a:ext uri="{FF2B5EF4-FFF2-40B4-BE49-F238E27FC236}">
                <a16:creationId xmlns:a16="http://schemas.microsoft.com/office/drawing/2014/main" xmlns="" id="{1A5DC724-4FCD-48F5-B973-61D875E75F1F}"/>
              </a:ext>
            </a:extLst>
          </p:cNvPr>
          <p:cNvSpPr>
            <a:spLocks noGrp="1"/>
          </p:cNvSpPr>
          <p:nvPr>
            <p:ph idx="1"/>
          </p:nvPr>
        </p:nvSpPr>
        <p:spPr>
          <a:xfrm>
            <a:off x="457199" y="1981851"/>
            <a:ext cx="8585201" cy="3765806"/>
          </a:xfrm>
        </p:spPr>
        <p:txBody>
          <a:bodyPr/>
          <a:lstStyle/>
          <a:p>
            <a:r>
              <a:rPr lang="en-US" sz="2200" dirty="0">
                <a:solidFill>
                  <a:schemeClr val="bg1"/>
                </a:solidFill>
              </a:rPr>
              <a:t>Normal aging versus dementia</a:t>
            </a:r>
          </a:p>
          <a:p>
            <a:r>
              <a:rPr lang="en-US" sz="2200" dirty="0"/>
              <a:t>Mild cognitive impairment</a:t>
            </a:r>
          </a:p>
          <a:p>
            <a:r>
              <a:rPr lang="en-US" sz="2200" dirty="0"/>
              <a:t>Types of dementia: Alzheimer’s disease and related dementias (ADRD)</a:t>
            </a:r>
          </a:p>
          <a:p>
            <a:pPr lvl="1"/>
            <a:r>
              <a:rPr lang="en-US" sz="2200" dirty="0"/>
              <a:t>Alzheimer’s disease</a:t>
            </a:r>
          </a:p>
          <a:p>
            <a:pPr lvl="1"/>
            <a:r>
              <a:rPr lang="en-US" sz="2200" dirty="0"/>
              <a:t>Vascular dementia</a:t>
            </a:r>
          </a:p>
          <a:p>
            <a:pPr lvl="1"/>
            <a:r>
              <a:rPr lang="en-US" sz="2200" dirty="0"/>
              <a:t>Lewy body dementia</a:t>
            </a:r>
          </a:p>
          <a:p>
            <a:pPr lvl="1"/>
            <a:r>
              <a:rPr lang="en-US" sz="2200" dirty="0"/>
              <a:t>Frontotemporal degeneration</a:t>
            </a:r>
          </a:p>
          <a:p>
            <a:pPr lvl="1"/>
            <a:r>
              <a:rPr lang="en-US" sz="2200" dirty="0"/>
              <a:t>Other rare causes of </a:t>
            </a:r>
            <a:r>
              <a:rPr lang="en-US" sz="2200" dirty="0" smtClean="0"/>
              <a:t>dementia</a:t>
            </a:r>
            <a:endParaRPr lang="en-US" dirty="0"/>
          </a:p>
        </p:txBody>
      </p:sp>
    </p:spTree>
    <p:extLst>
      <p:ext uri="{BB962C8B-B14F-4D97-AF65-F5344CB8AC3E}">
        <p14:creationId xmlns:p14="http://schemas.microsoft.com/office/powerpoint/2010/main" val="32528987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Elderly Asian woman</a:t>
            </a:r>
          </a:p>
        </p:txBody>
      </p:sp>
      <p:pic>
        <p:nvPicPr>
          <p:cNvPr id="5" name="Content Placeholder 4" descr="Photo of an elderly Asian woman.  " title="GRAPHIC IMAG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769" y="444474"/>
            <a:ext cx="7957427" cy="5433166"/>
          </a:xfrm>
        </p:spPr>
      </p:pic>
    </p:spTree>
    <p:extLst>
      <p:ext uri="{BB962C8B-B14F-4D97-AF65-F5344CB8AC3E}">
        <p14:creationId xmlns:p14="http://schemas.microsoft.com/office/powerpoint/2010/main" val="1392952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b="1" dirty="0"/>
              <a:t>FTD: Overview and Prevalence, continued </a:t>
            </a:r>
            <a:endParaRPr lang="en-US" dirty="0"/>
          </a:p>
        </p:txBody>
      </p:sp>
      <p:sp>
        <p:nvSpPr>
          <p:cNvPr id="3" name="Content Placeholder 2"/>
          <p:cNvSpPr>
            <a:spLocks noGrp="1"/>
          </p:cNvSpPr>
          <p:nvPr>
            <p:ph idx="1"/>
          </p:nvPr>
        </p:nvSpPr>
        <p:spPr>
          <a:xfrm>
            <a:off x="457200" y="1463040"/>
            <a:ext cx="8229600" cy="2575560"/>
          </a:xfrm>
        </p:spPr>
        <p:txBody>
          <a:bodyPr/>
          <a:lstStyle/>
          <a:p>
            <a:pPr lvl="0"/>
            <a:r>
              <a:rPr lang="en-US" dirty="0"/>
              <a:t>FTD usually affects younger people (&lt;60 years).</a:t>
            </a:r>
          </a:p>
          <a:p>
            <a:pPr lvl="1">
              <a:buFont typeface="Courier New" panose="02070309020205020404" pitchFamily="49" charset="0"/>
              <a:buChar char="o"/>
            </a:pPr>
            <a:r>
              <a:rPr lang="en-US" sz="2000" dirty="0"/>
              <a:t>2</a:t>
            </a:r>
            <a:r>
              <a:rPr lang="en-US" sz="2000" baseline="30000" dirty="0"/>
              <a:t>nd</a:t>
            </a:r>
            <a:r>
              <a:rPr lang="en-US" sz="2000" dirty="0"/>
              <a:t> most common cause of EOD after AD (</a:t>
            </a:r>
            <a:r>
              <a:rPr lang="en-US" sz="2000" dirty="0" err="1"/>
              <a:t>Piguet</a:t>
            </a:r>
            <a:r>
              <a:rPr lang="en-US" sz="2000" dirty="0"/>
              <a:t> et al., 2011)</a:t>
            </a:r>
          </a:p>
          <a:p>
            <a:pPr lvl="1">
              <a:buFont typeface="Courier New" panose="02070309020205020404" pitchFamily="49" charset="0"/>
              <a:buChar char="o"/>
            </a:pPr>
            <a:r>
              <a:rPr lang="en-US" sz="2000" dirty="0"/>
              <a:t>~60% diagnosed with FTD between ages 45 and 64 (</a:t>
            </a:r>
            <a:r>
              <a:rPr lang="en-US" sz="2000" dirty="0" err="1"/>
              <a:t>Lashley</a:t>
            </a:r>
            <a:r>
              <a:rPr lang="en-US" sz="2000" dirty="0"/>
              <a:t> et al., 2015; </a:t>
            </a:r>
            <a:r>
              <a:rPr lang="en-US" sz="2000" dirty="0" err="1"/>
              <a:t>Riedl</a:t>
            </a:r>
            <a:r>
              <a:rPr lang="en-US" sz="2000" dirty="0"/>
              <a:t> et al., 2014)</a:t>
            </a:r>
          </a:p>
          <a:p>
            <a:pPr lvl="0"/>
            <a:r>
              <a:rPr lang="en-US" dirty="0"/>
              <a:t>Prevalence is estimated at approximately 15–22/100,000, with equal gender distribution (</a:t>
            </a:r>
            <a:r>
              <a:rPr lang="en-US" dirty="0" err="1"/>
              <a:t>Lashley</a:t>
            </a:r>
            <a:r>
              <a:rPr lang="en-US" dirty="0"/>
              <a:t> et al., 2015; </a:t>
            </a:r>
            <a:r>
              <a:rPr lang="en-US" dirty="0" err="1"/>
              <a:t>Riedl</a:t>
            </a:r>
            <a:r>
              <a:rPr lang="en-US" dirty="0"/>
              <a:t> et al., 2014).</a:t>
            </a:r>
          </a:p>
          <a:p>
            <a:pPr lvl="0"/>
            <a:r>
              <a:rPr lang="en-US" dirty="0"/>
              <a:t>Between 50,000 and 60,000 Americans are affected.</a:t>
            </a:r>
          </a:p>
        </p:txBody>
      </p:sp>
    </p:spTree>
    <p:extLst>
      <p:ext uri="{BB962C8B-B14F-4D97-AF65-F5344CB8AC3E}">
        <p14:creationId xmlns:p14="http://schemas.microsoft.com/office/powerpoint/2010/main" val="1161460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FTD Types </a:t>
            </a:r>
          </a:p>
        </p:txBody>
      </p:sp>
      <p:sp>
        <p:nvSpPr>
          <p:cNvPr id="3" name="Content Placeholder 2"/>
          <p:cNvSpPr>
            <a:spLocks noGrp="1"/>
          </p:cNvSpPr>
          <p:nvPr>
            <p:ph idx="1"/>
          </p:nvPr>
        </p:nvSpPr>
        <p:spPr>
          <a:xfrm>
            <a:off x="457200" y="1463040"/>
            <a:ext cx="8229600" cy="3611880"/>
          </a:xfrm>
        </p:spPr>
        <p:txBody>
          <a:bodyPr>
            <a:noAutofit/>
          </a:bodyPr>
          <a:lstStyle/>
          <a:p>
            <a:pPr lvl="0"/>
            <a:r>
              <a:rPr lang="en-US" dirty="0"/>
              <a:t>There are at least 3 distinctive clinical syndromes, each with heterogeneous neuropathology (NIA, </a:t>
            </a:r>
            <a:r>
              <a:rPr lang="en-US" dirty="0" smtClean="0"/>
              <a:t>2017b).</a:t>
            </a:r>
            <a:endParaRPr lang="en-US" dirty="0"/>
          </a:p>
          <a:p>
            <a:pPr lvl="1">
              <a:buFont typeface="Courier New" panose="02070309020205020404" pitchFamily="49" charset="0"/>
              <a:buChar char="o"/>
            </a:pPr>
            <a:r>
              <a:rPr lang="en-US" sz="2000" dirty="0"/>
              <a:t>Progressive behavior/personality decline: behavioral variant FTD (</a:t>
            </a:r>
            <a:r>
              <a:rPr lang="en-US" sz="2000" dirty="0" err="1"/>
              <a:t>bvFTD</a:t>
            </a:r>
            <a:r>
              <a:rPr lang="en-US" sz="2000" dirty="0"/>
              <a:t>)</a:t>
            </a:r>
          </a:p>
          <a:p>
            <a:pPr lvl="1">
              <a:buFont typeface="Courier New" panose="02070309020205020404" pitchFamily="49" charset="0"/>
              <a:buChar char="o"/>
            </a:pPr>
            <a:r>
              <a:rPr lang="en-US" sz="2000" dirty="0"/>
              <a:t>Progressive language decline: Primary progressive aphasia (PPA)</a:t>
            </a:r>
          </a:p>
          <a:p>
            <a:pPr lvl="1">
              <a:buFont typeface="Courier New" panose="02070309020205020404" pitchFamily="49" charset="0"/>
              <a:buChar char="o"/>
            </a:pPr>
            <a:r>
              <a:rPr lang="en-US" sz="2000" dirty="0"/>
              <a:t>Progressive motor decline: </a:t>
            </a:r>
            <a:r>
              <a:rPr lang="en-US" sz="2000" dirty="0" err="1"/>
              <a:t>corticobasal</a:t>
            </a:r>
            <a:r>
              <a:rPr lang="en-US" sz="2000" dirty="0"/>
              <a:t> syndrome, amyotrophic lateral sclerosis, or </a:t>
            </a:r>
            <a:r>
              <a:rPr lang="en-US" sz="2000" dirty="0" err="1"/>
              <a:t>supranuclear</a:t>
            </a:r>
            <a:r>
              <a:rPr lang="en-US" sz="2000" dirty="0"/>
              <a:t> palsy</a:t>
            </a:r>
          </a:p>
          <a:p>
            <a:pPr lvl="0"/>
            <a:r>
              <a:rPr lang="en-US" dirty="0"/>
              <a:t>Behavioral variant FTD (</a:t>
            </a:r>
            <a:r>
              <a:rPr lang="en-US" dirty="0" err="1"/>
              <a:t>bvFTD</a:t>
            </a:r>
            <a:r>
              <a:rPr lang="en-US" dirty="0"/>
              <a:t>) is the most common variant. It is characterized by marked personality changes and changes in social conduct (</a:t>
            </a:r>
            <a:r>
              <a:rPr lang="en-US" dirty="0" err="1"/>
              <a:t>Borroni</a:t>
            </a:r>
            <a:r>
              <a:rPr lang="en-US" dirty="0"/>
              <a:t> et al., 2015; </a:t>
            </a:r>
            <a:r>
              <a:rPr lang="en-US" dirty="0" err="1"/>
              <a:t>Mioshi</a:t>
            </a:r>
            <a:r>
              <a:rPr lang="en-US" dirty="0"/>
              <a:t> et al., 2010).</a:t>
            </a:r>
          </a:p>
        </p:txBody>
      </p:sp>
    </p:spTree>
    <p:extLst>
      <p:ext uri="{BB962C8B-B14F-4D97-AF65-F5344CB8AC3E}">
        <p14:creationId xmlns:p14="http://schemas.microsoft.com/office/powerpoint/2010/main" val="2405886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FTD Types, continued</a:t>
            </a:r>
          </a:p>
        </p:txBody>
      </p:sp>
      <p:sp>
        <p:nvSpPr>
          <p:cNvPr id="3" name="Content Placeholder 2"/>
          <p:cNvSpPr>
            <a:spLocks noGrp="1"/>
          </p:cNvSpPr>
          <p:nvPr>
            <p:ph idx="1"/>
          </p:nvPr>
        </p:nvSpPr>
        <p:spPr>
          <a:xfrm>
            <a:off x="457200" y="1463040"/>
            <a:ext cx="8229600" cy="4114800"/>
          </a:xfrm>
        </p:spPr>
        <p:txBody>
          <a:bodyPr>
            <a:noAutofit/>
          </a:bodyPr>
          <a:lstStyle/>
          <a:p>
            <a:pPr lvl="0"/>
            <a:r>
              <a:rPr lang="en-US" dirty="0"/>
              <a:t>Primary progressive aphasia (PPA) is subdivided into 3 different syndromes, all (at least initially) mostly language related (</a:t>
            </a:r>
            <a:r>
              <a:rPr lang="en-US" dirty="0" err="1"/>
              <a:t>Mioshi</a:t>
            </a:r>
            <a:r>
              <a:rPr lang="en-US" dirty="0"/>
              <a:t> et al., 2010). </a:t>
            </a:r>
          </a:p>
          <a:p>
            <a:pPr lvl="1">
              <a:buFont typeface="Courier New" panose="02070309020205020404" pitchFamily="49" charset="0"/>
              <a:buChar char="o"/>
            </a:pPr>
            <a:r>
              <a:rPr lang="en-US" sz="2000" dirty="0"/>
              <a:t>Semantic dementia (</a:t>
            </a:r>
            <a:r>
              <a:rPr lang="en-US" sz="2000" dirty="0" err="1"/>
              <a:t>sFTD</a:t>
            </a:r>
            <a:r>
              <a:rPr lang="en-US" sz="2000" dirty="0"/>
              <a:t>) </a:t>
            </a:r>
          </a:p>
          <a:p>
            <a:pPr lvl="1">
              <a:buFont typeface="Courier New" panose="02070309020205020404" pitchFamily="49" charset="0"/>
              <a:buChar char="o"/>
            </a:pPr>
            <a:r>
              <a:rPr lang="en-US" sz="2000" dirty="0"/>
              <a:t>Progressive non-fluent aphasia (PNFA) (</a:t>
            </a:r>
            <a:r>
              <a:rPr lang="en-US" sz="2000" dirty="0" err="1"/>
              <a:t>Mioshi</a:t>
            </a:r>
            <a:r>
              <a:rPr lang="en-US" sz="2000" dirty="0"/>
              <a:t> et al., 2010; </a:t>
            </a:r>
            <a:r>
              <a:rPr lang="en-US" sz="2000" dirty="0" err="1"/>
              <a:t>Piguet</a:t>
            </a:r>
            <a:r>
              <a:rPr lang="en-US" sz="2000" dirty="0"/>
              <a:t> et al., 2011) </a:t>
            </a:r>
          </a:p>
          <a:p>
            <a:pPr lvl="2"/>
            <a:r>
              <a:rPr lang="en-US" sz="2000" dirty="0"/>
              <a:t>Some patients with PNFA develop full-blown </a:t>
            </a:r>
            <a:r>
              <a:rPr lang="en-US" sz="2000" dirty="0" err="1"/>
              <a:t>corticobasal</a:t>
            </a:r>
            <a:r>
              <a:rPr lang="en-US" sz="2000" dirty="0"/>
              <a:t> syndrome as the disease progresses (</a:t>
            </a:r>
            <a:r>
              <a:rPr lang="en-US" sz="2000" dirty="0" err="1"/>
              <a:t>Mioshi</a:t>
            </a:r>
            <a:r>
              <a:rPr lang="en-US" sz="2000" dirty="0"/>
              <a:t> et al., 2010).</a:t>
            </a:r>
          </a:p>
          <a:p>
            <a:pPr lvl="1">
              <a:buFont typeface="Courier New" panose="02070309020205020404" pitchFamily="49" charset="0"/>
              <a:buChar char="o"/>
            </a:pPr>
            <a:r>
              <a:rPr lang="en-US" sz="2000" dirty="0"/>
              <a:t>Progressive </a:t>
            </a:r>
            <a:r>
              <a:rPr lang="en-US" sz="2000" dirty="0" err="1"/>
              <a:t>logopenic</a:t>
            </a:r>
            <a:r>
              <a:rPr lang="en-US" sz="2000" dirty="0"/>
              <a:t> aphasia (PLA)  (</a:t>
            </a:r>
            <a:r>
              <a:rPr lang="en-US" sz="2000" dirty="0" err="1"/>
              <a:t>Kremen</a:t>
            </a:r>
            <a:r>
              <a:rPr lang="en-US" sz="2000" dirty="0"/>
              <a:t> et al., 2011) </a:t>
            </a:r>
          </a:p>
          <a:p>
            <a:pPr lvl="0"/>
            <a:r>
              <a:rPr lang="en-US" dirty="0"/>
              <a:t>FTD with progressive motor decline is rare (NIA, </a:t>
            </a:r>
            <a:r>
              <a:rPr lang="en-US" dirty="0" smtClean="0"/>
              <a:t>2017b).</a:t>
            </a:r>
            <a:endParaRPr lang="en-US" dirty="0"/>
          </a:p>
          <a:p>
            <a:pPr lvl="0"/>
            <a:r>
              <a:rPr lang="en-US" dirty="0"/>
              <a:t>FTD is challenging to diagnose (Pose et al., 2013), but there are recent diagnostic criteria (</a:t>
            </a:r>
            <a:r>
              <a:rPr lang="en-US" dirty="0" err="1"/>
              <a:t>Rascovsky</a:t>
            </a:r>
            <a:r>
              <a:rPr lang="en-US" dirty="0"/>
              <a:t> et al., 2011).</a:t>
            </a:r>
          </a:p>
        </p:txBody>
      </p:sp>
    </p:spTree>
    <p:extLst>
      <p:ext uri="{BB962C8B-B14F-4D97-AF65-F5344CB8AC3E}">
        <p14:creationId xmlns:p14="http://schemas.microsoft.com/office/powerpoint/2010/main" val="1760037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Manifestations of FTD Variations</a:t>
            </a:r>
            <a:endParaRPr lang="en-US" dirty="0"/>
          </a:p>
        </p:txBody>
      </p:sp>
      <p:sp>
        <p:nvSpPr>
          <p:cNvPr id="3" name="Content Placeholder 2"/>
          <p:cNvSpPr>
            <a:spLocks noGrp="1"/>
          </p:cNvSpPr>
          <p:nvPr>
            <p:ph idx="1"/>
          </p:nvPr>
        </p:nvSpPr>
        <p:spPr>
          <a:xfrm>
            <a:off x="457200" y="1463040"/>
            <a:ext cx="8229600" cy="3870960"/>
          </a:xfrm>
        </p:spPr>
        <p:txBody>
          <a:bodyPr>
            <a:noAutofit/>
          </a:bodyPr>
          <a:lstStyle/>
          <a:p>
            <a:pPr lvl="0"/>
            <a:r>
              <a:rPr lang="en-US" dirty="0" err="1"/>
              <a:t>bvFTD</a:t>
            </a:r>
            <a:r>
              <a:rPr lang="en-US" dirty="0"/>
              <a:t> is characterized by progressive behavioral and personality decline (NIA, </a:t>
            </a:r>
            <a:r>
              <a:rPr lang="en-US" dirty="0" smtClean="0"/>
              <a:t>2017b).</a:t>
            </a:r>
            <a:endParaRPr lang="en-US" dirty="0"/>
          </a:p>
          <a:p>
            <a:pPr lvl="0"/>
            <a:r>
              <a:rPr lang="en-US" dirty="0"/>
              <a:t>PPA variations are characterized by progressive</a:t>
            </a:r>
            <a:r>
              <a:rPr lang="en-US" b="1" dirty="0"/>
              <a:t> </a:t>
            </a:r>
            <a:r>
              <a:rPr lang="en-US" dirty="0"/>
              <a:t>language decline, including impaired ability to speak, understand, read, and write (NIA, </a:t>
            </a:r>
            <a:r>
              <a:rPr lang="en-US" dirty="0" smtClean="0"/>
              <a:t>2017b).</a:t>
            </a:r>
            <a:endParaRPr lang="en-US" dirty="0"/>
          </a:p>
          <a:p>
            <a:pPr lvl="1">
              <a:buFont typeface="Courier New" panose="02070309020205020404" pitchFamily="49" charset="0"/>
              <a:buChar char="o"/>
            </a:pPr>
            <a:r>
              <a:rPr lang="en-US" sz="2000" dirty="0"/>
              <a:t>Can develop full-blown </a:t>
            </a:r>
            <a:r>
              <a:rPr lang="en-US" sz="2000" dirty="0" err="1"/>
              <a:t>corticobasal</a:t>
            </a:r>
            <a:r>
              <a:rPr lang="en-US" sz="2000" dirty="0"/>
              <a:t> syndrome as the disease progresses (</a:t>
            </a:r>
            <a:r>
              <a:rPr lang="en-US" sz="2000" dirty="0" err="1"/>
              <a:t>Mioshi</a:t>
            </a:r>
            <a:r>
              <a:rPr lang="en-US" sz="2000" dirty="0"/>
              <a:t> et al., 2010) </a:t>
            </a:r>
          </a:p>
          <a:p>
            <a:pPr lvl="0"/>
            <a:r>
              <a:rPr lang="en-US" dirty="0"/>
              <a:t>FTD with progressive motor decline can involve movement problems/ slowed movement, muscle rigidity (Parkinsonian symptoms), body stiffness, and changes in behavior or language.</a:t>
            </a:r>
          </a:p>
          <a:p>
            <a:pPr lvl="0"/>
            <a:r>
              <a:rPr lang="en-US" dirty="0"/>
              <a:t>Persons with FTD can have various difficulties with physical movement but can retain the ability to perform ADLs.</a:t>
            </a:r>
          </a:p>
        </p:txBody>
      </p:sp>
    </p:spTree>
    <p:extLst>
      <p:ext uri="{BB962C8B-B14F-4D97-AF65-F5344CB8AC3E}">
        <p14:creationId xmlns:p14="http://schemas.microsoft.com/office/powerpoint/2010/main" val="2505156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FTD Pathophysiology and Genetic Risk Factors </a:t>
            </a:r>
            <a:endParaRPr lang="en-US" dirty="0"/>
          </a:p>
        </p:txBody>
      </p:sp>
      <p:sp>
        <p:nvSpPr>
          <p:cNvPr id="3" name="Content Placeholder 2"/>
          <p:cNvSpPr>
            <a:spLocks noGrp="1"/>
          </p:cNvSpPr>
          <p:nvPr>
            <p:ph idx="1"/>
          </p:nvPr>
        </p:nvSpPr>
        <p:spPr>
          <a:xfrm>
            <a:off x="457200" y="1463040"/>
            <a:ext cx="8229600" cy="4876800"/>
          </a:xfrm>
        </p:spPr>
        <p:txBody>
          <a:bodyPr>
            <a:noAutofit/>
          </a:bodyPr>
          <a:lstStyle/>
          <a:p>
            <a:pPr lvl="0"/>
            <a:r>
              <a:rPr lang="en-US" dirty="0"/>
              <a:t>15–40% of persons with </a:t>
            </a:r>
            <a:r>
              <a:rPr lang="en-US" dirty="0" err="1"/>
              <a:t>bvFTD</a:t>
            </a:r>
            <a:r>
              <a:rPr lang="en-US" dirty="0"/>
              <a:t> have a family history of dementia (NIA, </a:t>
            </a:r>
            <a:r>
              <a:rPr lang="en-US" dirty="0" smtClean="0"/>
              <a:t>2017b). </a:t>
            </a:r>
            <a:endParaRPr lang="en-US" dirty="0"/>
          </a:p>
          <a:p>
            <a:pPr lvl="0"/>
            <a:r>
              <a:rPr lang="en-US" dirty="0"/>
              <a:t>10–30% of persons with FTD show an autosomal dominant pattern of inheritance (NIA, </a:t>
            </a:r>
            <a:r>
              <a:rPr lang="en-US" dirty="0" smtClean="0"/>
              <a:t>2017b).</a:t>
            </a:r>
            <a:endParaRPr lang="en-US" dirty="0"/>
          </a:p>
          <a:p>
            <a:pPr lvl="1">
              <a:buFont typeface="Courier New" panose="02070309020205020404" pitchFamily="49" charset="0"/>
              <a:buChar char="o"/>
            </a:pPr>
            <a:r>
              <a:rPr lang="en-US" sz="2000" dirty="0"/>
              <a:t>It is important to discuss family history in persons with FTD (UCSF Memory and Aging Center, </a:t>
            </a:r>
            <a:r>
              <a:rPr lang="en-US" sz="2000" dirty="0" err="1"/>
              <a:t>n.d.</a:t>
            </a:r>
            <a:r>
              <a:rPr lang="en-US" sz="2000" dirty="0"/>
              <a:t>; Fu et al., 2012; </a:t>
            </a:r>
            <a:r>
              <a:rPr lang="en-US" sz="2000" dirty="0" err="1"/>
              <a:t>Piguet</a:t>
            </a:r>
            <a:r>
              <a:rPr lang="en-US" sz="2000" dirty="0"/>
              <a:t> et al., 2011; </a:t>
            </a:r>
            <a:r>
              <a:rPr lang="en-US" sz="2000" dirty="0" err="1"/>
              <a:t>Riedl</a:t>
            </a:r>
            <a:r>
              <a:rPr lang="en-US" sz="2000" dirty="0"/>
              <a:t> et al., 2014).</a:t>
            </a:r>
          </a:p>
          <a:p>
            <a:pPr lvl="1">
              <a:buFont typeface="Courier New" panose="02070309020205020404" pitchFamily="49" charset="0"/>
              <a:buChar char="o"/>
            </a:pPr>
            <a:r>
              <a:rPr lang="en-US" sz="2000" dirty="0"/>
              <a:t>A common feature of FTD is the accumulation of certain neuronal proteins (</a:t>
            </a:r>
            <a:r>
              <a:rPr lang="en-US" sz="2000" dirty="0" err="1"/>
              <a:t>Baizabal-Carvallo</a:t>
            </a:r>
            <a:r>
              <a:rPr lang="en-US" sz="2000" dirty="0"/>
              <a:t> &amp; </a:t>
            </a:r>
            <a:r>
              <a:rPr lang="en-US" sz="2000" dirty="0" err="1"/>
              <a:t>Jankovic</a:t>
            </a:r>
            <a:r>
              <a:rPr lang="en-US" sz="2000" dirty="0"/>
              <a:t>, 2016). </a:t>
            </a:r>
          </a:p>
          <a:p>
            <a:pPr lvl="2"/>
            <a:r>
              <a:rPr lang="en-US" sz="2000" dirty="0"/>
              <a:t>Most important: Microtubule-associated protein tau (MAPT, also called tau gene), </a:t>
            </a:r>
            <a:r>
              <a:rPr lang="en-US" sz="2000" dirty="0" err="1"/>
              <a:t>transactive</a:t>
            </a:r>
            <a:r>
              <a:rPr lang="en-US" sz="2000" dirty="0"/>
              <a:t> response DNA-binding protein (TARDBP), and the fused in sarcoma protein (FUS)</a:t>
            </a:r>
          </a:p>
          <a:p>
            <a:pPr lvl="1">
              <a:buFont typeface="Courier New" panose="02070309020205020404" pitchFamily="49" charset="0"/>
              <a:buChar char="o"/>
            </a:pPr>
            <a:r>
              <a:rPr lang="en-US" sz="2000" dirty="0"/>
              <a:t>Generally, persons with MAPT mutations have an early age of onset (&lt;65 years), whereas those with </a:t>
            </a:r>
            <a:r>
              <a:rPr lang="en-US" sz="2000" dirty="0" err="1"/>
              <a:t>granulin</a:t>
            </a:r>
            <a:r>
              <a:rPr lang="en-US" sz="2000" dirty="0"/>
              <a:t> (GRN) mutations have later onset.</a:t>
            </a:r>
          </a:p>
        </p:txBody>
      </p:sp>
    </p:spTree>
    <p:extLst>
      <p:ext uri="{BB962C8B-B14F-4D97-AF65-F5344CB8AC3E}">
        <p14:creationId xmlns:p14="http://schemas.microsoft.com/office/powerpoint/2010/main" val="1348693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Symptoms of </a:t>
            </a:r>
            <a:r>
              <a:rPr lang="en-US" dirty="0" err="1"/>
              <a:t>bvFTD</a:t>
            </a:r>
            <a:endParaRPr lang="en-US" dirty="0"/>
          </a:p>
        </p:txBody>
      </p:sp>
      <p:sp>
        <p:nvSpPr>
          <p:cNvPr id="3" name="Content Placeholder 2"/>
          <p:cNvSpPr>
            <a:spLocks noGrp="1"/>
          </p:cNvSpPr>
          <p:nvPr>
            <p:ph idx="1"/>
          </p:nvPr>
        </p:nvSpPr>
        <p:spPr>
          <a:xfrm>
            <a:off x="457200" y="1324500"/>
            <a:ext cx="8229600" cy="4862940"/>
          </a:xfrm>
        </p:spPr>
        <p:txBody>
          <a:bodyPr>
            <a:noAutofit/>
          </a:bodyPr>
          <a:lstStyle/>
          <a:p>
            <a:pPr lvl="0"/>
            <a:r>
              <a:rPr lang="en-US" dirty="0"/>
              <a:t>Characterized by disinhibition, apathy, and stereotypic (ritualized) behaviors (Ferrari et al., 2011; </a:t>
            </a:r>
            <a:r>
              <a:rPr lang="en-US" dirty="0" err="1"/>
              <a:t>Piguet</a:t>
            </a:r>
            <a:r>
              <a:rPr lang="en-US" dirty="0"/>
              <a:t> et al., 2011)</a:t>
            </a:r>
          </a:p>
          <a:p>
            <a:pPr lvl="0"/>
            <a:r>
              <a:rPr lang="en-US" dirty="0"/>
              <a:t>Changes in behavior and personality, language problems, and motor problems (NIA, </a:t>
            </a:r>
            <a:r>
              <a:rPr lang="en-US" dirty="0" smtClean="0"/>
              <a:t>2017b; </a:t>
            </a:r>
            <a:r>
              <a:rPr lang="en-US" dirty="0"/>
              <a:t>Ferrari et al., 2011)</a:t>
            </a:r>
          </a:p>
          <a:p>
            <a:pPr lvl="1">
              <a:buFont typeface="Courier New" panose="02070309020205020404" pitchFamily="49" charset="0"/>
              <a:buChar char="o"/>
            </a:pPr>
            <a:r>
              <a:rPr lang="en-US" sz="2000" dirty="0"/>
              <a:t>Blunting of affect and apathy; lability, anxiety, irritability, and euphoria also common (</a:t>
            </a:r>
            <a:r>
              <a:rPr lang="en-US" sz="2000" dirty="0" err="1"/>
              <a:t>Piguet</a:t>
            </a:r>
            <a:r>
              <a:rPr lang="en-US" sz="2000" dirty="0"/>
              <a:t> et al., 2011; Ferrari et al., 2011)</a:t>
            </a:r>
          </a:p>
          <a:p>
            <a:pPr lvl="1">
              <a:buFont typeface="Courier New" panose="02070309020205020404" pitchFamily="49" charset="0"/>
              <a:buChar char="o"/>
            </a:pPr>
            <a:r>
              <a:rPr lang="en-US" sz="2000" dirty="0"/>
              <a:t>Increasing social isolation (</a:t>
            </a:r>
            <a:r>
              <a:rPr lang="en-US" sz="2000" dirty="0" err="1"/>
              <a:t>Piguet</a:t>
            </a:r>
            <a:r>
              <a:rPr lang="en-US" sz="2000" dirty="0"/>
              <a:t> et al., 2011)</a:t>
            </a:r>
          </a:p>
          <a:p>
            <a:pPr lvl="1">
              <a:buFont typeface="Courier New" panose="02070309020205020404" pitchFamily="49" charset="0"/>
              <a:buChar char="o"/>
            </a:pPr>
            <a:r>
              <a:rPr lang="en-US" sz="2000" dirty="0"/>
              <a:t>Depression in up to 40% of persons with </a:t>
            </a:r>
            <a:r>
              <a:rPr lang="en-US" sz="2000" dirty="0" err="1"/>
              <a:t>bvFTD</a:t>
            </a:r>
            <a:r>
              <a:rPr lang="en-US" sz="2000" dirty="0"/>
              <a:t> (Ferrari et al., 2011)</a:t>
            </a:r>
          </a:p>
          <a:p>
            <a:pPr lvl="0"/>
            <a:r>
              <a:rPr lang="en-US" dirty="0"/>
              <a:t>Minimal memory impairment in early stages (</a:t>
            </a:r>
            <a:r>
              <a:rPr lang="en-US" dirty="0" err="1"/>
              <a:t>Arlt</a:t>
            </a:r>
            <a:r>
              <a:rPr lang="en-US" dirty="0"/>
              <a:t>, 2013; Schubert et al., 2016)</a:t>
            </a:r>
          </a:p>
          <a:p>
            <a:pPr lvl="0"/>
            <a:r>
              <a:rPr lang="en-US" dirty="0"/>
              <a:t>Lack of insight (understanding, acknowledgment) of their unusual behaviors (</a:t>
            </a:r>
            <a:r>
              <a:rPr lang="en-US" dirty="0" err="1"/>
              <a:t>Piguet</a:t>
            </a:r>
            <a:r>
              <a:rPr lang="en-US" dirty="0"/>
              <a:t> et al., 2011)</a:t>
            </a:r>
          </a:p>
          <a:p>
            <a:pPr lvl="0"/>
            <a:r>
              <a:rPr lang="en-US" dirty="0"/>
              <a:t>Possible binge eating habits (</a:t>
            </a:r>
            <a:r>
              <a:rPr lang="en-US" dirty="0" err="1"/>
              <a:t>Piguet</a:t>
            </a:r>
            <a:r>
              <a:rPr lang="en-US" dirty="0"/>
              <a:t> et al., 2011; Ferrari et al., 2011)</a:t>
            </a:r>
          </a:p>
          <a:p>
            <a:pPr lvl="0"/>
            <a:r>
              <a:rPr lang="en-US" dirty="0"/>
              <a:t>Psychotic features uncommon (</a:t>
            </a:r>
            <a:r>
              <a:rPr lang="en-US" dirty="0" err="1"/>
              <a:t>Piguet</a:t>
            </a:r>
            <a:r>
              <a:rPr lang="en-US" dirty="0"/>
              <a:t> et al., 2011)</a:t>
            </a:r>
          </a:p>
        </p:txBody>
      </p:sp>
    </p:spTree>
    <p:extLst>
      <p:ext uri="{BB962C8B-B14F-4D97-AF65-F5344CB8AC3E}">
        <p14:creationId xmlns:p14="http://schemas.microsoft.com/office/powerpoint/2010/main" val="22466578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FTD Progression and Mortality</a:t>
            </a:r>
            <a:endParaRPr lang="en-US" dirty="0"/>
          </a:p>
        </p:txBody>
      </p:sp>
      <p:sp>
        <p:nvSpPr>
          <p:cNvPr id="3" name="Content Placeholder 2"/>
          <p:cNvSpPr>
            <a:spLocks noGrp="1"/>
          </p:cNvSpPr>
          <p:nvPr>
            <p:ph idx="1"/>
          </p:nvPr>
        </p:nvSpPr>
        <p:spPr>
          <a:xfrm>
            <a:off x="457200" y="1463040"/>
            <a:ext cx="8229600" cy="3607724"/>
          </a:xfrm>
        </p:spPr>
        <p:txBody>
          <a:bodyPr>
            <a:noAutofit/>
          </a:bodyPr>
          <a:lstStyle/>
          <a:p>
            <a:pPr lvl="0"/>
            <a:r>
              <a:rPr lang="en-US" dirty="0"/>
              <a:t>Patients with </a:t>
            </a:r>
            <a:r>
              <a:rPr lang="en-US" dirty="0" err="1"/>
              <a:t>bvFTD</a:t>
            </a:r>
            <a:r>
              <a:rPr lang="en-US" dirty="0"/>
              <a:t> have greater disease severity and a faster progression through the clinical stages vs. patients with the language variants of FTD (</a:t>
            </a:r>
            <a:r>
              <a:rPr lang="en-US" dirty="0" err="1"/>
              <a:t>Mioshi</a:t>
            </a:r>
            <a:r>
              <a:rPr lang="en-US" dirty="0"/>
              <a:t> et al., 2010; </a:t>
            </a:r>
            <a:r>
              <a:rPr lang="en-US" dirty="0" err="1"/>
              <a:t>Piguet</a:t>
            </a:r>
            <a:r>
              <a:rPr lang="en-US" dirty="0"/>
              <a:t> et al., 2011).</a:t>
            </a:r>
          </a:p>
          <a:p>
            <a:pPr lvl="1">
              <a:buFont typeface="Courier New" panose="02070309020205020404" pitchFamily="49" charset="0"/>
              <a:buChar char="o"/>
            </a:pPr>
            <a:r>
              <a:rPr lang="en-US" sz="2000" dirty="0"/>
              <a:t>Language impairment at diagnosis associated with shorter survival (</a:t>
            </a:r>
            <a:r>
              <a:rPr lang="en-US" sz="2000" dirty="0" err="1"/>
              <a:t>Garcin</a:t>
            </a:r>
            <a:r>
              <a:rPr lang="en-US" sz="2000" dirty="0"/>
              <a:t> et al., 2009)</a:t>
            </a:r>
          </a:p>
          <a:p>
            <a:pPr lvl="1">
              <a:buFont typeface="Courier New" panose="02070309020205020404" pitchFamily="49" charset="0"/>
              <a:buChar char="o"/>
            </a:pPr>
            <a:r>
              <a:rPr lang="en-US" sz="2000" dirty="0"/>
              <a:t>Later age of onset associated with faster disease progression (Chow et al., 2012)</a:t>
            </a:r>
          </a:p>
          <a:p>
            <a:pPr lvl="0"/>
            <a:r>
              <a:rPr lang="en-US" dirty="0"/>
              <a:t>FTD may progress more rapidly than AD (Roberson et al., 2005).</a:t>
            </a:r>
          </a:p>
          <a:p>
            <a:pPr lvl="0"/>
            <a:r>
              <a:rPr lang="en-US" dirty="0"/>
              <a:t>People generally live 3–10 years after diagnosis (5–8 years after symptoms first appear) (</a:t>
            </a:r>
            <a:r>
              <a:rPr lang="en-US" dirty="0" err="1"/>
              <a:t>Garcin</a:t>
            </a:r>
            <a:r>
              <a:rPr lang="en-US" dirty="0"/>
              <a:t> et al., 2009; Hodges et al., 2003; </a:t>
            </a:r>
            <a:r>
              <a:rPr lang="en-US" dirty="0" err="1"/>
              <a:t>Riedl</a:t>
            </a:r>
            <a:r>
              <a:rPr lang="en-US" dirty="0"/>
              <a:t> et al., 2014).</a:t>
            </a:r>
          </a:p>
        </p:txBody>
      </p:sp>
    </p:spTree>
    <p:extLst>
      <p:ext uri="{BB962C8B-B14F-4D97-AF65-F5344CB8AC3E}">
        <p14:creationId xmlns:p14="http://schemas.microsoft.com/office/powerpoint/2010/main" val="1929068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humbnail photo of younger man with his hands on an older man's arm and shoulde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205613" y="347472"/>
            <a:ext cx="1343885" cy="1207007"/>
          </a:xfrm>
        </p:spPr>
      </p:pic>
      <p:sp>
        <p:nvSpPr>
          <p:cNvPr id="7" name="Title 1"/>
          <p:cNvSpPr>
            <a:spLocks noGrp="1"/>
          </p:cNvSpPr>
          <p:nvPr>
            <p:ph type="title"/>
          </p:nvPr>
        </p:nvSpPr>
        <p:spPr/>
        <p:txBody>
          <a:bodyPr/>
          <a:lstStyle/>
          <a:p>
            <a:r>
              <a:rPr lang="en-US" dirty="0"/>
              <a:t>Outline </a:t>
            </a:r>
            <a:r>
              <a:rPr lang="en-US" dirty="0" smtClean="0">
                <a:solidFill>
                  <a:schemeClr val="bg1"/>
                </a:solidFill>
              </a:rPr>
              <a:t>8</a:t>
            </a:r>
            <a:endParaRPr lang="en-US" dirty="0">
              <a:solidFill>
                <a:schemeClr val="bg1"/>
              </a:solidFill>
            </a:endParaRPr>
          </a:p>
        </p:txBody>
      </p:sp>
      <p:pic>
        <p:nvPicPr>
          <p:cNvPr id="5" name="Picture Placeholder 4" descr="Rectangle highlighting current topic: Types of dementia - Other rare causes of dementia"/>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428" b="2428"/>
          <a:stretch>
            <a:fillRect/>
          </a:stretch>
        </p:blipFill>
        <p:spPr>
          <a:xfrm>
            <a:off x="0" y="2772213"/>
            <a:ext cx="9144000" cy="472462"/>
          </a:xfrm>
        </p:spPr>
      </p:pic>
      <p:sp>
        <p:nvSpPr>
          <p:cNvPr id="2" name="Content Placeholder 1">
            <a:extLst>
              <a:ext uri="{FF2B5EF4-FFF2-40B4-BE49-F238E27FC236}">
                <a16:creationId xmlns:a16="http://schemas.microsoft.com/office/drawing/2014/main" xmlns="" id="{1A5DC724-4FCD-48F5-B973-61D875E75F1F}"/>
              </a:ext>
            </a:extLst>
          </p:cNvPr>
          <p:cNvSpPr>
            <a:spLocks noGrp="1"/>
          </p:cNvSpPr>
          <p:nvPr>
            <p:ph idx="1"/>
          </p:nvPr>
        </p:nvSpPr>
        <p:spPr>
          <a:xfrm>
            <a:off x="457199" y="1981851"/>
            <a:ext cx="8585201" cy="3765806"/>
          </a:xfrm>
        </p:spPr>
        <p:txBody>
          <a:bodyPr/>
          <a:lstStyle/>
          <a:p>
            <a:r>
              <a:rPr lang="en-US" sz="2200" dirty="0"/>
              <a:t>Normal aging versus dementia</a:t>
            </a:r>
          </a:p>
          <a:p>
            <a:r>
              <a:rPr lang="en-US" sz="2200" dirty="0"/>
              <a:t>Mild cognitive impairment</a:t>
            </a:r>
          </a:p>
          <a:p>
            <a:r>
              <a:rPr lang="en-US" sz="2200" dirty="0">
                <a:solidFill>
                  <a:schemeClr val="bg1"/>
                </a:solidFill>
              </a:rPr>
              <a:t>Types of dementia: Alzheimer’s disease and related dementias (ADRD)</a:t>
            </a:r>
          </a:p>
          <a:p>
            <a:pPr lvl="1"/>
            <a:r>
              <a:rPr lang="en-US" sz="2200" dirty="0" smtClean="0"/>
              <a:t>Alzheimer’s disease</a:t>
            </a:r>
          </a:p>
          <a:p>
            <a:pPr lvl="1"/>
            <a:r>
              <a:rPr lang="en-US" sz="2200" dirty="0" smtClean="0"/>
              <a:t>Vascular dementia</a:t>
            </a:r>
          </a:p>
          <a:p>
            <a:pPr lvl="1"/>
            <a:r>
              <a:rPr lang="en-US" sz="2200" dirty="0" smtClean="0"/>
              <a:t>Lewy </a:t>
            </a:r>
            <a:r>
              <a:rPr lang="en-US" sz="2200" dirty="0"/>
              <a:t>body dementia</a:t>
            </a:r>
          </a:p>
          <a:p>
            <a:pPr lvl="1"/>
            <a:r>
              <a:rPr lang="en-US" sz="2200" dirty="0"/>
              <a:t>Frontotemporal degeneration</a:t>
            </a:r>
          </a:p>
          <a:p>
            <a:pPr lvl="1"/>
            <a:r>
              <a:rPr lang="en-US" sz="2200" b="1" dirty="0"/>
              <a:t>Other rare causes of </a:t>
            </a:r>
            <a:r>
              <a:rPr lang="en-US" sz="2200" b="1" dirty="0" smtClean="0"/>
              <a:t>dementia</a:t>
            </a:r>
            <a:endParaRPr lang="en-US" dirty="0"/>
          </a:p>
        </p:txBody>
      </p:sp>
    </p:spTree>
    <p:extLst>
      <p:ext uri="{BB962C8B-B14F-4D97-AF65-F5344CB8AC3E}">
        <p14:creationId xmlns:p14="http://schemas.microsoft.com/office/powerpoint/2010/main" val="2340231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Other Causes of Dementia</a:t>
            </a:r>
          </a:p>
        </p:txBody>
      </p:sp>
      <p:sp>
        <p:nvSpPr>
          <p:cNvPr id="3" name="Content Placeholder 2"/>
          <p:cNvSpPr>
            <a:spLocks noGrp="1"/>
          </p:cNvSpPr>
          <p:nvPr>
            <p:ph idx="1"/>
          </p:nvPr>
        </p:nvSpPr>
        <p:spPr>
          <a:xfrm>
            <a:off x="457200" y="1463040"/>
            <a:ext cx="8229600" cy="3657600"/>
          </a:xfrm>
        </p:spPr>
        <p:txBody>
          <a:bodyPr>
            <a:noAutofit/>
          </a:bodyPr>
          <a:lstStyle/>
          <a:p>
            <a:pPr lvl="0"/>
            <a:r>
              <a:rPr lang="en-US" dirty="0"/>
              <a:t>Creutzfeldt-Jakob disease </a:t>
            </a:r>
          </a:p>
          <a:p>
            <a:pPr lvl="0"/>
            <a:r>
              <a:rPr lang="en-US" dirty="0"/>
              <a:t>Neurodegenerative diseases, such as Huntington chorea (</a:t>
            </a:r>
            <a:r>
              <a:rPr lang="en-US" dirty="0" err="1"/>
              <a:t>Mielcarek</a:t>
            </a:r>
            <a:r>
              <a:rPr lang="en-US" dirty="0"/>
              <a:t>, 2015) and multiple system atrophy</a:t>
            </a:r>
          </a:p>
          <a:p>
            <a:pPr lvl="0"/>
            <a:r>
              <a:rPr lang="en-US" dirty="0"/>
              <a:t>Sporadic cerebral amyloid </a:t>
            </a:r>
            <a:r>
              <a:rPr lang="en-US" dirty="0" err="1"/>
              <a:t>angiopathy</a:t>
            </a:r>
            <a:r>
              <a:rPr lang="en-US" dirty="0"/>
              <a:t> (CAA)—important cause of spontaneous intracerebral hemorrhage and cognitive impairment in elderly (</a:t>
            </a:r>
            <a:r>
              <a:rPr lang="en-US" dirty="0" err="1"/>
              <a:t>Charidimou</a:t>
            </a:r>
            <a:r>
              <a:rPr lang="en-US" dirty="0"/>
              <a:t> et al., 2012)</a:t>
            </a:r>
          </a:p>
          <a:p>
            <a:pPr lvl="0"/>
            <a:r>
              <a:rPr lang="en-US" dirty="0"/>
              <a:t>Normal pressure hydrocephalus (NINDS, </a:t>
            </a:r>
            <a:r>
              <a:rPr lang="en-US" dirty="0" smtClean="0"/>
              <a:t>2017b)</a:t>
            </a:r>
            <a:endParaRPr lang="en-US" dirty="0"/>
          </a:p>
          <a:p>
            <a:pPr lvl="0"/>
            <a:r>
              <a:rPr lang="en-US" dirty="0"/>
              <a:t>HIV-associated neurocognitive disorders (HAND)—including AIDS-dementia complex (ADC) and HIV-associated dementia (HAD) (Heaton et al., 2010) </a:t>
            </a:r>
          </a:p>
        </p:txBody>
      </p:sp>
    </p:spTree>
    <p:extLst>
      <p:ext uri="{BB962C8B-B14F-4D97-AF65-F5344CB8AC3E}">
        <p14:creationId xmlns:p14="http://schemas.microsoft.com/office/powerpoint/2010/main" val="213784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760"/>
            <a:ext cx="8229600" cy="762318"/>
          </a:xfrm>
        </p:spPr>
        <p:txBody>
          <a:bodyPr>
            <a:noAutofit/>
          </a:bodyPr>
          <a:lstStyle/>
          <a:p>
            <a:pPr algn="l"/>
            <a:r>
              <a:rPr lang="en-US" sz="2800" b="1" dirty="0">
                <a:solidFill>
                  <a:schemeClr val="tx2"/>
                </a:solidFill>
              </a:rPr>
              <a:t>Normal Aging Versus Dementia: Identifying the Differences </a:t>
            </a:r>
            <a:endParaRPr lang="en-US" sz="2800" dirty="0">
              <a:solidFill>
                <a:schemeClr val="tx2"/>
              </a:solidFill>
            </a:endParaRPr>
          </a:p>
        </p:txBody>
      </p:sp>
      <p:sp>
        <p:nvSpPr>
          <p:cNvPr id="3" name="Content Placeholder 2"/>
          <p:cNvSpPr>
            <a:spLocks noGrp="1"/>
          </p:cNvSpPr>
          <p:nvPr>
            <p:ph idx="1"/>
          </p:nvPr>
        </p:nvSpPr>
        <p:spPr>
          <a:xfrm>
            <a:off x="457200" y="1731819"/>
            <a:ext cx="8229600" cy="4308764"/>
          </a:xfrm>
        </p:spPr>
        <p:txBody>
          <a:bodyPr>
            <a:noAutofit/>
          </a:bodyPr>
          <a:lstStyle/>
          <a:p>
            <a:pPr marL="0" indent="0">
              <a:buNone/>
            </a:pPr>
            <a:r>
              <a:rPr lang="en-US" dirty="0"/>
              <a:t>Suspicion and recognition of dementia versus normal aging are based on changes that occur across the following capabilities:</a:t>
            </a:r>
          </a:p>
          <a:p>
            <a:pPr lvl="0"/>
            <a:r>
              <a:rPr lang="en-US" dirty="0"/>
              <a:t>Cognitive function</a:t>
            </a:r>
          </a:p>
          <a:p>
            <a:pPr lvl="1">
              <a:buFont typeface="Courier New" panose="02070309020205020404" pitchFamily="49" charset="0"/>
              <a:buChar char="o"/>
            </a:pPr>
            <a:r>
              <a:rPr lang="en-US" sz="2000" dirty="0"/>
              <a:t>Memory</a:t>
            </a:r>
          </a:p>
          <a:p>
            <a:pPr lvl="1">
              <a:buFont typeface="Courier New" panose="02070309020205020404" pitchFamily="49" charset="0"/>
              <a:buChar char="o"/>
            </a:pPr>
            <a:r>
              <a:rPr lang="en-US" sz="2000" dirty="0"/>
              <a:t>Executive function</a:t>
            </a:r>
          </a:p>
          <a:p>
            <a:pPr lvl="1">
              <a:buFont typeface="Courier New" panose="02070309020205020404" pitchFamily="49" charset="0"/>
              <a:buChar char="o"/>
            </a:pPr>
            <a:r>
              <a:rPr lang="en-US" sz="2000" dirty="0"/>
              <a:t>Information processing</a:t>
            </a:r>
          </a:p>
          <a:p>
            <a:pPr lvl="0"/>
            <a:r>
              <a:rPr lang="en-US" dirty="0"/>
              <a:t>Visuospatial function</a:t>
            </a:r>
          </a:p>
          <a:p>
            <a:pPr lvl="0"/>
            <a:r>
              <a:rPr lang="en-US" dirty="0"/>
              <a:t>Other sensory changes</a:t>
            </a:r>
          </a:p>
          <a:p>
            <a:pPr lvl="0"/>
            <a:r>
              <a:rPr lang="en-US" dirty="0"/>
              <a:t>Language skills</a:t>
            </a:r>
          </a:p>
          <a:p>
            <a:pPr lvl="0"/>
            <a:r>
              <a:rPr lang="en-US" dirty="0"/>
              <a:t>Ability to perform basic and instrumental activities of daily living (ADLs and IADLs, respectively)</a:t>
            </a:r>
          </a:p>
          <a:p>
            <a:pPr lvl="0"/>
            <a:r>
              <a:rPr lang="en-US" dirty="0"/>
              <a:t>Appearance of specific behavioral and psychologic symptoms</a:t>
            </a:r>
          </a:p>
        </p:txBody>
      </p:sp>
    </p:spTree>
    <p:extLst>
      <p:ext uri="{BB962C8B-B14F-4D97-AF65-F5344CB8AC3E}">
        <p14:creationId xmlns:p14="http://schemas.microsoft.com/office/powerpoint/2010/main" val="3120177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Elderly African-American man</a:t>
            </a:r>
          </a:p>
        </p:txBody>
      </p:sp>
      <p:pic>
        <p:nvPicPr>
          <p:cNvPr id="5" name="Content Placeholder 4" descr="The photo shows an elderly African American man holding his head, while sitting in a chair.  " title="GRAPHIC IMAG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2693" y="565050"/>
            <a:ext cx="8008696" cy="5347016"/>
          </a:xfrm>
        </p:spPr>
      </p:pic>
    </p:spTree>
    <p:extLst>
      <p:ext uri="{BB962C8B-B14F-4D97-AF65-F5344CB8AC3E}">
        <p14:creationId xmlns:p14="http://schemas.microsoft.com/office/powerpoint/2010/main" val="4049751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Evaluation</a:t>
            </a:r>
          </a:p>
        </p:txBody>
      </p:sp>
      <p:sp>
        <p:nvSpPr>
          <p:cNvPr id="3" name="Content Placeholder 2"/>
          <p:cNvSpPr>
            <a:spLocks noGrp="1"/>
          </p:cNvSpPr>
          <p:nvPr>
            <p:ph idx="1"/>
          </p:nvPr>
        </p:nvSpPr>
        <p:spPr>
          <a:xfrm>
            <a:off x="457200" y="1644087"/>
            <a:ext cx="8229600" cy="3567993"/>
          </a:xfrm>
        </p:spPr>
        <p:txBody>
          <a:bodyPr>
            <a:noAutofit/>
          </a:bodyPr>
          <a:lstStyle/>
          <a:p>
            <a:pPr marL="514350" lvl="0" indent="-514350">
              <a:buFont typeface="+mj-lt"/>
              <a:buAutoNum type="arabicPeriod"/>
            </a:pPr>
            <a:r>
              <a:rPr lang="en-US" b="1" dirty="0"/>
              <a:t>The most notable difference between changes associated with normal aging and those associated with dementia is:</a:t>
            </a:r>
          </a:p>
          <a:p>
            <a:pPr marL="971550" lvl="1" indent="-514350">
              <a:buFont typeface="+mj-lt"/>
              <a:buAutoNum type="alphaLcPeriod"/>
            </a:pPr>
            <a:r>
              <a:rPr lang="en-US" sz="2000" dirty="0"/>
              <a:t>Only persons living with dementia have problems with memory and attention.</a:t>
            </a:r>
          </a:p>
          <a:p>
            <a:pPr marL="971550" lvl="1" indent="-514350">
              <a:buFont typeface="+mj-lt"/>
              <a:buAutoNum type="alphaLcPeriod"/>
            </a:pPr>
            <a:r>
              <a:rPr lang="en-US" sz="2000" dirty="0"/>
              <a:t>A high level of depression and anxiety is more likely to be observed in persons living with dementia.</a:t>
            </a:r>
          </a:p>
          <a:p>
            <a:pPr marL="971550" lvl="1" indent="-514350">
              <a:buFont typeface="+mj-lt"/>
              <a:buAutoNum type="alphaLcPeriod"/>
            </a:pPr>
            <a:r>
              <a:rPr lang="en-US" sz="2000" dirty="0"/>
              <a:t>Persons living with dementia have severe enough mental decline so as to interfere with daily life. </a:t>
            </a:r>
          </a:p>
          <a:p>
            <a:pPr marL="971550" lvl="1" indent="-514350">
              <a:buFont typeface="+mj-lt"/>
              <a:buAutoNum type="alphaLcPeriod"/>
            </a:pPr>
            <a:r>
              <a:rPr lang="en-US" sz="2000" dirty="0"/>
              <a:t>Visual and other perceptual impairments are most likely to be signs of normal aging than neurodegenerative disease.</a:t>
            </a:r>
          </a:p>
        </p:txBody>
      </p:sp>
    </p:spTree>
    <p:extLst>
      <p:ext uri="{BB962C8B-B14F-4D97-AF65-F5344CB8AC3E}">
        <p14:creationId xmlns:p14="http://schemas.microsoft.com/office/powerpoint/2010/main" val="636655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Evaluation </a:t>
            </a:r>
            <a:r>
              <a:rPr lang="en-US" b="0" dirty="0"/>
              <a:t>(continued)</a:t>
            </a:r>
            <a:endParaRPr lang="en-US" dirty="0"/>
          </a:p>
        </p:txBody>
      </p:sp>
      <p:sp>
        <p:nvSpPr>
          <p:cNvPr id="3" name="Content Placeholder 2"/>
          <p:cNvSpPr>
            <a:spLocks noGrp="1"/>
          </p:cNvSpPr>
          <p:nvPr>
            <p:ph idx="1"/>
          </p:nvPr>
        </p:nvSpPr>
        <p:spPr>
          <a:xfrm>
            <a:off x="457200" y="1644087"/>
            <a:ext cx="8229600" cy="3796593"/>
          </a:xfrm>
        </p:spPr>
        <p:txBody>
          <a:bodyPr>
            <a:noAutofit/>
          </a:bodyPr>
          <a:lstStyle/>
          <a:p>
            <a:pPr marL="514350" lvl="0" indent="-514350">
              <a:buFont typeface="+mj-lt"/>
              <a:buAutoNum type="arabicPeriod" startAt="2"/>
            </a:pPr>
            <a:r>
              <a:rPr lang="en-US" b="1" dirty="0"/>
              <a:t>All but which of the following are considered to be a common type of dementia?</a:t>
            </a:r>
          </a:p>
          <a:p>
            <a:pPr marL="971550" lvl="1" indent="-514350">
              <a:spcBef>
                <a:spcPts val="24"/>
              </a:spcBef>
              <a:buFont typeface="+mj-lt"/>
              <a:buAutoNum type="alphaLcPeriod"/>
            </a:pPr>
            <a:r>
              <a:rPr lang="en-US" sz="2000" dirty="0"/>
              <a:t>Alzheimer’s disease</a:t>
            </a:r>
          </a:p>
          <a:p>
            <a:pPr marL="971550" lvl="1" indent="-514350">
              <a:spcBef>
                <a:spcPts val="24"/>
              </a:spcBef>
              <a:buFont typeface="+mj-lt"/>
              <a:buAutoNum type="alphaLcPeriod"/>
            </a:pPr>
            <a:r>
              <a:rPr lang="en-US" sz="2000" dirty="0"/>
              <a:t>Huntington’s disease</a:t>
            </a:r>
          </a:p>
          <a:p>
            <a:pPr marL="971550" lvl="1" indent="-514350">
              <a:spcBef>
                <a:spcPts val="24"/>
              </a:spcBef>
              <a:buFont typeface="+mj-lt"/>
              <a:buAutoNum type="alphaLcPeriod"/>
            </a:pPr>
            <a:r>
              <a:rPr lang="en-US" sz="2000" dirty="0"/>
              <a:t>Lewy body dementia</a:t>
            </a:r>
          </a:p>
          <a:p>
            <a:pPr marL="971550" lvl="1" indent="-514350">
              <a:spcBef>
                <a:spcPts val="24"/>
              </a:spcBef>
              <a:buFont typeface="+mj-lt"/>
              <a:buAutoNum type="alphaLcPeriod"/>
            </a:pPr>
            <a:r>
              <a:rPr lang="en-US" sz="2000" dirty="0"/>
              <a:t>Vascular dementia</a:t>
            </a:r>
          </a:p>
          <a:p>
            <a:pPr marL="514350" lvl="0" indent="-514350">
              <a:spcBef>
                <a:spcPts val="2400"/>
              </a:spcBef>
              <a:buFont typeface="+mj-lt"/>
              <a:buAutoNum type="arabicPeriod" startAt="2"/>
            </a:pPr>
            <a:r>
              <a:rPr lang="en-US" b="1" dirty="0"/>
              <a:t>Which of the following </a:t>
            </a:r>
            <a:r>
              <a:rPr lang="en-US" b="1" dirty="0" smtClean="0"/>
              <a:t>is not </a:t>
            </a:r>
            <a:r>
              <a:rPr lang="en-US" b="1" dirty="0"/>
              <a:t>a risk factor for </a:t>
            </a:r>
            <a:r>
              <a:rPr lang="en-US" b="1" dirty="0" smtClean="0"/>
              <a:t>vascular dementia?</a:t>
            </a:r>
            <a:endParaRPr lang="en-US" b="1" dirty="0"/>
          </a:p>
          <a:p>
            <a:pPr marL="971550" lvl="1" indent="-514350">
              <a:spcBef>
                <a:spcPts val="24"/>
              </a:spcBef>
              <a:buFont typeface="+mj-lt"/>
              <a:buAutoNum type="alphaLcPeriod"/>
            </a:pPr>
            <a:r>
              <a:rPr lang="en-US" sz="2000" dirty="0" smtClean="0"/>
              <a:t>Smoking</a:t>
            </a:r>
            <a:endParaRPr lang="en-US" sz="2000" dirty="0"/>
          </a:p>
          <a:p>
            <a:pPr marL="971550" lvl="1" indent="-514350">
              <a:spcBef>
                <a:spcPts val="24"/>
              </a:spcBef>
              <a:buFont typeface="+mj-lt"/>
              <a:buAutoNum type="alphaLcPeriod"/>
            </a:pPr>
            <a:r>
              <a:rPr lang="en-US" sz="2000" dirty="0" smtClean="0"/>
              <a:t>Obesity</a:t>
            </a:r>
            <a:endParaRPr lang="en-US" sz="2000" dirty="0"/>
          </a:p>
          <a:p>
            <a:pPr marL="971550" lvl="1" indent="-514350">
              <a:spcBef>
                <a:spcPts val="24"/>
              </a:spcBef>
              <a:buFont typeface="+mj-lt"/>
              <a:buAutoNum type="alphaLcPeriod"/>
            </a:pPr>
            <a:r>
              <a:rPr lang="en-US" sz="2000" dirty="0" smtClean="0"/>
              <a:t>Lack of social support</a:t>
            </a:r>
            <a:endParaRPr lang="en-US" sz="2000" dirty="0"/>
          </a:p>
          <a:p>
            <a:pPr marL="971550" lvl="1" indent="-514350">
              <a:spcBef>
                <a:spcPts val="24"/>
              </a:spcBef>
              <a:buFont typeface="+mj-lt"/>
              <a:buAutoNum type="alphaLcPeriod"/>
            </a:pPr>
            <a:r>
              <a:rPr lang="en-US" sz="2000" dirty="0" smtClean="0"/>
              <a:t>Heart-healthy diet</a:t>
            </a:r>
            <a:endParaRPr lang="en-US" sz="2000" dirty="0"/>
          </a:p>
        </p:txBody>
      </p:sp>
    </p:spTree>
    <p:extLst>
      <p:ext uri="{BB962C8B-B14F-4D97-AF65-F5344CB8AC3E}">
        <p14:creationId xmlns:p14="http://schemas.microsoft.com/office/powerpoint/2010/main" val="3414918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Evaluation </a:t>
            </a:r>
            <a:r>
              <a:rPr lang="en-US" b="0" dirty="0"/>
              <a:t>(continued)</a:t>
            </a:r>
            <a:r>
              <a:rPr lang="en-US" b="0" dirty="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457200" y="1644087"/>
            <a:ext cx="8229600" cy="3385113"/>
          </a:xfrm>
        </p:spPr>
        <p:txBody>
          <a:bodyPr/>
          <a:lstStyle/>
          <a:p>
            <a:pPr marL="514350" lvl="0" indent="-514350">
              <a:buFont typeface="+mj-lt"/>
              <a:buAutoNum type="arabicPeriod" startAt="4"/>
            </a:pPr>
            <a:r>
              <a:rPr lang="en-US" b="1" dirty="0"/>
              <a:t>Which of the following statements is true?</a:t>
            </a:r>
          </a:p>
          <a:p>
            <a:pPr marL="971550" lvl="1" indent="-514350">
              <a:buFont typeface="+mj-lt"/>
              <a:buAutoNum type="alphaLcPeriod"/>
            </a:pPr>
            <a:r>
              <a:rPr lang="en-US" sz="2000" dirty="0"/>
              <a:t>Imaging studies and laboratory tests can identify a person’s stage of dementia.</a:t>
            </a:r>
          </a:p>
          <a:p>
            <a:pPr marL="971550" lvl="1" indent="-514350">
              <a:buFont typeface="+mj-lt"/>
              <a:buAutoNum type="alphaLcPeriod"/>
            </a:pPr>
            <a:r>
              <a:rPr lang="en-US" sz="2000" dirty="0"/>
              <a:t>There are clear signs and symptoms that distinguish between the stages of dementia.</a:t>
            </a:r>
          </a:p>
          <a:p>
            <a:pPr marL="971550" lvl="1" indent="-514350">
              <a:buFont typeface="+mj-lt"/>
              <a:buAutoNum type="alphaLcPeriod"/>
            </a:pPr>
            <a:r>
              <a:rPr lang="en-US" sz="2000" dirty="0"/>
              <a:t>All persons with early-stage dementia manifest with memory impairment.</a:t>
            </a:r>
          </a:p>
          <a:p>
            <a:pPr marL="971550" lvl="1" indent="-514350">
              <a:buFont typeface="+mj-lt"/>
              <a:buAutoNum type="alphaLcPeriod"/>
            </a:pPr>
            <a:r>
              <a:rPr lang="en-US" sz="2000" dirty="0"/>
              <a:t>The rate of progression through the stages of dementia depends upon the underlying cause of dementia. </a:t>
            </a:r>
          </a:p>
        </p:txBody>
      </p:sp>
    </p:spTree>
    <p:extLst>
      <p:ext uri="{BB962C8B-B14F-4D97-AF65-F5344CB8AC3E}">
        <p14:creationId xmlns:p14="http://schemas.microsoft.com/office/powerpoint/2010/main" val="28246014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Acknowledgements</a:t>
            </a:r>
          </a:p>
        </p:txBody>
      </p:sp>
      <p:sp>
        <p:nvSpPr>
          <p:cNvPr id="6" name="Content Placeholder 2"/>
          <p:cNvSpPr>
            <a:spLocks noGrp="1"/>
          </p:cNvSpPr>
          <p:nvPr>
            <p:ph idx="1"/>
          </p:nvPr>
        </p:nvSpPr>
        <p:spPr>
          <a:xfrm>
            <a:off x="304800" y="1447800"/>
            <a:ext cx="8534400" cy="4602480"/>
          </a:xfrm>
        </p:spPr>
        <p:txBody>
          <a:bodyPr vert="horz" lIns="91440" tIns="45720" rIns="91440" bIns="45720" rtlCol="0" anchor="t">
            <a:noAutofit/>
          </a:bodyPr>
          <a:lstStyle/>
          <a:p>
            <a:pPr marL="0" lvl="0" indent="0">
              <a:spcBef>
                <a:spcPts val="0"/>
              </a:spcBef>
              <a:spcAft>
                <a:spcPts val="1000"/>
              </a:spcAft>
              <a:buNone/>
              <a:defRPr/>
            </a:pPr>
            <a:r>
              <a:rPr lang="en-US" sz="1400" dirty="0">
                <a:solidFill>
                  <a:prstClr val="black"/>
                </a:solidFill>
              </a:rPr>
              <a:t>This module was prepared for the U.S. Department of Health and Human Services (HHS), Health Resources and Services Administration (HRSA), by The Bizzell Group, LLC, under contract number HHSH25034002T/HHSH250201400075I. </a:t>
            </a:r>
          </a:p>
          <a:p>
            <a:pPr marL="0" indent="0">
              <a:spcBef>
                <a:spcPts val="1000"/>
              </a:spcBef>
              <a:spcAft>
                <a:spcPts val="1000"/>
              </a:spcAft>
              <a:buNone/>
            </a:pPr>
            <a:r>
              <a:rPr lang="en-US" sz="1200" dirty="0"/>
              <a:t>We would like to acknowledge the following federal partners who contributed to the production of this curriculum: ACL, CDC and CMS.</a:t>
            </a:r>
          </a:p>
          <a:p>
            <a:pPr marL="0" indent="0">
              <a:spcBef>
                <a:spcPts val="1000"/>
              </a:spcBef>
              <a:spcAft>
                <a:spcPts val="1000"/>
              </a:spcAft>
              <a:buNone/>
            </a:pPr>
            <a:r>
              <a:rPr lang="en-US" sz="1200" dirty="0"/>
              <a:t>The dementia and education experts who served on the Dementia Expert Workgroup to guide the development of the modules included:  </a:t>
            </a:r>
            <a:r>
              <a:rPr lang="en-US" sz="1200" b="1" dirty="0"/>
              <a:t>Alice Bonner, PhD, RN, FAAN</a:t>
            </a:r>
            <a:r>
              <a:rPr lang="en-US" sz="1200" dirty="0"/>
              <a:t>, Secretary Elder Affairs, Massachusetts Executive Office of Elder Affairs, Boston MA; </a:t>
            </a:r>
            <a:r>
              <a:rPr lang="en-US" sz="1200" b="1" dirty="0"/>
              <a:t>Laurel Coleman, MD, FACP</a:t>
            </a:r>
            <a:r>
              <a:rPr lang="en-US" sz="1200" dirty="0"/>
              <a:t>, Kauai Medical Clinic - Hawaii Pacific Health, Lihue, HI; </a:t>
            </a:r>
            <a:r>
              <a:rPr lang="en-US" sz="1200" b="1" dirty="0"/>
              <a:t>Cyndy B. Cordell, MBA</a:t>
            </a:r>
            <a:r>
              <a:rPr lang="en-US" sz="1200" dirty="0"/>
              <a:t>, Director, Healthcare Professional Services, Alzheimer's Association, Chicago, IL; </a:t>
            </a:r>
            <a:r>
              <a:rPr lang="en-US" sz="1200" b="1" dirty="0"/>
              <a:t>Dolores Gallagher Thompson, PhD, ABPP</a:t>
            </a:r>
            <a:r>
              <a:rPr lang="en-US" sz="1200" dirty="0"/>
              <a:t>, Professor of Research, Department of Psychiatry and Behavioral Sciences, Stanford University School of Medicine, Stanford, CA;  </a:t>
            </a:r>
            <a:r>
              <a:rPr lang="en-US" sz="1200" b="1" dirty="0"/>
              <a:t>James Galvin, MD, MPH</a:t>
            </a:r>
            <a:r>
              <a:rPr lang="en-US" sz="1200" dirty="0"/>
              <a:t>, Professor of Clinical Biomedical Science and Associate Dean for Clinical Research, Florida Atlantic University, Boca Raton, FL; </a:t>
            </a:r>
            <a:r>
              <a:rPr lang="en-US" sz="1200" b="1" dirty="0"/>
              <a:t>Mary Guerriero Austrom, PhD</a:t>
            </a:r>
            <a:r>
              <a:rPr lang="en-US" sz="1200" dirty="0"/>
              <a:t>, Wesley P Martin Professor of Alzheimer's Disease Education, Department of Psychiatry, Associate Dean for Diversity Affairs,  Indiana University-Purdue University Indianapolis, Indianapolis, IN; </a:t>
            </a:r>
            <a:r>
              <a:rPr lang="en-US" sz="1200" b="1" dirty="0"/>
              <a:t>Robert Kane, MD</a:t>
            </a:r>
            <a:r>
              <a:rPr lang="en-US" sz="1200" dirty="0"/>
              <a:t>, Professor and Minnesota Chair in Long-term Care &amp; Aging, Health Policy &amp; Management, School of Public Health, University of Minnesota</a:t>
            </a:r>
            <a:r>
              <a:rPr lang="en-US" sz="1200" b="1" dirty="0"/>
              <a:t>; Jason Karlawish, MD</a:t>
            </a:r>
            <a:r>
              <a:rPr lang="en-US" sz="1200" dirty="0"/>
              <a:t>, Professor of Medicine, Perelman School of Medicine, University of Pennsylvania; </a:t>
            </a:r>
            <a:r>
              <a:rPr lang="en-US" sz="1200" b="1" dirty="0"/>
              <a:t>Helen M. Matheny, MS, APR</a:t>
            </a:r>
            <a:r>
              <a:rPr lang="en-US" sz="1200" dirty="0"/>
              <a:t>, Director of the Alzheimer's Disease Outreach Program, Blanchette Rockefeller Neuroscience Institute, Morgantown, WV; </a:t>
            </a:r>
            <a:r>
              <a:rPr lang="en-US" sz="1200" b="1" dirty="0"/>
              <a:t>Darby Morhardt, PhD, LCSW</a:t>
            </a:r>
            <a:r>
              <a:rPr lang="en-US" sz="1200" dirty="0"/>
              <a:t>, Associate Professor, Cognitive Neurology and Alzheimer's Disease Center and Department of Preventive Medicine, Northwestern University Feinberg School of Medicine, Northwestern University, Chicago, IL; </a:t>
            </a:r>
            <a:r>
              <a:rPr lang="en-US" sz="1200" b="1" dirty="0"/>
              <a:t>Cecilia Rokusek, EdD, MSc, RDN</a:t>
            </a:r>
            <a:r>
              <a:rPr lang="en-US" sz="12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200" b="1" dirty="0"/>
              <a:t>Meg Kabat, LCSW-C, CCM</a:t>
            </a:r>
            <a:r>
              <a:rPr lang="en-US" sz="1200" dirty="0"/>
              <a:t>; </a:t>
            </a:r>
            <a:r>
              <a:rPr lang="en-US" sz="1200" b="1" dirty="0"/>
              <a:t>Eleanor S. McConnell, PhD, MSN, RN, GCNS, BC</a:t>
            </a:r>
            <a:r>
              <a:rPr lang="en-US" sz="1200" dirty="0"/>
              <a:t>; </a:t>
            </a:r>
            <a:r>
              <a:rPr lang="en-US" sz="1200" b="1" dirty="0"/>
              <a:t>Linda O. Nichols, PhD, MA, BA</a:t>
            </a:r>
            <a:r>
              <a:rPr lang="en-US" sz="1200" dirty="0"/>
              <a:t>; </a:t>
            </a:r>
            <a:r>
              <a:rPr lang="en-US" sz="1200" b="1" dirty="0"/>
              <a:t>Todd Semla, MS, PharmD., BCPS, FCCP, AGSF</a:t>
            </a:r>
            <a:r>
              <a:rPr lang="en-US" sz="1200" dirty="0"/>
              <a:t>; </a:t>
            </a:r>
            <a:r>
              <a:rPr lang="en-US" sz="1200" b="1" dirty="0"/>
              <a:t>Kenneth Shay, DDS, MS</a:t>
            </a:r>
            <a:r>
              <a:rPr lang="en-US" sz="1200" dirty="0"/>
              <a:t>, from the U.S. Department of Veterans Affairs.</a:t>
            </a:r>
          </a:p>
        </p:txBody>
      </p:sp>
    </p:spTree>
    <p:extLst>
      <p:ext uri="{BB962C8B-B14F-4D97-AF65-F5344CB8AC3E}">
        <p14:creationId xmlns:p14="http://schemas.microsoft.com/office/powerpoint/2010/main" val="25842472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Autofit/>
          </a:bodyPr>
          <a:lstStyle/>
          <a:p>
            <a:pPr algn="ctr"/>
            <a:r>
              <a:rPr lang="en-US" sz="2400" dirty="0">
                <a:solidFill>
                  <a:schemeClr val="tx1"/>
                </a:solidFill>
              </a:rPr>
              <a:t>Brought to you by the </a:t>
            </a:r>
            <a:br>
              <a:rPr lang="en-US" sz="2400" dirty="0">
                <a:solidFill>
                  <a:schemeClr val="tx1"/>
                </a:solidFill>
              </a:rPr>
            </a:br>
            <a:r>
              <a:rPr lang="en-US" sz="2400" dirty="0">
                <a:solidFill>
                  <a:schemeClr val="tx1"/>
                </a:solidFill>
              </a:rPr>
              <a:t>U.S. Department of Health and Human Services,</a:t>
            </a:r>
            <a:br>
              <a:rPr lang="en-US" sz="2400" dirty="0">
                <a:solidFill>
                  <a:schemeClr val="tx1"/>
                </a:solidFill>
              </a:rPr>
            </a:br>
            <a:r>
              <a:rPr lang="en-US" sz="2400" dirty="0">
                <a:solidFill>
                  <a:schemeClr val="tx1"/>
                </a:solidFill>
              </a:rPr>
              <a:t>Health Resources and Services Administration</a:t>
            </a:r>
          </a:p>
        </p:txBody>
      </p:sp>
      <p:pic>
        <p:nvPicPr>
          <p:cNvPr id="16386" name="Picture 2" descr="Logo of the U.S. Department of Health &amp; Human Services. "/>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340" r="340"/>
          <a:stretch>
            <a:fillRect/>
          </a:stretch>
        </p:blipFill>
        <p:spPr bwMode="auto">
          <a:xfrm>
            <a:off x="242316" y="5551600"/>
            <a:ext cx="886968"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Placeholder 2"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103765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Elderly woman writing at table</a:t>
            </a:r>
          </a:p>
        </p:txBody>
      </p:sp>
      <p:pic>
        <p:nvPicPr>
          <p:cNvPr id="4098" name="Picture 2" descr="Photo of a senior woman writing notes on pape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89279" y="461176"/>
            <a:ext cx="8012109" cy="5338257"/>
          </a:xfrm>
        </p:spPr>
      </p:pic>
    </p:spTree>
    <p:extLst>
      <p:ext uri="{BB962C8B-B14F-4D97-AF65-F5344CB8AC3E}">
        <p14:creationId xmlns:p14="http://schemas.microsoft.com/office/powerpoint/2010/main" val="24004033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2287</TotalTime>
  <Words>7317</Words>
  <Application>Microsoft Office PowerPoint</Application>
  <PresentationFormat>On-screen Show (4:3)</PresentationFormat>
  <Paragraphs>601</Paragraphs>
  <Slides>85</Slides>
  <Notes>83</Notes>
  <HiddenSlides>0</HiddenSlides>
  <MMClips>0</MMClips>
  <ScaleCrop>false</ScaleCrop>
  <HeadingPairs>
    <vt:vector size="4" baseType="variant">
      <vt:variant>
        <vt:lpstr>Theme</vt:lpstr>
      </vt:variant>
      <vt:variant>
        <vt:i4>2</vt:i4>
      </vt:variant>
      <vt:variant>
        <vt:lpstr>Slide Titles</vt:lpstr>
      </vt:variant>
      <vt:variant>
        <vt:i4>85</vt:i4>
      </vt:variant>
    </vt:vector>
  </HeadingPairs>
  <TitlesOfParts>
    <vt:vector size="87" baseType="lpstr">
      <vt:lpstr>2_Office Theme</vt:lpstr>
      <vt:lpstr>3_Office Theme</vt:lpstr>
      <vt:lpstr>Overview of Mild Cognitive  Impairment and Dementia for an Interprofessional Team MODULE 1 </vt:lpstr>
      <vt:lpstr>Copyright Language</vt:lpstr>
      <vt:lpstr>Outline</vt:lpstr>
      <vt:lpstr>Learning Objectives</vt:lpstr>
      <vt:lpstr>Photo - Brain</vt:lpstr>
      <vt:lpstr>Key Take-Home Messages</vt:lpstr>
      <vt:lpstr>Outline 2</vt:lpstr>
      <vt:lpstr>Normal Aging Versus Dementia: Identifying the Differences </vt:lpstr>
      <vt:lpstr>Photo - Elderly woman writing at table</vt:lpstr>
      <vt:lpstr>Cognitive Function</vt:lpstr>
      <vt:lpstr>Executive Function</vt:lpstr>
      <vt:lpstr>Memory Loss</vt:lpstr>
      <vt:lpstr>Functional Abilities: ADL</vt:lpstr>
      <vt:lpstr>Normal Aging Versus MCI Versus Dementia</vt:lpstr>
      <vt:lpstr>Normal Aging</vt:lpstr>
      <vt:lpstr>Normal Aging, continued</vt:lpstr>
      <vt:lpstr>Visual Perception, Language Skills, Sensory Impairments</vt:lpstr>
      <vt:lpstr>Photo - Two elderly men looking at smartphone</vt:lpstr>
      <vt:lpstr>Dementia: Overview</vt:lpstr>
      <vt:lpstr>Dementia: Overview, continued</vt:lpstr>
      <vt:lpstr>Dementia: Overview, continued 2</vt:lpstr>
      <vt:lpstr>Diagnosing Dementia</vt:lpstr>
      <vt:lpstr>Dementia and Memory</vt:lpstr>
      <vt:lpstr>Dementia and Intellectual Disability</vt:lpstr>
      <vt:lpstr>Dementia and Visual Perception and Sensory Impairments</vt:lpstr>
      <vt:lpstr>Dementia and Impairments in ADLs</vt:lpstr>
      <vt:lpstr>Behavioral and Psychological Symptoms of Dementia (BPSDs)</vt:lpstr>
      <vt:lpstr>Outline 3</vt:lpstr>
      <vt:lpstr>Mild Cognitive Impairment</vt:lpstr>
      <vt:lpstr>Photo - Elderly gentleman with headache</vt:lpstr>
      <vt:lpstr>MCI, continued 1</vt:lpstr>
      <vt:lpstr>MCI, continued 2</vt:lpstr>
      <vt:lpstr>MCI and Depression</vt:lpstr>
      <vt:lpstr>Photo - Elderly female holding face in hand</vt:lpstr>
      <vt:lpstr>Outline 4</vt:lpstr>
      <vt:lpstr>ADRD: Overview</vt:lpstr>
      <vt:lpstr>Photo - Brain with puzzle piece removed from it</vt:lpstr>
      <vt:lpstr>Alzheimer’s Disease: Prevalence and Demographics</vt:lpstr>
      <vt:lpstr>Early-Onset Dementia (EOD)</vt:lpstr>
      <vt:lpstr>Nongenetic Risk Factors for Alzheimer’s Disease</vt:lpstr>
      <vt:lpstr>Genetic Mutations Associated With Alzheimer’s Disease</vt:lpstr>
      <vt:lpstr>Genetic Mutations Associated With Alzheimer’s Disease, continued</vt:lpstr>
      <vt:lpstr>Pathophysiology of Alzheimer’s Disease</vt:lpstr>
      <vt:lpstr>Role of APOE</vt:lpstr>
      <vt:lpstr>Role of APOE, (continued) </vt:lpstr>
      <vt:lpstr>Role of APOE, (continued).</vt:lpstr>
      <vt:lpstr>Diagnosing Alzheimer’s Disease </vt:lpstr>
      <vt:lpstr>The Progression to Alzheimer’s Disease Dementia</vt:lpstr>
      <vt:lpstr>Stages of Alzheimer’s Disease Dementia</vt:lpstr>
      <vt:lpstr>Progression and Mortality</vt:lpstr>
      <vt:lpstr>Outline 5</vt:lpstr>
      <vt:lpstr>Photo - Senior woman smiling</vt:lpstr>
      <vt:lpstr>Vascular Dementia (VaD):  Overview, Prevalence, and Demographics</vt:lpstr>
      <vt:lpstr>VaD Medical and Lifestyle Risk Factors </vt:lpstr>
      <vt:lpstr>VaD Medical and Lifestyle Risk Factors, continued </vt:lpstr>
      <vt:lpstr>VaD Clinical Manifestations</vt:lpstr>
      <vt:lpstr>VaD Symptoms</vt:lpstr>
      <vt:lpstr>VaD Progression and Mortality</vt:lpstr>
      <vt:lpstr>Outline 6</vt:lpstr>
      <vt:lpstr>LBD Overview: Dementia with Lewy Bodies and Parkinson’s Disease Dementia</vt:lpstr>
      <vt:lpstr>Photo - Adult son and elderly father</vt:lpstr>
      <vt:lpstr>LBD: Prevalence and Demographics</vt:lpstr>
      <vt:lpstr>DLB: Incidence and Prevalence</vt:lpstr>
      <vt:lpstr>PDD: Incidence and Prevalence</vt:lpstr>
      <vt:lpstr>LDB/PDD Risk Factors</vt:lpstr>
      <vt:lpstr>LBD Symptoms</vt:lpstr>
      <vt:lpstr>LBD Progression and Mortality</vt:lpstr>
      <vt:lpstr>Outline 7</vt:lpstr>
      <vt:lpstr>Frontotemporal Degeneration (FTD): Overview and Prevalence </vt:lpstr>
      <vt:lpstr>Photo - Elderly Asian woman</vt:lpstr>
      <vt:lpstr>FTD: Overview and Prevalence, continued </vt:lpstr>
      <vt:lpstr>FTD Types </vt:lpstr>
      <vt:lpstr>FTD Types, continued</vt:lpstr>
      <vt:lpstr>Manifestations of FTD Variations</vt:lpstr>
      <vt:lpstr>FTD Pathophysiology and Genetic Risk Factors </vt:lpstr>
      <vt:lpstr>Symptoms of bvFTD</vt:lpstr>
      <vt:lpstr>FTD Progression and Mortality</vt:lpstr>
      <vt:lpstr>Outline 8</vt:lpstr>
      <vt:lpstr>Other Causes of Dementia</vt:lpstr>
      <vt:lpstr>Photo - Elderly African-American man</vt:lpstr>
      <vt:lpstr>Evaluation</vt:lpstr>
      <vt:lpstr>Evaluation (continued)</vt:lpstr>
      <vt:lpstr>Evaluation (continued).</vt:lpstr>
      <vt:lpstr>Acknowledgements</vt:lpstr>
      <vt:lpstr>Brought to you by the  U.S. Department of Health and Human Services, Health Resources and Services Administration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Mild Cognitive Impairment and Dementia for an Interprofessional Team - Module 1</dc:title>
  <dc:subject>Overview of Mild Cognitive Impairment and Dementia for an Interprofessional Team - Module 1</dc:subject>
  <dc:creator>Department of Health and Human Services;Health Resources and Services Administration</dc:creator>
  <cp:keywords>Department of Health and Human Services; Health Resources and Services Administration; Mild Cognitive Impairment; MCI; Dementia; Interprofessional Team; Module 1; Alzheimer's Disease; ADRD; Vascular Dementia; Lewy Body Dementia; Frontotemporal Degeneration;</cp:keywords>
  <cp:lastModifiedBy>aelrayes</cp:lastModifiedBy>
  <cp:revision>132</cp:revision>
  <dcterms:modified xsi:type="dcterms:W3CDTF">2018-06-26T16:46:38Z</dcterms:modified>
</cp:coreProperties>
</file>