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07" r:id="rId2"/>
  </p:sldMasterIdLst>
  <p:notesMasterIdLst>
    <p:notesMasterId r:id="rId56"/>
  </p:notesMasterIdLst>
  <p:handoutMasterIdLst>
    <p:handoutMasterId r:id="rId57"/>
  </p:handoutMasterIdLst>
  <p:sldIdLst>
    <p:sldId id="325" r:id="rId3"/>
    <p:sldId id="293" r:id="rId4"/>
    <p:sldId id="318" r:id="rId5"/>
    <p:sldId id="258" r:id="rId6"/>
    <p:sldId id="259" r:id="rId7"/>
    <p:sldId id="257" r:id="rId8"/>
    <p:sldId id="260" r:id="rId9"/>
    <p:sldId id="305" r:id="rId10"/>
    <p:sldId id="261" r:id="rId11"/>
    <p:sldId id="262" r:id="rId12"/>
    <p:sldId id="296" r:id="rId13"/>
    <p:sldId id="263" r:id="rId14"/>
    <p:sldId id="317" r:id="rId15"/>
    <p:sldId id="264" r:id="rId16"/>
    <p:sldId id="265" r:id="rId17"/>
    <p:sldId id="266" r:id="rId18"/>
    <p:sldId id="297" r:id="rId19"/>
    <p:sldId id="267" r:id="rId20"/>
    <p:sldId id="306" r:id="rId21"/>
    <p:sldId id="268" r:id="rId22"/>
    <p:sldId id="311" r:id="rId23"/>
    <p:sldId id="269" r:id="rId24"/>
    <p:sldId id="270" r:id="rId25"/>
    <p:sldId id="312" r:id="rId26"/>
    <p:sldId id="271" r:id="rId27"/>
    <p:sldId id="272" r:id="rId28"/>
    <p:sldId id="307" r:id="rId29"/>
    <p:sldId id="273" r:id="rId30"/>
    <p:sldId id="313" r:id="rId31"/>
    <p:sldId id="274" r:id="rId32"/>
    <p:sldId id="328" r:id="rId33"/>
    <p:sldId id="275" r:id="rId34"/>
    <p:sldId id="276" r:id="rId35"/>
    <p:sldId id="277" r:id="rId36"/>
    <p:sldId id="309" r:id="rId37"/>
    <p:sldId id="278" r:id="rId38"/>
    <p:sldId id="279" r:id="rId39"/>
    <p:sldId id="327" r:id="rId40"/>
    <p:sldId id="298" r:id="rId41"/>
    <p:sldId id="281" r:id="rId42"/>
    <p:sldId id="310" r:id="rId43"/>
    <p:sldId id="282" r:id="rId44"/>
    <p:sldId id="287" r:id="rId45"/>
    <p:sldId id="288" r:id="rId46"/>
    <p:sldId id="289" r:id="rId47"/>
    <p:sldId id="314" r:id="rId48"/>
    <p:sldId id="290" r:id="rId49"/>
    <p:sldId id="315" r:id="rId50"/>
    <p:sldId id="291" r:id="rId51"/>
    <p:sldId id="292" r:id="rId52"/>
    <p:sldId id="316" r:id="rId53"/>
    <p:sldId id="295" r:id="rId54"/>
    <p:sldId id="32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576" userDrawn="1">
          <p15:clr>
            <a:srgbClr val="A4A3A4"/>
          </p15:clr>
        </p15:guide>
        <p15:guide id="4" orient="horz" pos="1104">
          <p15:clr>
            <a:srgbClr val="A4A3A4"/>
          </p15:clr>
        </p15:guide>
        <p15:guide id="5" orient="horz" pos="48">
          <p15:clr>
            <a:srgbClr val="A4A3A4"/>
          </p15:clr>
        </p15:guide>
        <p15:guide id="6" orient="horz" pos="720" userDrawn="1">
          <p15:clr>
            <a:srgbClr val="A4A3A4"/>
          </p15:clr>
        </p15:guide>
        <p15:guide id="7" pos="4752">
          <p15:clr>
            <a:srgbClr val="A4A3A4"/>
          </p15:clr>
        </p15:guide>
        <p15:guide id="8" pos="384">
          <p15:clr>
            <a:srgbClr val="A4A3A4"/>
          </p15:clr>
        </p15:guide>
        <p15:guide id="9" pos="5759">
          <p15:clr>
            <a:srgbClr val="A4A3A4"/>
          </p15:clr>
        </p15:guide>
        <p15:guide id="10" pos="11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e schneider" initials="ls" lastIdx="2" clrIdx="0">
    <p:extLst/>
  </p:cmAuthor>
  <p:cmAuthor id="2" name="Blonska, Joanna (HRSA)" initials="BJ(" lastIdx="26" clrIdx="1">
    <p:extLst/>
  </p:cmAuthor>
  <p:cmAuthor id="3" name="Tumosa, Nina (HRSA)" initials="TN("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9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72" autoAdjust="0"/>
  </p:normalViewPr>
  <p:slideViewPr>
    <p:cSldViewPr>
      <p:cViewPr varScale="1">
        <p:scale>
          <a:sx n="104" d="100"/>
          <a:sy n="104" d="100"/>
        </p:scale>
        <p:origin x="1446" y="126"/>
      </p:cViewPr>
      <p:guideLst>
        <p:guide orient="horz" pos="2160"/>
        <p:guide pos="2880"/>
        <p:guide orient="horz" pos="576"/>
        <p:guide orient="horz" pos="1104"/>
        <p:guide orient="horz" pos="48"/>
        <p:guide orient="horz" pos="720"/>
        <p:guide pos="4752"/>
        <p:guide pos="384"/>
        <p:guide pos="5759"/>
        <p:guide pos="1152"/>
      </p:guideLst>
    </p:cSldViewPr>
  </p:slideViewPr>
  <p:outlineViewPr>
    <p:cViewPr>
      <p:scale>
        <a:sx n="33" d="100"/>
        <a:sy n="33" d="100"/>
      </p:scale>
      <p:origin x="0" y="-18702"/>
    </p:cViewPr>
  </p:outlineViewPr>
  <p:notesTextViewPr>
    <p:cViewPr>
      <p:scale>
        <a:sx n="1" d="1"/>
        <a:sy n="1" d="1"/>
      </p:scale>
      <p:origin x="0" y="0"/>
    </p:cViewPr>
  </p:notesTextViewPr>
  <p:sorterViewPr>
    <p:cViewPr>
      <p:scale>
        <a:sx n="85" d="100"/>
        <a:sy n="85" d="100"/>
      </p:scale>
      <p:origin x="0" y="0"/>
    </p:cViewPr>
  </p:sorterViewPr>
  <p:notesViewPr>
    <p:cSldViewPr>
      <p:cViewPr varScale="1">
        <p:scale>
          <a:sx n="85" d="100"/>
          <a:sy n="85" d="100"/>
        </p:scale>
        <p:origin x="-295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C33738-C550-6B43-BE43-3594F7E5D1D2}" type="datetimeFigureOut">
              <a:rPr lang="en-US" smtClean="0"/>
              <a:pPr/>
              <a:t>10/11/2018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7731BE-3BA7-A14A-A90E-9BC219649A56}" type="slidenum">
              <a:rPr lang="en-US" smtClean="0"/>
              <a:pPr/>
              <a:t>‹#›</a:t>
            </a:fld>
            <a:endParaRPr lang="en-US"/>
          </a:p>
        </p:txBody>
      </p:sp>
    </p:spTree>
    <p:extLst>
      <p:ext uri="{BB962C8B-B14F-4D97-AF65-F5344CB8AC3E}">
        <p14:creationId xmlns:p14="http://schemas.microsoft.com/office/powerpoint/2010/main" val="2761904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97DCE-264D-460C-AE39-1BCCBA0BEDBB}" type="datetimeFigureOut">
              <a:rPr lang="en-US" smtClean="0"/>
              <a:pPr/>
              <a:t>10/11/2018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08369-21AE-4C57-AEDE-6BEFCC98BEB4}" type="slidenum">
              <a:rPr lang="en-US" smtClean="0"/>
              <a:pPr/>
              <a:t>‹#›</a:t>
            </a:fld>
            <a:endParaRPr lang="en-US"/>
          </a:p>
        </p:txBody>
      </p:sp>
    </p:spTree>
    <p:extLst>
      <p:ext uri="{BB962C8B-B14F-4D97-AF65-F5344CB8AC3E}">
        <p14:creationId xmlns:p14="http://schemas.microsoft.com/office/powerpoint/2010/main" val="42814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a:t>
            </a:fld>
            <a:endParaRPr lang="en-US"/>
          </a:p>
        </p:txBody>
      </p:sp>
    </p:spTree>
    <p:extLst>
      <p:ext uri="{BB962C8B-B14F-4D97-AF65-F5344CB8AC3E}">
        <p14:creationId xmlns:p14="http://schemas.microsoft.com/office/powerpoint/2010/main" val="3052252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10</a:t>
            </a:fld>
            <a:endParaRPr lang="en-US"/>
          </a:p>
        </p:txBody>
      </p:sp>
    </p:spTree>
    <p:extLst>
      <p:ext uri="{BB962C8B-B14F-4D97-AF65-F5344CB8AC3E}">
        <p14:creationId xmlns:p14="http://schemas.microsoft.com/office/powerpoint/2010/main" val="2887679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11</a:t>
            </a:fld>
            <a:endParaRPr lang="en-US"/>
          </a:p>
        </p:txBody>
      </p:sp>
    </p:spTree>
    <p:extLst>
      <p:ext uri="{BB962C8B-B14F-4D97-AF65-F5344CB8AC3E}">
        <p14:creationId xmlns:p14="http://schemas.microsoft.com/office/powerpoint/2010/main" val="1284688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121269"/>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12</a:t>
            </a:fld>
            <a:endParaRPr lang="en-US"/>
          </a:p>
        </p:txBody>
      </p:sp>
    </p:spTree>
    <p:extLst>
      <p:ext uri="{BB962C8B-B14F-4D97-AF65-F5344CB8AC3E}">
        <p14:creationId xmlns:p14="http://schemas.microsoft.com/office/powerpoint/2010/main" val="273949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13</a:t>
            </a:fld>
            <a:endParaRPr lang="en-US"/>
          </a:p>
        </p:txBody>
      </p:sp>
    </p:spTree>
    <p:extLst>
      <p:ext uri="{BB962C8B-B14F-4D97-AF65-F5344CB8AC3E}">
        <p14:creationId xmlns:p14="http://schemas.microsoft.com/office/powerpoint/2010/main" val="2510654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14</a:t>
            </a:fld>
            <a:endParaRPr lang="en-US"/>
          </a:p>
        </p:txBody>
      </p:sp>
    </p:spTree>
    <p:extLst>
      <p:ext uri="{BB962C8B-B14F-4D97-AF65-F5344CB8AC3E}">
        <p14:creationId xmlns:p14="http://schemas.microsoft.com/office/powerpoint/2010/main" val="558742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15</a:t>
            </a:fld>
            <a:endParaRPr lang="en-US"/>
          </a:p>
        </p:txBody>
      </p:sp>
    </p:spTree>
    <p:extLst>
      <p:ext uri="{BB962C8B-B14F-4D97-AF65-F5344CB8AC3E}">
        <p14:creationId xmlns:p14="http://schemas.microsoft.com/office/powerpoint/2010/main" val="413584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16</a:t>
            </a:fld>
            <a:endParaRPr lang="en-US"/>
          </a:p>
        </p:txBody>
      </p:sp>
    </p:spTree>
    <p:extLst>
      <p:ext uri="{BB962C8B-B14F-4D97-AF65-F5344CB8AC3E}">
        <p14:creationId xmlns:p14="http://schemas.microsoft.com/office/powerpoint/2010/main" val="1594653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17</a:t>
            </a:fld>
            <a:endParaRPr lang="en-US"/>
          </a:p>
        </p:txBody>
      </p:sp>
    </p:spTree>
    <p:extLst>
      <p:ext uri="{BB962C8B-B14F-4D97-AF65-F5344CB8AC3E}">
        <p14:creationId xmlns:p14="http://schemas.microsoft.com/office/powerpoint/2010/main" val="2550692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18</a:t>
            </a:fld>
            <a:endParaRPr lang="en-US"/>
          </a:p>
        </p:txBody>
      </p:sp>
    </p:spTree>
    <p:extLst>
      <p:ext uri="{BB962C8B-B14F-4D97-AF65-F5344CB8AC3E}">
        <p14:creationId xmlns:p14="http://schemas.microsoft.com/office/powerpoint/2010/main" val="3245899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19</a:t>
            </a:fld>
            <a:endParaRPr lang="en-US"/>
          </a:p>
        </p:txBody>
      </p:sp>
    </p:spTree>
    <p:extLst>
      <p:ext uri="{BB962C8B-B14F-4D97-AF65-F5344CB8AC3E}">
        <p14:creationId xmlns:p14="http://schemas.microsoft.com/office/powerpoint/2010/main" val="358185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E44C6-7856-224A-A3CA-D9EB50D79719}" type="slidenum">
              <a:rPr lang="en-US" smtClean="0"/>
              <a:pPr/>
              <a:t>2</a:t>
            </a:fld>
            <a:endParaRPr lang="en-US"/>
          </a:p>
        </p:txBody>
      </p:sp>
    </p:spTree>
    <p:extLst>
      <p:ext uri="{BB962C8B-B14F-4D97-AF65-F5344CB8AC3E}">
        <p14:creationId xmlns:p14="http://schemas.microsoft.com/office/powerpoint/2010/main" val="1258795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20</a:t>
            </a:fld>
            <a:endParaRPr lang="en-US"/>
          </a:p>
        </p:txBody>
      </p:sp>
    </p:spTree>
    <p:extLst>
      <p:ext uri="{BB962C8B-B14F-4D97-AF65-F5344CB8AC3E}">
        <p14:creationId xmlns:p14="http://schemas.microsoft.com/office/powerpoint/2010/main" val="178480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21</a:t>
            </a:fld>
            <a:endParaRPr lang="en-US"/>
          </a:p>
        </p:txBody>
      </p:sp>
    </p:spTree>
    <p:extLst>
      <p:ext uri="{BB962C8B-B14F-4D97-AF65-F5344CB8AC3E}">
        <p14:creationId xmlns:p14="http://schemas.microsoft.com/office/powerpoint/2010/main" val="178480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22</a:t>
            </a:fld>
            <a:endParaRPr lang="en-US"/>
          </a:p>
        </p:txBody>
      </p:sp>
    </p:spTree>
    <p:extLst>
      <p:ext uri="{BB962C8B-B14F-4D97-AF65-F5344CB8AC3E}">
        <p14:creationId xmlns:p14="http://schemas.microsoft.com/office/powerpoint/2010/main" val="4093559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23</a:t>
            </a:fld>
            <a:endParaRPr lang="en-US"/>
          </a:p>
        </p:txBody>
      </p:sp>
    </p:spTree>
    <p:extLst>
      <p:ext uri="{BB962C8B-B14F-4D97-AF65-F5344CB8AC3E}">
        <p14:creationId xmlns:p14="http://schemas.microsoft.com/office/powerpoint/2010/main" val="4163450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24</a:t>
            </a:fld>
            <a:endParaRPr lang="en-US"/>
          </a:p>
        </p:txBody>
      </p:sp>
    </p:spTree>
    <p:extLst>
      <p:ext uri="{BB962C8B-B14F-4D97-AF65-F5344CB8AC3E}">
        <p14:creationId xmlns:p14="http://schemas.microsoft.com/office/powerpoint/2010/main" val="4163450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25</a:t>
            </a:fld>
            <a:endParaRPr lang="en-US"/>
          </a:p>
        </p:txBody>
      </p:sp>
    </p:spTree>
    <p:extLst>
      <p:ext uri="{BB962C8B-B14F-4D97-AF65-F5344CB8AC3E}">
        <p14:creationId xmlns:p14="http://schemas.microsoft.com/office/powerpoint/2010/main" val="388201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26</a:t>
            </a:fld>
            <a:endParaRPr lang="en-US"/>
          </a:p>
        </p:txBody>
      </p:sp>
    </p:spTree>
    <p:extLst>
      <p:ext uri="{BB962C8B-B14F-4D97-AF65-F5344CB8AC3E}">
        <p14:creationId xmlns:p14="http://schemas.microsoft.com/office/powerpoint/2010/main" val="1574375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27</a:t>
            </a:fld>
            <a:endParaRPr lang="en-US"/>
          </a:p>
        </p:txBody>
      </p:sp>
    </p:spTree>
    <p:extLst>
      <p:ext uri="{BB962C8B-B14F-4D97-AF65-F5344CB8AC3E}">
        <p14:creationId xmlns:p14="http://schemas.microsoft.com/office/powerpoint/2010/main" val="2685335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28</a:t>
            </a:fld>
            <a:endParaRPr lang="en-US"/>
          </a:p>
        </p:txBody>
      </p:sp>
    </p:spTree>
    <p:extLst>
      <p:ext uri="{BB962C8B-B14F-4D97-AF65-F5344CB8AC3E}">
        <p14:creationId xmlns:p14="http://schemas.microsoft.com/office/powerpoint/2010/main" val="2229050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29</a:t>
            </a:fld>
            <a:endParaRPr lang="en-US"/>
          </a:p>
        </p:txBody>
      </p:sp>
    </p:spTree>
    <p:extLst>
      <p:ext uri="{BB962C8B-B14F-4D97-AF65-F5344CB8AC3E}">
        <p14:creationId xmlns:p14="http://schemas.microsoft.com/office/powerpoint/2010/main" val="2229050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a:t>
            </a:fld>
            <a:endParaRPr lang="en-US"/>
          </a:p>
        </p:txBody>
      </p:sp>
    </p:spTree>
    <p:extLst>
      <p:ext uri="{BB962C8B-B14F-4D97-AF65-F5344CB8AC3E}">
        <p14:creationId xmlns:p14="http://schemas.microsoft.com/office/powerpoint/2010/main" val="2123886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30</a:t>
            </a:fld>
            <a:endParaRPr lang="en-US"/>
          </a:p>
        </p:txBody>
      </p:sp>
    </p:spTree>
    <p:extLst>
      <p:ext uri="{BB962C8B-B14F-4D97-AF65-F5344CB8AC3E}">
        <p14:creationId xmlns:p14="http://schemas.microsoft.com/office/powerpoint/2010/main" val="1174239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32</a:t>
            </a:fld>
            <a:endParaRPr lang="en-US"/>
          </a:p>
        </p:txBody>
      </p:sp>
    </p:spTree>
    <p:extLst>
      <p:ext uri="{BB962C8B-B14F-4D97-AF65-F5344CB8AC3E}">
        <p14:creationId xmlns:p14="http://schemas.microsoft.com/office/powerpoint/2010/main" val="2410615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33</a:t>
            </a:fld>
            <a:endParaRPr lang="en-US"/>
          </a:p>
        </p:txBody>
      </p:sp>
    </p:spTree>
    <p:extLst>
      <p:ext uri="{BB962C8B-B14F-4D97-AF65-F5344CB8AC3E}">
        <p14:creationId xmlns:p14="http://schemas.microsoft.com/office/powerpoint/2010/main" val="2340458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34</a:t>
            </a:fld>
            <a:endParaRPr lang="en-US"/>
          </a:p>
        </p:txBody>
      </p:sp>
    </p:spTree>
    <p:extLst>
      <p:ext uri="{BB962C8B-B14F-4D97-AF65-F5344CB8AC3E}">
        <p14:creationId xmlns:p14="http://schemas.microsoft.com/office/powerpoint/2010/main" val="1312345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35</a:t>
            </a:fld>
            <a:endParaRPr lang="en-US"/>
          </a:p>
        </p:txBody>
      </p:sp>
    </p:spTree>
    <p:extLst>
      <p:ext uri="{BB962C8B-B14F-4D97-AF65-F5344CB8AC3E}">
        <p14:creationId xmlns:p14="http://schemas.microsoft.com/office/powerpoint/2010/main" val="1845819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36</a:t>
            </a:fld>
            <a:endParaRPr lang="en-US"/>
          </a:p>
        </p:txBody>
      </p:sp>
    </p:spTree>
    <p:extLst>
      <p:ext uri="{BB962C8B-B14F-4D97-AF65-F5344CB8AC3E}">
        <p14:creationId xmlns:p14="http://schemas.microsoft.com/office/powerpoint/2010/main" val="4177558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37</a:t>
            </a:fld>
            <a:endParaRPr lang="en-US"/>
          </a:p>
        </p:txBody>
      </p:sp>
    </p:spTree>
    <p:extLst>
      <p:ext uri="{BB962C8B-B14F-4D97-AF65-F5344CB8AC3E}">
        <p14:creationId xmlns:p14="http://schemas.microsoft.com/office/powerpoint/2010/main" val="3215128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38</a:t>
            </a:fld>
            <a:endParaRPr lang="en-US"/>
          </a:p>
        </p:txBody>
      </p:sp>
    </p:spTree>
    <p:extLst>
      <p:ext uri="{BB962C8B-B14F-4D97-AF65-F5344CB8AC3E}">
        <p14:creationId xmlns:p14="http://schemas.microsoft.com/office/powerpoint/2010/main" val="1538855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39</a:t>
            </a:fld>
            <a:endParaRPr lang="en-US"/>
          </a:p>
        </p:txBody>
      </p:sp>
    </p:spTree>
    <p:extLst>
      <p:ext uri="{BB962C8B-B14F-4D97-AF65-F5344CB8AC3E}">
        <p14:creationId xmlns:p14="http://schemas.microsoft.com/office/powerpoint/2010/main" val="20445583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40</a:t>
            </a:fld>
            <a:endParaRPr lang="en-US"/>
          </a:p>
        </p:txBody>
      </p:sp>
    </p:spTree>
    <p:extLst>
      <p:ext uri="{BB962C8B-B14F-4D97-AF65-F5344CB8AC3E}">
        <p14:creationId xmlns:p14="http://schemas.microsoft.com/office/powerpoint/2010/main" val="4266478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a:t>
            </a:fld>
            <a:endParaRPr lang="en-US"/>
          </a:p>
        </p:txBody>
      </p:sp>
    </p:spTree>
    <p:extLst>
      <p:ext uri="{BB962C8B-B14F-4D97-AF65-F5344CB8AC3E}">
        <p14:creationId xmlns:p14="http://schemas.microsoft.com/office/powerpoint/2010/main" val="34111147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41</a:t>
            </a:fld>
            <a:endParaRPr lang="en-US"/>
          </a:p>
        </p:txBody>
      </p:sp>
    </p:spTree>
    <p:extLst>
      <p:ext uri="{BB962C8B-B14F-4D97-AF65-F5344CB8AC3E}">
        <p14:creationId xmlns:p14="http://schemas.microsoft.com/office/powerpoint/2010/main" val="14169796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42</a:t>
            </a:fld>
            <a:endParaRPr lang="en-US"/>
          </a:p>
        </p:txBody>
      </p:sp>
    </p:spTree>
    <p:extLst>
      <p:ext uri="{BB962C8B-B14F-4D97-AF65-F5344CB8AC3E}">
        <p14:creationId xmlns:p14="http://schemas.microsoft.com/office/powerpoint/2010/main" val="1069049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43</a:t>
            </a:fld>
            <a:endParaRPr lang="en-US"/>
          </a:p>
        </p:txBody>
      </p:sp>
    </p:spTree>
    <p:extLst>
      <p:ext uri="{BB962C8B-B14F-4D97-AF65-F5344CB8AC3E}">
        <p14:creationId xmlns:p14="http://schemas.microsoft.com/office/powerpoint/2010/main" val="5364034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44</a:t>
            </a:fld>
            <a:endParaRPr lang="en-US"/>
          </a:p>
        </p:txBody>
      </p:sp>
    </p:spTree>
    <p:extLst>
      <p:ext uri="{BB962C8B-B14F-4D97-AF65-F5344CB8AC3E}">
        <p14:creationId xmlns:p14="http://schemas.microsoft.com/office/powerpoint/2010/main" val="1969053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45</a:t>
            </a:fld>
            <a:endParaRPr lang="en-US"/>
          </a:p>
        </p:txBody>
      </p:sp>
    </p:spTree>
    <p:extLst>
      <p:ext uri="{BB962C8B-B14F-4D97-AF65-F5344CB8AC3E}">
        <p14:creationId xmlns:p14="http://schemas.microsoft.com/office/powerpoint/2010/main" val="17284750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46</a:t>
            </a:fld>
            <a:endParaRPr lang="en-US"/>
          </a:p>
        </p:txBody>
      </p:sp>
    </p:spTree>
    <p:extLst>
      <p:ext uri="{BB962C8B-B14F-4D97-AF65-F5344CB8AC3E}">
        <p14:creationId xmlns:p14="http://schemas.microsoft.com/office/powerpoint/2010/main" val="17284750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47</a:t>
            </a:fld>
            <a:endParaRPr lang="en-US"/>
          </a:p>
        </p:txBody>
      </p:sp>
    </p:spTree>
    <p:extLst>
      <p:ext uri="{BB962C8B-B14F-4D97-AF65-F5344CB8AC3E}">
        <p14:creationId xmlns:p14="http://schemas.microsoft.com/office/powerpoint/2010/main" val="38733224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48</a:t>
            </a:fld>
            <a:endParaRPr lang="en-US"/>
          </a:p>
        </p:txBody>
      </p:sp>
    </p:spTree>
    <p:extLst>
      <p:ext uri="{BB962C8B-B14F-4D97-AF65-F5344CB8AC3E}">
        <p14:creationId xmlns:p14="http://schemas.microsoft.com/office/powerpoint/2010/main" val="38733224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49</a:t>
            </a:fld>
            <a:endParaRPr lang="en-US"/>
          </a:p>
        </p:txBody>
      </p:sp>
    </p:spTree>
    <p:extLst>
      <p:ext uri="{BB962C8B-B14F-4D97-AF65-F5344CB8AC3E}">
        <p14:creationId xmlns:p14="http://schemas.microsoft.com/office/powerpoint/2010/main" val="30539381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50</a:t>
            </a:fld>
            <a:endParaRPr lang="en-US"/>
          </a:p>
        </p:txBody>
      </p:sp>
    </p:spTree>
    <p:extLst>
      <p:ext uri="{BB962C8B-B14F-4D97-AF65-F5344CB8AC3E}">
        <p14:creationId xmlns:p14="http://schemas.microsoft.com/office/powerpoint/2010/main" val="401647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a:t>
            </a:fld>
            <a:endParaRPr lang="en-US"/>
          </a:p>
        </p:txBody>
      </p:sp>
    </p:spTree>
    <p:extLst>
      <p:ext uri="{BB962C8B-B14F-4D97-AF65-F5344CB8AC3E}">
        <p14:creationId xmlns:p14="http://schemas.microsoft.com/office/powerpoint/2010/main" val="30489387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51</a:t>
            </a:fld>
            <a:endParaRPr lang="en-US"/>
          </a:p>
        </p:txBody>
      </p:sp>
    </p:spTree>
    <p:extLst>
      <p:ext uri="{BB962C8B-B14F-4D97-AF65-F5344CB8AC3E}">
        <p14:creationId xmlns:p14="http://schemas.microsoft.com/office/powerpoint/2010/main" val="40164771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E44C6-7856-224A-A3CA-D9EB50D79719}" type="slidenum">
              <a:rPr lang="en-US" smtClean="0"/>
              <a:pPr/>
              <a:t>52</a:t>
            </a:fld>
            <a:endParaRPr lang="en-US"/>
          </a:p>
        </p:txBody>
      </p:sp>
    </p:spTree>
    <p:extLst>
      <p:ext uri="{BB962C8B-B14F-4D97-AF65-F5344CB8AC3E}">
        <p14:creationId xmlns:p14="http://schemas.microsoft.com/office/powerpoint/2010/main" val="1258795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53</a:t>
            </a:fld>
            <a:endParaRPr lang="en-US"/>
          </a:p>
        </p:txBody>
      </p:sp>
    </p:spTree>
    <p:extLst>
      <p:ext uri="{BB962C8B-B14F-4D97-AF65-F5344CB8AC3E}">
        <p14:creationId xmlns:p14="http://schemas.microsoft.com/office/powerpoint/2010/main" val="1245857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a:t>
            </a:fld>
            <a:endParaRPr lang="en-US"/>
          </a:p>
        </p:txBody>
      </p:sp>
    </p:spTree>
    <p:extLst>
      <p:ext uri="{BB962C8B-B14F-4D97-AF65-F5344CB8AC3E}">
        <p14:creationId xmlns:p14="http://schemas.microsoft.com/office/powerpoint/2010/main" val="910109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a:t>
            </a:fld>
            <a:endParaRPr lang="en-US"/>
          </a:p>
        </p:txBody>
      </p:sp>
    </p:spTree>
    <p:extLst>
      <p:ext uri="{BB962C8B-B14F-4D97-AF65-F5344CB8AC3E}">
        <p14:creationId xmlns:p14="http://schemas.microsoft.com/office/powerpoint/2010/main" val="479781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8</a:t>
            </a:fld>
            <a:endParaRPr lang="en-US"/>
          </a:p>
        </p:txBody>
      </p:sp>
    </p:spTree>
    <p:extLst>
      <p:ext uri="{BB962C8B-B14F-4D97-AF65-F5344CB8AC3E}">
        <p14:creationId xmlns:p14="http://schemas.microsoft.com/office/powerpoint/2010/main" val="2940151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9</a:t>
            </a:fld>
            <a:endParaRPr lang="en-US"/>
          </a:p>
        </p:txBody>
      </p:sp>
    </p:spTree>
    <p:extLst>
      <p:ext uri="{BB962C8B-B14F-4D97-AF65-F5344CB8AC3E}">
        <p14:creationId xmlns:p14="http://schemas.microsoft.com/office/powerpoint/2010/main" val="1345636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160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Horiz rul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333479840"/>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775766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520826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18193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481986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350235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036910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568172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412619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61750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148694307"/>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4252686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230187" y="5781675"/>
            <a:ext cx="1635557" cy="914400"/>
          </a:xfrm>
        </p:spPr>
        <p:txBody>
          <a:bodyPr/>
          <a:lstStyle/>
          <a:p>
            <a:endParaRPr lang="en-CA"/>
          </a:p>
        </p:txBody>
      </p:sp>
      <p:sp>
        <p:nvSpPr>
          <p:cNvPr id="7" name="Picture Placeholder 6"/>
          <p:cNvSpPr>
            <a:spLocks noGrp="1"/>
          </p:cNvSpPr>
          <p:nvPr>
            <p:ph type="pic" sz="quarter" idx="11"/>
          </p:nvPr>
        </p:nvSpPr>
        <p:spPr>
          <a:xfrm>
            <a:off x="7380287" y="5846763"/>
            <a:ext cx="1680585" cy="914400"/>
          </a:xfrm>
        </p:spPr>
        <p:txBody>
          <a:bodyPr/>
          <a:lstStyle/>
          <a:p>
            <a:endParaRPr lang="en-CA"/>
          </a:p>
        </p:txBody>
      </p:sp>
      <p:sp>
        <p:nvSpPr>
          <p:cNvPr id="9" name="Picture Placeholder 8"/>
          <p:cNvSpPr>
            <a:spLocks noGrp="1"/>
          </p:cNvSpPr>
          <p:nvPr>
            <p:ph type="pic" sz="quarter" idx="12"/>
          </p:nvPr>
        </p:nvSpPr>
        <p:spPr>
          <a:xfrm>
            <a:off x="7278688" y="544513"/>
            <a:ext cx="1708294" cy="914400"/>
          </a:xfrm>
        </p:spPr>
        <p:txBody>
          <a:bodyPr/>
          <a:lstStyle/>
          <a:p>
            <a:endParaRPr lang="en-CA"/>
          </a:p>
        </p:txBody>
      </p:sp>
    </p:spTree>
    <p:extLst>
      <p:ext uri="{BB962C8B-B14F-4D97-AF65-F5344CB8AC3E}">
        <p14:creationId xmlns:p14="http://schemas.microsoft.com/office/powerpoint/2010/main" val="222167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Horiz rule_Title and Content">
    <p:spTree>
      <p:nvGrpSpPr>
        <p:cNvPr id="1" name=""/>
        <p:cNvGrpSpPr/>
        <p:nvPr/>
      </p:nvGrpSpPr>
      <p:grpSpPr>
        <a:xfrm>
          <a:off x="0" y="0"/>
          <a:ext cx="0" cy="0"/>
          <a:chOff x="0" y="0"/>
          <a:chExt cx="0" cy="0"/>
        </a:xfrm>
      </p:grpSpPr>
      <p:pic>
        <p:nvPicPr>
          <p:cNvPr id="6" name="Picture 5" descr="Boo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7123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560945"/>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0"/>
          </p:nvPr>
        </p:nvSpPr>
        <p:spPr>
          <a:xfrm>
            <a:off x="7162800" y="421700"/>
            <a:ext cx="1524000" cy="1284288"/>
          </a:xfrm>
        </p:spPr>
        <p:txBody>
          <a:bodyPr/>
          <a:lstStyle/>
          <a:p>
            <a:endParaRPr lang="en-CA"/>
          </a:p>
        </p:txBody>
      </p:sp>
    </p:spTree>
    <p:extLst>
      <p:ext uri="{BB962C8B-B14F-4D97-AF65-F5344CB8AC3E}">
        <p14:creationId xmlns:p14="http://schemas.microsoft.com/office/powerpoint/2010/main" val="3259041390"/>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470648" y="347472"/>
            <a:ext cx="1344168" cy="1207008"/>
          </a:xfrm>
          <a:ln w="25400">
            <a:solidFill>
              <a:schemeClr val="accent1"/>
            </a:solidFill>
          </a:ln>
        </p:spPr>
        <p:txBody>
          <a:bodyPr/>
          <a:lstStyle/>
          <a:p>
            <a:endParaRPr lang="en-CA"/>
          </a:p>
        </p:txBody>
      </p:sp>
      <p:sp>
        <p:nvSpPr>
          <p:cNvPr id="2" name="Title 1"/>
          <p:cNvSpPr>
            <a:spLocks noGrp="1"/>
          </p:cNvSpPr>
          <p:nvPr>
            <p:ph type="ctrTitle"/>
          </p:nvPr>
        </p:nvSpPr>
        <p:spPr>
          <a:xfrm>
            <a:off x="685800" y="914400"/>
            <a:ext cx="6705600" cy="523220"/>
          </a:xfrm>
        </p:spPr>
        <p:txBody>
          <a:bodyPr wrap="square">
            <a:spAutoFit/>
          </a:bodyPr>
          <a:lstStyle/>
          <a:p>
            <a:r>
              <a:rPr lang="en-US"/>
              <a:t>Click to edit Master title style</a:t>
            </a:r>
          </a:p>
        </p:txBody>
      </p:sp>
      <p:sp>
        <p:nvSpPr>
          <p:cNvPr id="3" name="Subtitle 2"/>
          <p:cNvSpPr>
            <a:spLocks noGrp="1"/>
          </p:cNvSpPr>
          <p:nvPr>
            <p:ph type="subTitle" idx="1"/>
          </p:nvPr>
        </p:nvSpPr>
        <p:spPr>
          <a:xfrm>
            <a:off x="1371600" y="3886200"/>
            <a:ext cx="6400800" cy="400110"/>
          </a:xfrm>
        </p:spPr>
        <p:txBody>
          <a:bodyPr>
            <a:spAutoFit/>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
        <p:nvSpPr>
          <p:cNvPr id="6" name="Content Placeholder 5">
            <a:extLst>
              <a:ext uri="{FF2B5EF4-FFF2-40B4-BE49-F238E27FC236}">
                <a16:creationId xmlns:a16="http://schemas.microsoft.com/office/drawing/2014/main" id="{1504496B-1F8D-4BC3-96A1-1A64A99AEBBC}"/>
              </a:ext>
            </a:extLst>
          </p:cNvPr>
          <p:cNvSpPr>
            <a:spLocks noGrp="1"/>
          </p:cNvSpPr>
          <p:nvPr>
            <p:ph sz="quarter" idx="13"/>
          </p:nvPr>
        </p:nvSpPr>
        <p:spPr>
          <a:xfrm>
            <a:off x="1371600" y="4343400"/>
            <a:ext cx="6400800" cy="1524000"/>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endParaRPr lang="en-US" dirty="0"/>
          </a:p>
        </p:txBody>
      </p:sp>
    </p:spTree>
    <p:extLst>
      <p:ext uri="{BB962C8B-B14F-4D97-AF65-F5344CB8AC3E}">
        <p14:creationId xmlns:p14="http://schemas.microsoft.com/office/powerpoint/2010/main" val="1154570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ought B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31239"/>
            <a:ext cx="7772400" cy="461665"/>
          </a:xfrm>
        </p:spPr>
        <p:txBody>
          <a:bodyPr wrap="square">
            <a:spAutoFit/>
          </a:bodyPr>
          <a:lstStyle>
            <a:lvl1pPr algn="ctr">
              <a:defRPr sz="2400">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
        <p:nvSpPr>
          <p:cNvPr id="8"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46398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aphic_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62573" cy="304800"/>
          </a:xfrm>
        </p:spPr>
        <p:txBody>
          <a:bodyPr>
            <a:normAutofit/>
          </a:bodyPr>
          <a:lstStyle>
            <a:lvl1pPr>
              <a:defRPr sz="500" b="0">
                <a:solidFill>
                  <a:schemeClr val="bg1"/>
                </a:solidFill>
              </a:defRPr>
            </a:lvl1pPr>
          </a:lstStyle>
          <a:p>
            <a:r>
              <a:rPr lang="en-US"/>
              <a:t>Click to edit Master title style</a:t>
            </a:r>
          </a:p>
        </p:txBody>
      </p:sp>
      <p:sp>
        <p:nvSpPr>
          <p:cNvPr id="3" name="Content Placeholder 2"/>
          <p:cNvSpPr>
            <a:spLocks noGrp="1"/>
          </p:cNvSpPr>
          <p:nvPr>
            <p:ph idx="1"/>
          </p:nvPr>
        </p:nvSpPr>
        <p:spPr>
          <a:xfrm>
            <a:off x="594360" y="603504"/>
            <a:ext cx="7955280" cy="5358384"/>
          </a:xfrm>
          <a:ln w="25400">
            <a:solidFill>
              <a:schemeClr val="accent1"/>
            </a:solidFill>
          </a:ln>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44926717"/>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dditional Info">
    <p:spTree>
      <p:nvGrpSpPr>
        <p:cNvPr id="1" name=""/>
        <p:cNvGrpSpPr/>
        <p:nvPr/>
      </p:nvGrpSpPr>
      <p:grpSpPr>
        <a:xfrm>
          <a:off x="0" y="0"/>
          <a:ext cx="0" cy="0"/>
          <a:chOff x="0" y="0"/>
          <a:chExt cx="0" cy="0"/>
        </a:xfrm>
      </p:grpSpPr>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2031999"/>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pic>
        <p:nvPicPr>
          <p:cNvPr id="5" name="Picture 4"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68096"/>
            <a:ext cx="585216" cy="585216"/>
          </a:xfrm>
          <a:prstGeom prst="rect">
            <a:avLst/>
          </a:prstGeom>
        </p:spPr>
      </p:pic>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595608856"/>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205472" y="347472"/>
            <a:ext cx="1344168" cy="1207008"/>
          </a:xfrm>
          <a:ln w="25400">
            <a:solidFill>
              <a:schemeClr val="accent1"/>
            </a:solidFill>
          </a:ln>
        </p:spPr>
        <p:txBody>
          <a:bodyPr/>
          <a:lstStyle/>
          <a:p>
            <a:endParaRPr lang="en-CA"/>
          </a:p>
        </p:txBody>
      </p:sp>
      <p:pic>
        <p:nvPicPr>
          <p:cNvPr id="6" name="Picture 5" descr="Boo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7123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560945"/>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4157604412"/>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earning Objectives">
    <p:spTree>
      <p:nvGrpSpPr>
        <p:cNvPr id="1" name=""/>
        <p:cNvGrpSpPr/>
        <p:nvPr/>
      </p:nvGrpSpPr>
      <p:grpSpPr>
        <a:xfrm>
          <a:off x="0" y="0"/>
          <a:ext cx="0" cy="0"/>
          <a:chOff x="0" y="0"/>
          <a:chExt cx="0" cy="0"/>
        </a:xfrm>
      </p:grpSpPr>
      <p:pic>
        <p:nvPicPr>
          <p:cNvPr id="6" name="Picture 5" descr="Blackboard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029"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66561141"/>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Evaluation">
    <p:spTree>
      <p:nvGrpSpPr>
        <p:cNvPr id="1" name=""/>
        <p:cNvGrpSpPr/>
        <p:nvPr/>
      </p:nvGrpSpPr>
      <p:grpSpPr>
        <a:xfrm>
          <a:off x="0" y="0"/>
          <a:ext cx="0" cy="0"/>
          <a:chOff x="0" y="0"/>
          <a:chExt cx="0" cy="0"/>
        </a:xfrm>
      </p:grpSpPr>
      <p:pic>
        <p:nvPicPr>
          <p:cNvPr id="5" name="Picture 4" descr="Finger on touch scree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980191830"/>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cknowledgements">
    <p:spTree>
      <p:nvGrpSpPr>
        <p:cNvPr id="1" name=""/>
        <p:cNvGrpSpPr/>
        <p:nvPr/>
      </p:nvGrpSpPr>
      <p:grpSpPr>
        <a:xfrm>
          <a:off x="0" y="0"/>
          <a:ext cx="0" cy="0"/>
          <a:chOff x="0" y="0"/>
          <a:chExt cx="0" cy="0"/>
        </a:xfrm>
      </p:grpSpPr>
      <p:pic>
        <p:nvPicPr>
          <p:cNvPr id="6" name="Picture 5"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967"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304800" y="1447800"/>
            <a:ext cx="8534400" cy="1341906"/>
          </a:xfrm>
        </p:spPr>
        <p:txBody>
          <a:bodyPr wrap="square">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490996815"/>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ake Home">
    <p:spTree>
      <p:nvGrpSpPr>
        <p:cNvPr id="1" name=""/>
        <p:cNvGrpSpPr/>
        <p:nvPr/>
      </p:nvGrpSpPr>
      <p:grpSpPr>
        <a:xfrm>
          <a:off x="0" y="0"/>
          <a:ext cx="0" cy="0"/>
          <a:chOff x="0" y="0"/>
          <a:chExt cx="0" cy="0"/>
        </a:xfrm>
      </p:grpSpPr>
      <p:pic>
        <p:nvPicPr>
          <p:cNvPr id="5" name="Picture 4" descr="Backpac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996"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734438685"/>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7" name="Group 26"/>
          <p:cNvGrpSpPr/>
          <p:nvPr userDrawn="1"/>
        </p:nvGrpSpPr>
        <p:grpSpPr>
          <a:xfrm>
            <a:off x="513087" y="-18238"/>
            <a:ext cx="8054040" cy="307777"/>
            <a:chOff x="513087" y="-18238"/>
            <a:chExt cx="8054040" cy="307777"/>
          </a:xfrm>
        </p:grpSpPr>
        <p:sp>
          <p:nvSpPr>
            <p:cNvPr id="28" name="TextBox 27"/>
            <p:cNvSpPr txBox="1"/>
            <p:nvPr userDrawn="1"/>
          </p:nvSpPr>
          <p:spPr>
            <a:xfrm>
              <a:off x="513087" y="-18238"/>
              <a:ext cx="927664" cy="307777"/>
            </a:xfrm>
            <a:prstGeom prst="rect">
              <a:avLst/>
            </a:prstGeom>
            <a:noFill/>
          </p:spPr>
          <p:txBody>
            <a:bodyPr wrap="square" rtlCol="0">
              <a:spAutoFit/>
            </a:bodyPr>
            <a:lstStyle/>
            <a:p>
              <a:r>
                <a:rPr lang="en-US" sz="1400" b="1" dirty="0">
                  <a:solidFill>
                    <a:schemeClr val="tx2"/>
                  </a:solidFill>
                </a:rPr>
                <a:t>MODULE</a:t>
              </a:r>
            </a:p>
          </p:txBody>
        </p:sp>
        <p:sp>
          <p:nvSpPr>
            <p:cNvPr id="29" name="Rectangle 28"/>
            <p:cNvSpPr/>
            <p:nvPr userDrawn="1"/>
          </p:nvSpPr>
          <p:spPr>
            <a:xfrm>
              <a:off x="1317181"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a:t>
              </a:r>
            </a:p>
          </p:txBody>
        </p:sp>
        <p:sp>
          <p:nvSpPr>
            <p:cNvPr id="30" name="Rectangle 29"/>
            <p:cNvSpPr/>
            <p:nvPr userDrawn="1"/>
          </p:nvSpPr>
          <p:spPr>
            <a:xfrm>
              <a:off x="1774257" y="-13142"/>
              <a:ext cx="393804" cy="259363"/>
            </a:xfrm>
            <a:prstGeom prst="rect">
              <a:avLst/>
            </a:prstGeom>
            <a:solidFill>
              <a:srgbClr val="ECBA1A"/>
            </a:solidFill>
            <a:ln>
              <a:noFill/>
            </a:ln>
            <a:effectLst>
              <a:reflection stA="50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2</a:t>
              </a:r>
            </a:p>
          </p:txBody>
        </p:sp>
        <p:sp>
          <p:nvSpPr>
            <p:cNvPr id="31" name="Rectangle 30"/>
            <p:cNvSpPr/>
            <p:nvPr userDrawn="1"/>
          </p:nvSpPr>
          <p:spPr>
            <a:xfrm>
              <a:off x="2231333"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3</a:t>
              </a:r>
            </a:p>
          </p:txBody>
        </p:sp>
        <p:sp>
          <p:nvSpPr>
            <p:cNvPr id="32" name="Rectangle 31"/>
            <p:cNvSpPr/>
            <p:nvPr userDrawn="1"/>
          </p:nvSpPr>
          <p:spPr>
            <a:xfrm>
              <a:off x="2688409"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4</a:t>
              </a:r>
            </a:p>
          </p:txBody>
        </p:sp>
        <p:sp>
          <p:nvSpPr>
            <p:cNvPr id="33" name="Rectangle 32"/>
            <p:cNvSpPr/>
            <p:nvPr userDrawn="1"/>
          </p:nvSpPr>
          <p:spPr>
            <a:xfrm>
              <a:off x="3145485"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5</a:t>
              </a:r>
            </a:p>
          </p:txBody>
        </p:sp>
        <p:sp>
          <p:nvSpPr>
            <p:cNvPr id="34" name="Rectangle 33"/>
            <p:cNvSpPr/>
            <p:nvPr userDrawn="1"/>
          </p:nvSpPr>
          <p:spPr>
            <a:xfrm>
              <a:off x="3602561"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6</a:t>
              </a:r>
            </a:p>
          </p:txBody>
        </p:sp>
        <p:sp>
          <p:nvSpPr>
            <p:cNvPr id="35" name="Rectangle 34"/>
            <p:cNvSpPr/>
            <p:nvPr userDrawn="1"/>
          </p:nvSpPr>
          <p:spPr>
            <a:xfrm>
              <a:off x="4059637"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7</a:t>
              </a:r>
            </a:p>
          </p:txBody>
        </p:sp>
        <p:sp>
          <p:nvSpPr>
            <p:cNvPr id="36" name="Rectangle 35"/>
            <p:cNvSpPr/>
            <p:nvPr userDrawn="1"/>
          </p:nvSpPr>
          <p:spPr>
            <a:xfrm>
              <a:off x="4516713"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8</a:t>
              </a:r>
            </a:p>
          </p:txBody>
        </p:sp>
        <p:sp>
          <p:nvSpPr>
            <p:cNvPr id="37" name="Rectangle 36"/>
            <p:cNvSpPr/>
            <p:nvPr userDrawn="1"/>
          </p:nvSpPr>
          <p:spPr>
            <a:xfrm>
              <a:off x="4973789"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9</a:t>
              </a:r>
            </a:p>
          </p:txBody>
        </p:sp>
        <p:sp>
          <p:nvSpPr>
            <p:cNvPr id="38" name="Rectangle 37"/>
            <p:cNvSpPr/>
            <p:nvPr userDrawn="1"/>
          </p:nvSpPr>
          <p:spPr>
            <a:xfrm>
              <a:off x="5430865"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10</a:t>
              </a:r>
            </a:p>
          </p:txBody>
        </p:sp>
        <p:sp>
          <p:nvSpPr>
            <p:cNvPr id="39" name="Rectangle 38"/>
            <p:cNvSpPr/>
            <p:nvPr userDrawn="1"/>
          </p:nvSpPr>
          <p:spPr>
            <a:xfrm>
              <a:off x="5887941"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11</a:t>
              </a:r>
            </a:p>
          </p:txBody>
        </p:sp>
        <p:sp>
          <p:nvSpPr>
            <p:cNvPr id="40" name="Rectangle 39"/>
            <p:cNvSpPr/>
            <p:nvPr userDrawn="1"/>
          </p:nvSpPr>
          <p:spPr>
            <a:xfrm>
              <a:off x="6345017"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12</a:t>
              </a:r>
            </a:p>
          </p:txBody>
        </p:sp>
        <p:sp>
          <p:nvSpPr>
            <p:cNvPr id="41" name="Rectangle 40"/>
            <p:cNvSpPr/>
            <p:nvPr userDrawn="1"/>
          </p:nvSpPr>
          <p:spPr>
            <a:xfrm>
              <a:off x="6802093"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13</a:t>
              </a:r>
            </a:p>
          </p:txBody>
        </p:sp>
        <p:sp>
          <p:nvSpPr>
            <p:cNvPr id="42" name="Rectangle 41"/>
            <p:cNvSpPr/>
            <p:nvPr userDrawn="1"/>
          </p:nvSpPr>
          <p:spPr>
            <a:xfrm>
              <a:off x="7259169"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14</a:t>
              </a:r>
            </a:p>
          </p:txBody>
        </p:sp>
        <p:sp>
          <p:nvSpPr>
            <p:cNvPr id="43" name="Rectangle 42"/>
            <p:cNvSpPr/>
            <p:nvPr userDrawn="1"/>
          </p:nvSpPr>
          <p:spPr>
            <a:xfrm>
              <a:off x="7716245"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15</a:t>
              </a:r>
            </a:p>
          </p:txBody>
        </p:sp>
        <p:sp>
          <p:nvSpPr>
            <p:cNvPr id="44" name="Rectangle 43"/>
            <p:cNvSpPr/>
            <p:nvPr userDrawn="1"/>
          </p:nvSpPr>
          <p:spPr>
            <a:xfrm>
              <a:off x="8173323"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16</a:t>
              </a:r>
            </a:p>
          </p:txBody>
        </p:sp>
      </p:grpSp>
    </p:spTree>
    <p:extLst>
      <p:ext uri="{BB962C8B-B14F-4D97-AF65-F5344CB8AC3E}">
        <p14:creationId xmlns:p14="http://schemas.microsoft.com/office/powerpoint/2010/main" val="405882520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12" r:id="rId21"/>
    <p:sldLayoutId id="2147483713" r:id="rId22"/>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6" name="Group 25"/>
          <p:cNvGrpSpPr/>
          <p:nvPr userDrawn="1"/>
        </p:nvGrpSpPr>
        <p:grpSpPr>
          <a:xfrm>
            <a:off x="513087" y="-18238"/>
            <a:ext cx="8054040" cy="307777"/>
            <a:chOff x="513087" y="-18238"/>
            <a:chExt cx="8054040" cy="307777"/>
          </a:xfrm>
        </p:grpSpPr>
        <p:sp>
          <p:nvSpPr>
            <p:cNvPr id="27" name="TextBox 26"/>
            <p:cNvSpPr txBox="1"/>
            <p:nvPr userDrawn="1"/>
          </p:nvSpPr>
          <p:spPr>
            <a:xfrm>
              <a:off x="513087" y="-18238"/>
              <a:ext cx="927664" cy="307777"/>
            </a:xfrm>
            <a:prstGeom prst="rect">
              <a:avLst/>
            </a:prstGeom>
            <a:noFill/>
          </p:spPr>
          <p:txBody>
            <a:bodyPr wrap="square" rtlCol="0">
              <a:spAutoFit/>
            </a:bodyPr>
            <a:lstStyle/>
            <a:p>
              <a:r>
                <a:rPr lang="en-US" sz="1400" b="1" dirty="0">
                  <a:solidFill>
                    <a:schemeClr val="tx2"/>
                  </a:solidFill>
                </a:rPr>
                <a:t>MODULE</a:t>
              </a:r>
            </a:p>
          </p:txBody>
        </p:sp>
        <p:sp>
          <p:nvSpPr>
            <p:cNvPr id="28" name="Rectangle 27"/>
            <p:cNvSpPr/>
            <p:nvPr userDrawn="1"/>
          </p:nvSpPr>
          <p:spPr>
            <a:xfrm>
              <a:off x="1317181"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a:t>
              </a:r>
            </a:p>
          </p:txBody>
        </p:sp>
        <p:sp>
          <p:nvSpPr>
            <p:cNvPr id="29" name="Rectangle 28"/>
            <p:cNvSpPr/>
            <p:nvPr userDrawn="1"/>
          </p:nvSpPr>
          <p:spPr>
            <a:xfrm>
              <a:off x="1774257" y="-13142"/>
              <a:ext cx="393804" cy="259363"/>
            </a:xfrm>
            <a:prstGeom prst="rect">
              <a:avLst/>
            </a:prstGeom>
            <a:solidFill>
              <a:srgbClr val="ECBA1A"/>
            </a:solidFill>
            <a:ln>
              <a:noFill/>
            </a:ln>
            <a:effectLst>
              <a:reflection stA="50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2</a:t>
              </a:r>
            </a:p>
          </p:txBody>
        </p:sp>
        <p:sp>
          <p:nvSpPr>
            <p:cNvPr id="30" name="Rectangle 29"/>
            <p:cNvSpPr/>
            <p:nvPr userDrawn="1"/>
          </p:nvSpPr>
          <p:spPr>
            <a:xfrm>
              <a:off x="2231333"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3</a:t>
              </a:r>
            </a:p>
          </p:txBody>
        </p:sp>
        <p:sp>
          <p:nvSpPr>
            <p:cNvPr id="31" name="Rectangle 30"/>
            <p:cNvSpPr/>
            <p:nvPr userDrawn="1"/>
          </p:nvSpPr>
          <p:spPr>
            <a:xfrm>
              <a:off x="2688409"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4</a:t>
              </a:r>
            </a:p>
          </p:txBody>
        </p:sp>
        <p:sp>
          <p:nvSpPr>
            <p:cNvPr id="32" name="Rectangle 31"/>
            <p:cNvSpPr/>
            <p:nvPr userDrawn="1"/>
          </p:nvSpPr>
          <p:spPr>
            <a:xfrm>
              <a:off x="3145485"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5</a:t>
              </a:r>
            </a:p>
          </p:txBody>
        </p:sp>
        <p:sp>
          <p:nvSpPr>
            <p:cNvPr id="33" name="Rectangle 32"/>
            <p:cNvSpPr/>
            <p:nvPr userDrawn="1"/>
          </p:nvSpPr>
          <p:spPr>
            <a:xfrm>
              <a:off x="3602561"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6</a:t>
              </a:r>
            </a:p>
          </p:txBody>
        </p:sp>
        <p:sp>
          <p:nvSpPr>
            <p:cNvPr id="34" name="Rectangle 33"/>
            <p:cNvSpPr/>
            <p:nvPr userDrawn="1"/>
          </p:nvSpPr>
          <p:spPr>
            <a:xfrm>
              <a:off x="4059637"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7</a:t>
              </a:r>
            </a:p>
          </p:txBody>
        </p:sp>
        <p:sp>
          <p:nvSpPr>
            <p:cNvPr id="35" name="Rectangle 34"/>
            <p:cNvSpPr/>
            <p:nvPr userDrawn="1"/>
          </p:nvSpPr>
          <p:spPr>
            <a:xfrm>
              <a:off x="4516713"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8</a:t>
              </a:r>
            </a:p>
          </p:txBody>
        </p:sp>
        <p:sp>
          <p:nvSpPr>
            <p:cNvPr id="36" name="Rectangle 35"/>
            <p:cNvSpPr/>
            <p:nvPr userDrawn="1"/>
          </p:nvSpPr>
          <p:spPr>
            <a:xfrm>
              <a:off x="4973789"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9</a:t>
              </a:r>
            </a:p>
          </p:txBody>
        </p:sp>
        <p:sp>
          <p:nvSpPr>
            <p:cNvPr id="37" name="Rectangle 36"/>
            <p:cNvSpPr/>
            <p:nvPr userDrawn="1"/>
          </p:nvSpPr>
          <p:spPr>
            <a:xfrm>
              <a:off x="5430865"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10</a:t>
              </a:r>
            </a:p>
          </p:txBody>
        </p:sp>
        <p:sp>
          <p:nvSpPr>
            <p:cNvPr id="38" name="Rectangle 37"/>
            <p:cNvSpPr/>
            <p:nvPr userDrawn="1"/>
          </p:nvSpPr>
          <p:spPr>
            <a:xfrm>
              <a:off x="5887941"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11</a:t>
              </a:r>
            </a:p>
          </p:txBody>
        </p:sp>
        <p:sp>
          <p:nvSpPr>
            <p:cNvPr id="39" name="Rectangle 38"/>
            <p:cNvSpPr/>
            <p:nvPr userDrawn="1"/>
          </p:nvSpPr>
          <p:spPr>
            <a:xfrm>
              <a:off x="6345017"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12</a:t>
              </a:r>
            </a:p>
          </p:txBody>
        </p:sp>
        <p:sp>
          <p:nvSpPr>
            <p:cNvPr id="40" name="Rectangle 39"/>
            <p:cNvSpPr/>
            <p:nvPr userDrawn="1"/>
          </p:nvSpPr>
          <p:spPr>
            <a:xfrm>
              <a:off x="6802093"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13</a:t>
              </a:r>
            </a:p>
          </p:txBody>
        </p:sp>
        <p:sp>
          <p:nvSpPr>
            <p:cNvPr id="41" name="Rectangle 40"/>
            <p:cNvSpPr/>
            <p:nvPr userDrawn="1"/>
          </p:nvSpPr>
          <p:spPr>
            <a:xfrm>
              <a:off x="7259169"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14</a:t>
              </a:r>
            </a:p>
          </p:txBody>
        </p:sp>
        <p:sp>
          <p:nvSpPr>
            <p:cNvPr id="42" name="Rectangle 41"/>
            <p:cNvSpPr/>
            <p:nvPr userDrawn="1"/>
          </p:nvSpPr>
          <p:spPr>
            <a:xfrm>
              <a:off x="7716245"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15</a:t>
              </a:r>
            </a:p>
          </p:txBody>
        </p:sp>
        <p:sp>
          <p:nvSpPr>
            <p:cNvPr id="43" name="Rectangle 42"/>
            <p:cNvSpPr/>
            <p:nvPr userDrawn="1"/>
          </p:nvSpPr>
          <p:spPr>
            <a:xfrm>
              <a:off x="8173323"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16</a:t>
              </a:r>
            </a:p>
          </p:txBody>
        </p:sp>
      </p:grpSp>
    </p:spTree>
    <p:extLst>
      <p:ext uri="{BB962C8B-B14F-4D97-AF65-F5344CB8AC3E}">
        <p14:creationId xmlns:p14="http://schemas.microsoft.com/office/powerpoint/2010/main" val="3228256944"/>
      </p:ext>
    </p:extLst>
  </p:cSld>
  <p:clrMap bg1="lt1" tx1="dk1" bg2="lt2" tx2="dk2" accent1="accent1" accent2="accent2" accent3="accent3" accent4="accent4" accent5="accent5" accent6="accent6" hlink="hlink" folHlink="folHlink"/>
  <p:sldLayoutIdLst>
    <p:sldLayoutId id="2147483708" r:id="rId1"/>
    <p:sldLayoutId id="2147483709" r:id="rId2"/>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google.com/websearch/answer/29508?hl=e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aafp.org/patient-care/public-health/cognitive-care/cognitive-evaluation.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nSpc>
                <a:spcPct val="200000"/>
              </a:lnSpc>
              <a:spcBef>
                <a:spcPts val="3600"/>
              </a:spcBef>
            </a:pPr>
            <a:r>
              <a:rPr lang="en-US" sz="4000" b="1" dirty="0">
                <a:solidFill>
                  <a:schemeClr val="tx2"/>
                </a:solidFill>
              </a:rPr>
              <a:t>Diagnosing Dementia </a:t>
            </a:r>
            <a:r>
              <a:rPr lang="en-US" sz="4000" dirty="0"/>
              <a:t/>
            </a:r>
            <a:br>
              <a:rPr lang="en-US" sz="4000" dirty="0"/>
            </a:br>
            <a:r>
              <a:rPr lang="en-US" sz="2200" b="1" dirty="0">
                <a:solidFill>
                  <a:schemeClr val="accent6">
                    <a:lumMod val="50000"/>
                  </a:schemeClr>
                </a:solidFill>
              </a:rPr>
              <a:t>MODULE 2</a:t>
            </a:r>
          </a:p>
        </p:txBody>
      </p:sp>
      <p:pic>
        <p:nvPicPr>
          <p:cNvPr id="1028" name="Picture 4" descr="Thumbnail photo of a woman hugging a frail older woman."/>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127" b="127"/>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5" descr="Logo of the Health Resources and Services Administration&#10; (HRSA) "/>
          <p:cNvSpPr>
            <a:spLocks noGrp="1"/>
          </p:cNvSpPr>
          <p:nvPr>
            <p:ph type="subTitle" idx="1"/>
          </p:nvPr>
        </p:nvSpPr>
        <p:spPr>
          <a:xfrm>
            <a:off x="1600200" y="3231171"/>
            <a:ext cx="6400800" cy="683360"/>
          </a:xfrm>
        </p:spPr>
        <p:txBody>
          <a:bodyPr>
            <a:noAutofit/>
          </a:bodyPr>
          <a:lstStyle/>
          <a:p>
            <a:pPr>
              <a:spcBef>
                <a:spcPts val="0"/>
              </a:spcBef>
            </a:pPr>
            <a:r>
              <a:rPr lang="en-US" sz="1400" dirty="0">
                <a:solidFill>
                  <a:schemeClr val="tx1"/>
                </a:solidFill>
              </a:rPr>
              <a:t>U.S. Department of Health and Human Services</a:t>
            </a:r>
          </a:p>
          <a:p>
            <a:pPr>
              <a:spcBef>
                <a:spcPts val="0"/>
              </a:spcBef>
            </a:pPr>
            <a:r>
              <a:rPr lang="en-US" sz="1400" dirty="0">
                <a:solidFill>
                  <a:schemeClr val="tx1"/>
                </a:solidFill>
              </a:rPr>
              <a:t>Health Resources and Services Administration</a:t>
            </a:r>
          </a:p>
          <a:p>
            <a:pPr>
              <a:spcBef>
                <a:spcPts val="0"/>
              </a:spcBef>
            </a:pPr>
            <a:r>
              <a:rPr lang="en-US" sz="1400" dirty="0"/>
              <a:t>Octo</a:t>
            </a:r>
            <a:r>
              <a:rPr lang="en-US" sz="1400" dirty="0">
                <a:solidFill>
                  <a:schemeClr val="tx1"/>
                </a:solidFill>
              </a:rPr>
              <a:t>ber 2018</a:t>
            </a:r>
          </a:p>
          <a:p>
            <a:pPr algn="l"/>
            <a:endParaRPr lang="en-US" sz="1400" i="1" dirty="0">
              <a:solidFill>
                <a:schemeClr val="tx1"/>
              </a:solidFill>
            </a:endParaRPr>
          </a:p>
          <a:p>
            <a:endParaRPr lang="en-US" sz="1400" dirty="0"/>
          </a:p>
        </p:txBody>
      </p:sp>
      <p:sp>
        <p:nvSpPr>
          <p:cNvPr id="3" name="Content Placeholder 2">
            <a:extLst>
              <a:ext uri="{FF2B5EF4-FFF2-40B4-BE49-F238E27FC236}">
                <a16:creationId xmlns:a16="http://schemas.microsoft.com/office/drawing/2014/main" id="{F3656364-BB8B-4644-A525-145642182A54}"/>
              </a:ext>
            </a:extLst>
          </p:cNvPr>
          <p:cNvSpPr>
            <a:spLocks noGrp="1"/>
          </p:cNvSpPr>
          <p:nvPr>
            <p:ph sz="quarter" idx="13"/>
          </p:nvPr>
        </p:nvSpPr>
        <p:spPr>
          <a:xfrm>
            <a:off x="1582057" y="4031391"/>
            <a:ext cx="6400800" cy="1524000"/>
          </a:xfrm>
        </p:spPr>
        <p:txBody>
          <a:bodyPr/>
          <a:lstStyle/>
          <a:p>
            <a:r>
              <a:rPr lang="en-US" i="1" dirty="0"/>
              <a:t>The U.S. Department of Health and Human Services, Health Resources and Services Administration developed this module under a contract. Some of the views expressed in this presentation module are solely the opinions of the author(s) and do not necessarily reflect the official policies of the U.S. Department of Health and Human Services or the Health Resources and Services Administration, nor does mention of the department or agency names imply endorsement by the U.S. Government</a:t>
            </a:r>
            <a:endParaRPr lang="en-US" dirty="0"/>
          </a:p>
        </p:txBody>
      </p:sp>
      <p:pic>
        <p:nvPicPr>
          <p:cNvPr id="1027" name="Picture 3" descr="Logo of the US Department of Health &amp; Human Services. "/>
          <p:cNvPicPr>
            <a:picLocks noGrp="1" noChangeAspect="1" noChangeArrowheads="1"/>
          </p:cNvPicPr>
          <p:nvPr>
            <p:ph type="pic" sz="quarter" idx="10"/>
          </p:nvPr>
        </p:nvPicPr>
        <p:blipFill rotWithShape="1">
          <a:blip r:embed="rId4">
            <a:extLst>
              <a:ext uri="{28A0092B-C50C-407E-A947-70E740481C1C}">
                <a14:useLocalDpi xmlns:a14="http://schemas.microsoft.com/office/drawing/2010/main" val="0"/>
              </a:ext>
            </a:extLst>
          </a:blip>
          <a:src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Logo of the Health Resources and Services Administration (HRSA). "/>
          <p:cNvPicPr>
            <a:picLocks noGrp="1" noChangeAspect="1" noChangeArrowheads="1"/>
          </p:cNvPicPr>
          <p:nvPr>
            <p:ph type="pic" sz="quarter" idx="11"/>
          </p:nvPr>
        </p:nvPicPr>
        <p:blipFill>
          <a:blip r:embed="rId5">
            <a:extLst>
              <a:ext uri="{28A0092B-C50C-407E-A947-70E740481C1C}">
                <a14:useLocalDpi xmlns:a14="http://schemas.microsoft.com/office/drawing/2010/main" val="0"/>
              </a:ext>
            </a:extLst>
          </a:blip>
          <a:srcRect t="18790" b="18790"/>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356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868362"/>
            <a:ext cx="8229600" cy="731838"/>
          </a:xfrm>
        </p:spPr>
        <p:txBody>
          <a:bodyPr>
            <a:noAutofit/>
          </a:bodyPr>
          <a:lstStyle/>
          <a:p>
            <a:r>
              <a:rPr lang="en-US" b="1" dirty="0"/>
              <a:t>APA DSM-5: </a:t>
            </a:r>
            <a:br>
              <a:rPr lang="en-US" b="1" dirty="0"/>
            </a:br>
            <a:r>
              <a:rPr lang="en-US" b="1" dirty="0"/>
              <a:t>Redefining Dementia as “Neurocognitive Disorders”</a:t>
            </a:r>
          </a:p>
        </p:txBody>
      </p:sp>
      <p:sp>
        <p:nvSpPr>
          <p:cNvPr id="3" name="Content Placeholder 2"/>
          <p:cNvSpPr>
            <a:spLocks noGrp="1"/>
          </p:cNvSpPr>
          <p:nvPr>
            <p:ph idx="1"/>
          </p:nvPr>
        </p:nvSpPr>
        <p:spPr>
          <a:xfrm>
            <a:off x="521208" y="1905000"/>
            <a:ext cx="8229600" cy="3962399"/>
          </a:xfrm>
        </p:spPr>
        <p:txBody>
          <a:bodyPr>
            <a:normAutofit fontScale="92500" lnSpcReduction="10000"/>
          </a:bodyPr>
          <a:lstStyle/>
          <a:p>
            <a:pPr lvl="0">
              <a:lnSpc>
                <a:spcPct val="120000"/>
              </a:lnSpc>
            </a:pPr>
            <a:r>
              <a:rPr lang="en-US" sz="2000" dirty="0"/>
              <a:t>The 2013 updated American Psychiatric Association’s (</a:t>
            </a:r>
            <a:r>
              <a:rPr lang="en-US" sz="2000" dirty="0" err="1"/>
              <a:t>APA’s</a:t>
            </a:r>
            <a:r>
              <a:rPr lang="en-US" sz="2000" dirty="0"/>
              <a:t>) Diagnostic and Statistical Manual of Mental Disorders, 5th Edition (DSM-5) made important changes, replacing the category of “delirium, dementia, amnestic and other cognitive disorders” (APA, 2013).</a:t>
            </a:r>
          </a:p>
          <a:p>
            <a:pPr lvl="0">
              <a:lnSpc>
                <a:spcPct val="120000"/>
              </a:lnSpc>
            </a:pPr>
            <a:r>
              <a:rPr lang="en-US" sz="2000" dirty="0"/>
              <a:t>The new category is </a:t>
            </a:r>
            <a:r>
              <a:rPr lang="en-US" sz="2000" dirty="0" err="1"/>
              <a:t>neurocognitive</a:t>
            </a:r>
            <a:r>
              <a:rPr lang="en-US" sz="2000" dirty="0"/>
              <a:t> disorders (NCD):</a:t>
            </a:r>
          </a:p>
          <a:p>
            <a:pPr lvl="1">
              <a:lnSpc>
                <a:spcPct val="120000"/>
              </a:lnSpc>
              <a:buFont typeface="Courier New" panose="02070309020205020404" pitchFamily="49" charset="0"/>
              <a:buChar char="o"/>
            </a:pPr>
            <a:r>
              <a:rPr lang="en-US" dirty="0"/>
              <a:t>Mild neurocognitive disorders (</a:t>
            </a:r>
            <a:r>
              <a:rPr lang="en-US" dirty="0" err="1"/>
              <a:t>mNCD</a:t>
            </a:r>
            <a:r>
              <a:rPr lang="en-US" dirty="0"/>
              <a:t>)</a:t>
            </a:r>
          </a:p>
          <a:p>
            <a:pPr lvl="1">
              <a:lnSpc>
                <a:spcPct val="120000"/>
              </a:lnSpc>
              <a:buFont typeface="Courier New" panose="02070309020205020404" pitchFamily="49" charset="0"/>
              <a:buChar char="o"/>
            </a:pPr>
            <a:r>
              <a:rPr lang="en-US" dirty="0"/>
              <a:t>Major neurocognitive disorders (MNCD)</a:t>
            </a:r>
          </a:p>
          <a:p>
            <a:pPr lvl="2"/>
            <a:r>
              <a:rPr lang="en-US" dirty="0"/>
              <a:t>Identifies different types including Alzheimer’s disease (AD), vascular </a:t>
            </a:r>
            <a:r>
              <a:rPr lang="en-US" dirty="0" err="1"/>
              <a:t>neurocognitive</a:t>
            </a:r>
            <a:r>
              <a:rPr lang="en-US" dirty="0"/>
              <a:t> disorder (vascular dementia; </a:t>
            </a:r>
            <a:r>
              <a:rPr lang="en-US" dirty="0" err="1"/>
              <a:t>VaD</a:t>
            </a:r>
            <a:r>
              <a:rPr lang="en-US" dirty="0"/>
              <a:t>), </a:t>
            </a:r>
            <a:r>
              <a:rPr lang="en-US" dirty="0" err="1"/>
              <a:t>Lewy</a:t>
            </a:r>
            <a:r>
              <a:rPr lang="en-US" dirty="0"/>
              <a:t> body dementias (</a:t>
            </a:r>
            <a:r>
              <a:rPr lang="en-US" dirty="0" err="1"/>
              <a:t>LBDs</a:t>
            </a:r>
            <a:r>
              <a:rPr lang="en-US" dirty="0"/>
              <a:t>), </a:t>
            </a:r>
            <a:r>
              <a:rPr lang="en-US" dirty="0" err="1"/>
              <a:t>frontotemporal</a:t>
            </a:r>
            <a:r>
              <a:rPr lang="en-US" dirty="0"/>
              <a:t> </a:t>
            </a:r>
            <a:r>
              <a:rPr lang="en-US" dirty="0" err="1"/>
              <a:t>neurocognitive</a:t>
            </a:r>
            <a:r>
              <a:rPr lang="en-US" dirty="0"/>
              <a:t> disorder (or </a:t>
            </a:r>
            <a:r>
              <a:rPr lang="en-US" dirty="0" err="1"/>
              <a:t>frontotemporal</a:t>
            </a:r>
            <a:r>
              <a:rPr lang="en-US" dirty="0"/>
              <a:t> degeneration; FTD), Parkinson’s disease (PD), or human immunodeficiency virus (HIV)</a:t>
            </a:r>
            <a:endParaRPr lang="en-US" sz="1600" dirty="0"/>
          </a:p>
        </p:txBody>
      </p:sp>
    </p:spTree>
    <p:extLst>
      <p:ext uri="{BB962C8B-B14F-4D97-AF65-F5344CB8AC3E}">
        <p14:creationId xmlns:p14="http://schemas.microsoft.com/office/powerpoint/2010/main" val="44846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b="1" dirty="0"/>
              <a:t>Outline</a:t>
            </a:r>
            <a:r>
              <a:rPr lang="en-US" b="1" dirty="0">
                <a:solidFill>
                  <a:schemeClr val="bg1"/>
                </a:solidFill>
              </a:rPr>
              <a:t> 3</a:t>
            </a:r>
          </a:p>
        </p:txBody>
      </p:sp>
      <p:pic>
        <p:nvPicPr>
          <p:cNvPr id="5123" name="Picture 3" descr="Thumbnail photo of a doctor taking notes as she listens to an older man seated beside he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368" b="368"/>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descr="Rectangle highlighting &quot;Early detection of dementia.&quot;">
            <a:extLst>
              <a:ext uri="{FF2B5EF4-FFF2-40B4-BE49-F238E27FC236}">
                <a16:creationId xmlns:a16="http://schemas.microsoft.com/office/drawing/2014/main" id="{948511AE-D5B3-4DF7-ACBB-D3E3735B3163}"/>
              </a:ext>
            </a:extLst>
          </p:cNvPr>
          <p:cNvSpPr/>
          <p:nvPr/>
        </p:nvSpPr>
        <p:spPr>
          <a:xfrm>
            <a:off x="-7666" y="1934955"/>
            <a:ext cx="9144000" cy="351045"/>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B3A6BD1-D564-4C0B-BFCB-422A051104F3}"/>
              </a:ext>
            </a:extLst>
          </p:cNvPr>
          <p:cNvSpPr>
            <a:spLocks noGrp="1"/>
          </p:cNvSpPr>
          <p:nvPr>
            <p:ph idx="1"/>
          </p:nvPr>
        </p:nvSpPr>
        <p:spPr>
          <a:xfrm>
            <a:off x="457200" y="1560945"/>
            <a:ext cx="8229600" cy="1877437"/>
          </a:xfrm>
        </p:spPr>
        <p:txBody>
          <a:bodyPr/>
          <a:lstStyle/>
          <a:p>
            <a:pPr lvl="0"/>
            <a:r>
              <a:rPr lang="en-US" dirty="0"/>
              <a:t>Defining dementia</a:t>
            </a:r>
          </a:p>
          <a:p>
            <a:pPr lvl="0"/>
            <a:r>
              <a:rPr lang="en-US" dirty="0">
                <a:solidFill>
                  <a:schemeClr val="bg1"/>
                </a:solidFill>
              </a:rPr>
              <a:t>Early detection of dementia</a:t>
            </a:r>
          </a:p>
          <a:p>
            <a:pPr lvl="0"/>
            <a:r>
              <a:rPr lang="en-US" dirty="0"/>
              <a:t>Recognizing and diagnosing dementia</a:t>
            </a:r>
          </a:p>
          <a:p>
            <a:pPr lvl="0"/>
            <a:r>
              <a:rPr lang="en-US" dirty="0"/>
              <a:t>Diagnosing </a:t>
            </a:r>
            <a:r>
              <a:rPr lang="en-US" dirty="0">
                <a:latin typeface="Calibri" panose="020F0502020204030204" pitchFamily="34" charset="0"/>
                <a:ea typeface="Times New Roman" panose="02020603050405020304" pitchFamily="18" charset="0"/>
                <a:cs typeface="Calibri" panose="020F0502020204030204" pitchFamily="34" charset="0"/>
              </a:rPr>
              <a:t>Alzheimer's Disease and Related Dementias (ADRD)</a:t>
            </a:r>
          </a:p>
          <a:p>
            <a:endParaRPr lang="en-US" dirty="0"/>
          </a:p>
        </p:txBody>
      </p:sp>
    </p:spTree>
    <p:extLst>
      <p:ext uri="{BB962C8B-B14F-4D97-AF65-F5344CB8AC3E}">
        <p14:creationId xmlns:p14="http://schemas.microsoft.com/office/powerpoint/2010/main" val="2202167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Value of Early Detection and Diagnosis</a:t>
            </a:r>
            <a:endParaRPr lang="en-US" dirty="0"/>
          </a:p>
        </p:txBody>
      </p:sp>
      <p:sp>
        <p:nvSpPr>
          <p:cNvPr id="3" name="Content Placeholder 2"/>
          <p:cNvSpPr>
            <a:spLocks noGrp="1"/>
          </p:cNvSpPr>
          <p:nvPr>
            <p:ph idx="1"/>
          </p:nvPr>
        </p:nvSpPr>
        <p:spPr>
          <a:xfrm>
            <a:off x="457200" y="1417639"/>
            <a:ext cx="8229600" cy="4983162"/>
          </a:xfrm>
        </p:spPr>
        <p:txBody>
          <a:bodyPr>
            <a:normAutofit fontScale="70000" lnSpcReduction="20000"/>
          </a:bodyPr>
          <a:lstStyle/>
          <a:p>
            <a:pPr lvl="0"/>
            <a:r>
              <a:rPr lang="en-US" sz="2900" dirty="0"/>
              <a:t>Diagnosis of dementia is life changing (</a:t>
            </a:r>
            <a:r>
              <a:rPr lang="en-US" sz="2900" dirty="0" err="1"/>
              <a:t>McCarten</a:t>
            </a:r>
            <a:r>
              <a:rPr lang="en-US" sz="2900" dirty="0"/>
              <a:t> &amp; Borson, 2014).</a:t>
            </a:r>
          </a:p>
          <a:p>
            <a:pPr lvl="0"/>
            <a:r>
              <a:rPr lang="en-US" sz="2900" dirty="0"/>
              <a:t>Early detection and diagnosis affords many benefits to PLwD and their care partners (Cordell et al., 2013; Johnson et al., 2013; </a:t>
            </a:r>
            <a:r>
              <a:rPr lang="en-US" sz="2900" dirty="0" err="1"/>
              <a:t>McCarten</a:t>
            </a:r>
            <a:r>
              <a:rPr lang="en-US" sz="2900" dirty="0"/>
              <a:t> &amp; Borson, 2014):</a:t>
            </a:r>
          </a:p>
          <a:p>
            <a:pPr lvl="1">
              <a:buFont typeface="Courier New" panose="02070309020205020404" pitchFamily="49" charset="0"/>
              <a:buChar char="o"/>
            </a:pPr>
            <a:r>
              <a:rPr lang="en-US" sz="2900" dirty="0"/>
              <a:t>Involves PLwD in decision-making</a:t>
            </a:r>
          </a:p>
          <a:p>
            <a:pPr lvl="1">
              <a:buFont typeface="Courier New" panose="02070309020205020404" pitchFamily="49" charset="0"/>
              <a:buChar char="o"/>
            </a:pPr>
            <a:r>
              <a:rPr lang="en-US" sz="2900" dirty="0"/>
              <a:t>Can help preserve functioning</a:t>
            </a:r>
          </a:p>
          <a:p>
            <a:pPr lvl="1">
              <a:buFont typeface="Courier New" panose="02070309020205020404" pitchFamily="49" charset="0"/>
              <a:buChar char="o"/>
            </a:pPr>
            <a:r>
              <a:rPr lang="en-US" sz="2900" dirty="0"/>
              <a:t>Allows optimization of other medical conditions</a:t>
            </a:r>
          </a:p>
          <a:p>
            <a:pPr lvl="1">
              <a:buFont typeface="Courier New" panose="02070309020205020404" pitchFamily="49" charset="0"/>
              <a:buChar char="o"/>
            </a:pPr>
            <a:r>
              <a:rPr lang="en-US" sz="2900" dirty="0"/>
              <a:t>Allows for long-term care planning</a:t>
            </a:r>
          </a:p>
          <a:p>
            <a:pPr lvl="1">
              <a:buFont typeface="Courier New" panose="02070309020205020404" pitchFamily="49" charset="0"/>
              <a:buChar char="o"/>
            </a:pPr>
            <a:r>
              <a:rPr lang="en-US" sz="2900" dirty="0"/>
              <a:t>Allows for development of interprofessional care team </a:t>
            </a:r>
            <a:br>
              <a:rPr lang="en-US" sz="2900" dirty="0"/>
            </a:br>
            <a:r>
              <a:rPr lang="en-US" sz="2900" dirty="0"/>
              <a:t>(Johnson et al., 2013)</a:t>
            </a:r>
          </a:p>
          <a:p>
            <a:pPr lvl="0"/>
            <a:r>
              <a:rPr lang="en-US" sz="2900" dirty="0"/>
              <a:t>Need to balance benefits of routine screening of asymptomatic patients and early detection against costs of routine screening and early diagnosis</a:t>
            </a:r>
            <a:br>
              <a:rPr lang="en-US" sz="2900" dirty="0"/>
            </a:br>
            <a:r>
              <a:rPr lang="en-US" sz="2900" dirty="0"/>
              <a:t>(</a:t>
            </a:r>
            <a:r>
              <a:rPr lang="en-US" sz="2900" dirty="0" err="1"/>
              <a:t>Boustani</a:t>
            </a:r>
            <a:r>
              <a:rPr lang="en-US" sz="2900" dirty="0"/>
              <a:t>, 2013; </a:t>
            </a:r>
            <a:r>
              <a:rPr lang="en-US" sz="2900" dirty="0" err="1"/>
              <a:t>McCarten</a:t>
            </a:r>
            <a:r>
              <a:rPr lang="en-US" sz="2900" dirty="0"/>
              <a:t>, 2013)</a:t>
            </a:r>
          </a:p>
          <a:p>
            <a:pPr lvl="0"/>
            <a:r>
              <a:rPr lang="en-US" sz="2900" dirty="0"/>
              <a:t>Currently, there is insufficient evidence as to the benefits or harms associated with routine screening for cognitive impairment in older adults (Moyer &amp; USPSTF 2014).</a:t>
            </a:r>
          </a:p>
          <a:p>
            <a:pPr lvl="0"/>
            <a:r>
              <a:rPr lang="en-US" sz="2900" dirty="0"/>
              <a:t>Medicare covers a free Annual Wellness Visit for every beneficiary.</a:t>
            </a:r>
          </a:p>
        </p:txBody>
      </p:sp>
    </p:spTree>
    <p:extLst>
      <p:ext uri="{BB962C8B-B14F-4D97-AF65-F5344CB8AC3E}">
        <p14:creationId xmlns:p14="http://schemas.microsoft.com/office/powerpoint/2010/main" val="70670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sz="200" dirty="0">
                <a:solidFill>
                  <a:schemeClr val="bg1"/>
                </a:solidFill>
              </a:rPr>
              <a:t>Doctor with Senior Patient</a:t>
            </a:r>
          </a:p>
        </p:txBody>
      </p:sp>
      <p:pic>
        <p:nvPicPr>
          <p:cNvPr id="6146" name="Picture 2" descr="Photo of a doctor taking notes as she listens to an older man seated beside her (same as photo on slide 1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93725" y="632336"/>
            <a:ext cx="7956550" cy="5301228"/>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758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31838"/>
          </a:xfrm>
        </p:spPr>
        <p:txBody>
          <a:bodyPr>
            <a:noAutofit/>
          </a:bodyPr>
          <a:lstStyle/>
          <a:p>
            <a:r>
              <a:rPr lang="en-US" b="1" dirty="0"/>
              <a:t>USPSTF Recommendations: A Lack of Evidence to Support Universal Screening</a:t>
            </a:r>
            <a:endParaRPr lang="en-US" dirty="0"/>
          </a:p>
        </p:txBody>
      </p:sp>
      <p:sp>
        <p:nvSpPr>
          <p:cNvPr id="3" name="Content Placeholder 2"/>
          <p:cNvSpPr>
            <a:spLocks noGrp="1"/>
          </p:cNvSpPr>
          <p:nvPr>
            <p:ph idx="1"/>
          </p:nvPr>
        </p:nvSpPr>
        <p:spPr>
          <a:xfrm>
            <a:off x="457200" y="1798637"/>
            <a:ext cx="8229600" cy="4525963"/>
          </a:xfrm>
        </p:spPr>
        <p:txBody>
          <a:bodyPr>
            <a:normAutofit/>
          </a:bodyPr>
          <a:lstStyle/>
          <a:p>
            <a:pPr marL="0" lvl="0" indent="0">
              <a:lnSpc>
                <a:spcPct val="120000"/>
              </a:lnSpc>
              <a:buNone/>
            </a:pPr>
            <a:r>
              <a:rPr lang="en-US" dirty="0"/>
              <a:t>2014 U.S. Preventive Services Task Force (USPSTF) recommendation:</a:t>
            </a:r>
          </a:p>
          <a:p>
            <a:pPr lvl="0">
              <a:lnSpc>
                <a:spcPct val="120000"/>
              </a:lnSpc>
            </a:pPr>
            <a:r>
              <a:rPr lang="en-US" dirty="0"/>
              <a:t>Current evidence is “insufficient to assess the balance of benefits and harms of </a:t>
            </a:r>
            <a:r>
              <a:rPr lang="en-US" i="1" dirty="0"/>
              <a:t>screening</a:t>
            </a:r>
            <a:r>
              <a:rPr lang="en-US" dirty="0"/>
              <a:t> for cognitive impairment” (USPSTF, 2014).</a:t>
            </a:r>
          </a:p>
          <a:p>
            <a:pPr lvl="0">
              <a:lnSpc>
                <a:spcPct val="120000"/>
              </a:lnSpc>
            </a:pPr>
            <a:r>
              <a:rPr lang="en-US" dirty="0"/>
              <a:t>Applies to universal screening with formal instruments</a:t>
            </a:r>
          </a:p>
          <a:p>
            <a:pPr lvl="0">
              <a:lnSpc>
                <a:spcPct val="120000"/>
              </a:lnSpc>
            </a:pPr>
            <a:r>
              <a:rPr lang="en-US" dirty="0"/>
              <a:t>Is currently undergoing reevaluation</a:t>
            </a:r>
          </a:p>
          <a:p>
            <a:pPr lvl="0">
              <a:lnSpc>
                <a:spcPct val="120000"/>
              </a:lnSpc>
            </a:pPr>
            <a:r>
              <a:rPr lang="en-US" dirty="0"/>
              <a:t>Does not apply to persons with signs or symptoms of dementia</a:t>
            </a:r>
          </a:p>
          <a:p>
            <a:pPr lvl="1">
              <a:lnSpc>
                <a:spcPct val="120000"/>
              </a:lnSpc>
              <a:buFont typeface="Courier New" panose="02070309020205020404" pitchFamily="49" charset="0"/>
              <a:buChar char="o"/>
            </a:pPr>
            <a:r>
              <a:rPr lang="en-US" sz="2000" dirty="0"/>
              <a:t>Recognizes value of tools to increase detection in these persons (Cordell et al., 2013)</a:t>
            </a:r>
          </a:p>
          <a:p>
            <a:pPr lvl="1">
              <a:lnSpc>
                <a:spcPct val="120000"/>
              </a:lnSpc>
              <a:buFont typeface="Courier New" panose="02070309020205020404" pitchFamily="49" charset="0"/>
              <a:buChar char="o"/>
            </a:pPr>
            <a:r>
              <a:rPr lang="en-US" sz="2000" dirty="0"/>
              <a:t>Notes that early detection does not improve decision-making or influence outcomes (Lin et al., 2013)</a:t>
            </a:r>
            <a:endParaRPr lang="en-US" dirty="0"/>
          </a:p>
        </p:txBody>
      </p:sp>
    </p:spTree>
    <p:extLst>
      <p:ext uri="{BB962C8B-B14F-4D97-AF65-F5344CB8AC3E}">
        <p14:creationId xmlns:p14="http://schemas.microsoft.com/office/powerpoint/2010/main" val="3067766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868362"/>
            <a:ext cx="8229600" cy="731838"/>
          </a:xfrm>
        </p:spPr>
        <p:txBody>
          <a:bodyPr>
            <a:normAutofit fontScale="90000"/>
          </a:bodyPr>
          <a:lstStyle/>
          <a:p>
            <a:r>
              <a:rPr lang="en-US" sz="3100" b="1" dirty="0"/>
              <a:t>The Medicare Annual Wellness Visit: </a:t>
            </a:r>
            <a:br>
              <a:rPr lang="en-US" sz="3100" b="1" dirty="0"/>
            </a:br>
            <a:r>
              <a:rPr lang="en-US" sz="3100" b="1" dirty="0"/>
              <a:t>The Requirement to Assess for Cognitive Impairment</a:t>
            </a:r>
            <a:endParaRPr lang="en-US" dirty="0"/>
          </a:p>
        </p:txBody>
      </p:sp>
      <p:sp>
        <p:nvSpPr>
          <p:cNvPr id="3" name="Content Placeholder 2"/>
          <p:cNvSpPr>
            <a:spLocks noGrp="1"/>
          </p:cNvSpPr>
          <p:nvPr>
            <p:ph idx="1"/>
          </p:nvPr>
        </p:nvSpPr>
        <p:spPr>
          <a:xfrm>
            <a:off x="521208" y="2027237"/>
            <a:ext cx="8229600" cy="4068763"/>
          </a:xfrm>
        </p:spPr>
        <p:txBody>
          <a:bodyPr>
            <a:normAutofit/>
          </a:bodyPr>
          <a:lstStyle/>
          <a:p>
            <a:pPr lvl="0"/>
            <a:r>
              <a:rPr lang="en-US" dirty="0"/>
              <a:t>A Medicare benefit from the Centers for Medicare &amp; Medicaid Services (CMS) is the Annual Wellness Visit (AWV) (CMS, 2014; Cordell et al., 2013).</a:t>
            </a:r>
          </a:p>
          <a:p>
            <a:pPr lvl="1">
              <a:buFont typeface="Courier New" panose="02070309020205020404" pitchFamily="49" charset="0"/>
              <a:buChar char="o"/>
            </a:pPr>
            <a:r>
              <a:rPr lang="en-US" sz="2000" dirty="0"/>
              <a:t>It includes a requirement to assess for cognitive impairment, regardless of the presence/absence of signs of dementia.</a:t>
            </a:r>
          </a:p>
          <a:p>
            <a:pPr lvl="1">
              <a:buFont typeface="Courier New" panose="02070309020205020404" pitchFamily="49" charset="0"/>
              <a:buChar char="o"/>
            </a:pPr>
            <a:r>
              <a:rPr lang="en-US" sz="2000" dirty="0"/>
              <a:t>Older adults must complete a Health Risk Assessment (HRA), which could suggest cognitive impairment (e-CFR, 2016; Cordell et al., 2013).</a:t>
            </a:r>
          </a:p>
          <a:p>
            <a:pPr lvl="0"/>
            <a:r>
              <a:rPr lang="en-US" dirty="0"/>
              <a:t>Providers can use direct observation, informant information, </a:t>
            </a:r>
            <a:br>
              <a:rPr lang="en-US" dirty="0"/>
            </a:br>
            <a:r>
              <a:rPr lang="en-US" dirty="0"/>
              <a:t>and objective tools (Cordell et al., 2013; NIA, 2014; AGS 2011).</a:t>
            </a:r>
          </a:p>
        </p:txBody>
      </p:sp>
    </p:spTree>
    <p:extLst>
      <p:ext uri="{BB962C8B-B14F-4D97-AF65-F5344CB8AC3E}">
        <p14:creationId xmlns:p14="http://schemas.microsoft.com/office/powerpoint/2010/main" val="3976617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868680"/>
            <a:ext cx="8685213" cy="762000"/>
          </a:xfrm>
        </p:spPr>
        <p:txBody>
          <a:bodyPr>
            <a:normAutofit fontScale="90000"/>
          </a:bodyPr>
          <a:lstStyle/>
          <a:p>
            <a:r>
              <a:rPr lang="en-US" sz="3100" b="1" dirty="0"/>
              <a:t>The Benefits of Early Recognition of Cognitive Impairment: The IAGG and GARN Consensus Conference</a:t>
            </a:r>
            <a:endParaRPr lang="en-US" dirty="0"/>
          </a:p>
        </p:txBody>
      </p:sp>
      <p:sp>
        <p:nvSpPr>
          <p:cNvPr id="3" name="Content Placeholder 2"/>
          <p:cNvSpPr>
            <a:spLocks noGrp="1"/>
          </p:cNvSpPr>
          <p:nvPr>
            <p:ph idx="1"/>
          </p:nvPr>
        </p:nvSpPr>
        <p:spPr>
          <a:xfrm>
            <a:off x="521208" y="1905000"/>
            <a:ext cx="8229600" cy="3657600"/>
          </a:xfrm>
        </p:spPr>
        <p:txBody>
          <a:bodyPr>
            <a:normAutofit/>
          </a:bodyPr>
          <a:lstStyle/>
          <a:p>
            <a:pPr lvl="0">
              <a:lnSpc>
                <a:spcPct val="120000"/>
              </a:lnSpc>
            </a:pPr>
            <a:r>
              <a:rPr lang="en-US" dirty="0"/>
              <a:t>Recent expert consensus panel of the International Association of Gerontology and Geriatrics (IAGG) and its Global Aging Research Network (GARN) focused on improving brain health (Morley et al., 2015).</a:t>
            </a:r>
          </a:p>
          <a:p>
            <a:pPr lvl="1">
              <a:lnSpc>
                <a:spcPct val="120000"/>
              </a:lnSpc>
              <a:buFont typeface="Courier New" panose="02070309020205020404" pitchFamily="49" charset="0"/>
              <a:buChar char="o"/>
            </a:pPr>
            <a:r>
              <a:rPr lang="en-US" sz="2000" dirty="0"/>
              <a:t>Identifies benefits of early recognition of cognitive impairment</a:t>
            </a:r>
          </a:p>
          <a:p>
            <a:pPr lvl="1">
              <a:lnSpc>
                <a:spcPct val="120000"/>
              </a:lnSpc>
              <a:buFont typeface="Courier New" panose="02070309020205020404" pitchFamily="49" charset="0"/>
              <a:buChar char="o"/>
            </a:pPr>
            <a:r>
              <a:rPr lang="en-US" sz="2000" dirty="0"/>
              <a:t>Supports CMS in recommending use of Medicare AWV</a:t>
            </a:r>
          </a:p>
          <a:p>
            <a:pPr lvl="1">
              <a:lnSpc>
                <a:spcPct val="120000"/>
              </a:lnSpc>
              <a:buFont typeface="Courier New" panose="02070309020205020404" pitchFamily="49" charset="0"/>
              <a:buChar char="o"/>
            </a:pPr>
            <a:r>
              <a:rPr lang="en-US" sz="2000" dirty="0"/>
              <a:t>Recommends validated screening tests that take 3‒7 minutes to administer plus older adult and informant-based information</a:t>
            </a:r>
          </a:p>
          <a:p>
            <a:pPr lvl="0">
              <a:lnSpc>
                <a:spcPct val="120000"/>
              </a:lnSpc>
            </a:pPr>
            <a:r>
              <a:rPr lang="en-US" dirty="0"/>
              <a:t>Early cognitive impairment may have treatable components (</a:t>
            </a:r>
            <a:r>
              <a:rPr lang="en-US" dirty="0" err="1"/>
              <a:t>Köbe</a:t>
            </a:r>
            <a:r>
              <a:rPr lang="en-US" dirty="0"/>
              <a:t> et al., 2016; Moon 2016; Morley et al., 2015).</a:t>
            </a:r>
          </a:p>
        </p:txBody>
      </p:sp>
    </p:spTree>
    <p:extLst>
      <p:ext uri="{BB962C8B-B14F-4D97-AF65-F5344CB8AC3E}">
        <p14:creationId xmlns:p14="http://schemas.microsoft.com/office/powerpoint/2010/main" val="919462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b="1" dirty="0"/>
              <a:t>Outline</a:t>
            </a:r>
            <a:r>
              <a:rPr lang="en-US" b="1" dirty="0">
                <a:solidFill>
                  <a:schemeClr val="bg1"/>
                </a:solidFill>
              </a:rPr>
              <a:t> 4</a:t>
            </a:r>
          </a:p>
        </p:txBody>
      </p:sp>
      <p:pic>
        <p:nvPicPr>
          <p:cNvPr id="7171" name="Picture 3" descr="Thumbnail photo of a woman looking at a tablet device that is held by a medical person."/>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127" b="127"/>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descr="Rectangle highlighting &quot;Recognizing and diagnosing dementia.&quot; ">
            <a:extLst>
              <a:ext uri="{FF2B5EF4-FFF2-40B4-BE49-F238E27FC236}">
                <a16:creationId xmlns:a16="http://schemas.microsoft.com/office/drawing/2014/main" id="{AAAA8FC8-497B-496F-BA35-84929B30B0E4}"/>
              </a:ext>
            </a:extLst>
          </p:cNvPr>
          <p:cNvSpPr/>
          <p:nvPr/>
        </p:nvSpPr>
        <p:spPr>
          <a:xfrm>
            <a:off x="0" y="2324140"/>
            <a:ext cx="9144000" cy="351045"/>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4074465-5CCB-4842-9741-0861F6E7B9AB}"/>
              </a:ext>
            </a:extLst>
          </p:cNvPr>
          <p:cNvSpPr>
            <a:spLocks noGrp="1"/>
          </p:cNvSpPr>
          <p:nvPr>
            <p:ph idx="1"/>
          </p:nvPr>
        </p:nvSpPr>
        <p:spPr>
          <a:xfrm>
            <a:off x="457200" y="1560945"/>
            <a:ext cx="8229600" cy="1877437"/>
          </a:xfrm>
        </p:spPr>
        <p:txBody>
          <a:bodyPr/>
          <a:lstStyle/>
          <a:p>
            <a:pPr lvl="0"/>
            <a:r>
              <a:rPr lang="en-US" dirty="0"/>
              <a:t>Defining dementia</a:t>
            </a:r>
          </a:p>
          <a:p>
            <a:pPr lvl="0"/>
            <a:r>
              <a:rPr lang="en-US" dirty="0"/>
              <a:t>Early detection of dementia</a:t>
            </a:r>
          </a:p>
          <a:p>
            <a:pPr lvl="0"/>
            <a:r>
              <a:rPr lang="en-US" dirty="0">
                <a:solidFill>
                  <a:schemeClr val="bg1"/>
                </a:solidFill>
              </a:rPr>
              <a:t>Recognizing and diagnosing dementia</a:t>
            </a:r>
          </a:p>
          <a:p>
            <a:pPr lvl="0"/>
            <a:r>
              <a:rPr lang="en-US" dirty="0">
                <a:latin typeface="Calibri" panose="020F0502020204030204" pitchFamily="34" charset="0"/>
                <a:ea typeface="Times New Roman" panose="02020603050405020304" pitchFamily="18" charset="0"/>
                <a:cs typeface="Calibri" panose="020F0502020204030204" pitchFamily="34" charset="0"/>
              </a:rPr>
              <a:t>Diagnosing Alzheimer's Disease and Related Disorders (ADRD)</a:t>
            </a:r>
          </a:p>
          <a:p>
            <a:pPr marL="0" lvl="0" indent="0">
              <a:buNone/>
            </a:pPr>
            <a:endParaRPr lang="en-US" dirty="0"/>
          </a:p>
        </p:txBody>
      </p:sp>
    </p:spTree>
    <p:extLst>
      <p:ext uri="{BB962C8B-B14F-4D97-AF65-F5344CB8AC3E}">
        <p14:creationId xmlns:p14="http://schemas.microsoft.com/office/powerpoint/2010/main" val="1339135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t>When to Consider Dementia in a Differential Diagnosis</a:t>
            </a:r>
            <a:endParaRPr lang="en-US" sz="3100" dirty="0"/>
          </a:p>
        </p:txBody>
      </p:sp>
      <p:sp>
        <p:nvSpPr>
          <p:cNvPr id="3" name="Content Placeholder 2"/>
          <p:cNvSpPr>
            <a:spLocks noGrp="1"/>
          </p:cNvSpPr>
          <p:nvPr>
            <p:ph idx="1"/>
          </p:nvPr>
        </p:nvSpPr>
        <p:spPr/>
        <p:txBody>
          <a:bodyPr>
            <a:noAutofit/>
          </a:bodyPr>
          <a:lstStyle/>
          <a:p>
            <a:pPr lvl="0"/>
            <a:r>
              <a:rPr lang="en-US" dirty="0"/>
              <a:t>Dementia is an umbrella term encompassing many symptoms that together interfere with daily functioning (Mayo Clinic, </a:t>
            </a:r>
            <a:r>
              <a:rPr lang="en-US" dirty="0" err="1"/>
              <a:t>n.d.</a:t>
            </a:r>
            <a:r>
              <a:rPr lang="en-US" dirty="0"/>
              <a:t>).</a:t>
            </a:r>
          </a:p>
          <a:p>
            <a:pPr lvl="0"/>
            <a:r>
              <a:rPr lang="en-US" dirty="0"/>
              <a:t>Dementia often is undetected in primary care setting </a:t>
            </a:r>
            <a:br>
              <a:rPr lang="en-US" dirty="0"/>
            </a:br>
            <a:r>
              <a:rPr lang="en-US" dirty="0"/>
              <a:t>(Cordell et al., 2013; </a:t>
            </a:r>
            <a:r>
              <a:rPr lang="en-US" dirty="0" err="1"/>
              <a:t>Rabins</a:t>
            </a:r>
            <a:r>
              <a:rPr lang="en-US" dirty="0"/>
              <a:t> et al., 2014).</a:t>
            </a:r>
          </a:p>
          <a:p>
            <a:pPr lvl="0"/>
            <a:r>
              <a:rPr lang="en-US" dirty="0" err="1"/>
              <a:t>PLwD</a:t>
            </a:r>
            <a:r>
              <a:rPr lang="en-US" dirty="0"/>
              <a:t> may not be aware of or raise issues regarding cognitive impairments (</a:t>
            </a:r>
            <a:r>
              <a:rPr lang="en-US" dirty="0" err="1"/>
              <a:t>McCarten</a:t>
            </a:r>
            <a:r>
              <a:rPr lang="en-US" dirty="0"/>
              <a:t> et al., 2014).</a:t>
            </a:r>
          </a:p>
          <a:p>
            <a:pPr lvl="0"/>
            <a:r>
              <a:rPr lang="en-US" dirty="0"/>
              <a:t>Dementia should be considered part of differential diagnosis if (USPSTF 2014; </a:t>
            </a:r>
            <a:r>
              <a:rPr lang="en-US" dirty="0" err="1"/>
              <a:t>Rabins</a:t>
            </a:r>
            <a:r>
              <a:rPr lang="en-US" dirty="0"/>
              <a:t> &amp; Blass, 2014):</a:t>
            </a:r>
          </a:p>
          <a:p>
            <a:pPr lvl="1">
              <a:buFont typeface="Courier New" panose="02070309020205020404" pitchFamily="49" charset="0"/>
              <a:buChar char="o"/>
            </a:pPr>
            <a:r>
              <a:rPr lang="en-US" sz="2000" dirty="0"/>
              <a:t>Symptoms of memory difficulty interfere with daily functioning.</a:t>
            </a:r>
          </a:p>
          <a:p>
            <a:pPr lvl="1">
              <a:buFont typeface="Courier New" panose="02070309020205020404" pitchFamily="49" charset="0"/>
              <a:buChar char="o"/>
            </a:pPr>
            <a:r>
              <a:rPr lang="en-US" sz="2000" dirty="0"/>
              <a:t>Unexplained functional decline or new onset psychiatric symptoms are evident.</a:t>
            </a:r>
          </a:p>
          <a:p>
            <a:pPr lvl="1">
              <a:buFont typeface="Courier New" panose="02070309020205020404" pitchFamily="49" charset="0"/>
              <a:buChar char="o"/>
            </a:pPr>
            <a:r>
              <a:rPr lang="en-US" sz="2000" dirty="0"/>
              <a:t>Personal hygiene deteriorates.</a:t>
            </a:r>
          </a:p>
          <a:p>
            <a:pPr lvl="1">
              <a:buFont typeface="Courier New" panose="02070309020205020404" pitchFamily="49" charset="0"/>
              <a:buChar char="o"/>
            </a:pPr>
            <a:r>
              <a:rPr lang="en-US" sz="2000" dirty="0"/>
              <a:t>There is sudden difficulty adhering to a medication regimen.</a:t>
            </a:r>
          </a:p>
        </p:txBody>
      </p:sp>
    </p:spTree>
    <p:extLst>
      <p:ext uri="{BB962C8B-B14F-4D97-AF65-F5344CB8AC3E}">
        <p14:creationId xmlns:p14="http://schemas.microsoft.com/office/powerpoint/2010/main" val="1725065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sz="200" dirty="0">
                <a:solidFill>
                  <a:schemeClr val="bg1"/>
                </a:solidFill>
              </a:rPr>
              <a:t>Healthcare worker with senior woman</a:t>
            </a:r>
          </a:p>
        </p:txBody>
      </p:sp>
      <p:pic>
        <p:nvPicPr>
          <p:cNvPr id="8194" name="Picture 2" descr="Photo of a senior woman looking at a tablet device that is held by a healthcare worker (same as photo on slide 17). "/>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93725" y="632331"/>
            <a:ext cx="7956550" cy="5301238"/>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978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Copyright Language</a:t>
            </a:r>
          </a:p>
        </p:txBody>
      </p:sp>
      <p:sp>
        <p:nvSpPr>
          <p:cNvPr id="3" name="Content Placeholder 2"/>
          <p:cNvSpPr>
            <a:spLocks noGrp="1"/>
          </p:cNvSpPr>
          <p:nvPr>
            <p:ph idx="1"/>
          </p:nvPr>
        </p:nvSpPr>
        <p:spPr>
          <a:xfrm>
            <a:off x="457200" y="2031999"/>
            <a:ext cx="8229600" cy="1077218"/>
          </a:xfrm>
        </p:spPr>
        <p:txBody>
          <a:bodyPr/>
          <a:lstStyle/>
          <a:p>
            <a:r>
              <a:rPr lang="en-US" sz="2000" dirty="0"/>
              <a:t>We purchased the images for Modules 1-12 from </a:t>
            </a:r>
            <a:r>
              <a:rPr lang="en-US" sz="2000" dirty="0" err="1"/>
              <a:t>iStock</a:t>
            </a:r>
            <a:r>
              <a:rPr lang="en-US" sz="2000" dirty="0"/>
              <a:t> by Getty. </a:t>
            </a:r>
          </a:p>
          <a:p>
            <a:r>
              <a:rPr lang="en-US" sz="2000" dirty="0"/>
              <a:t>We accessed the images for Modules 13-16 using </a:t>
            </a:r>
            <a:r>
              <a:rPr lang="en-US" dirty="0">
                <a:hlinkClick r:id="rId3"/>
              </a:rPr>
              <a:t>Google Find Free-to-Use Images</a:t>
            </a:r>
            <a:r>
              <a:rPr lang="en-US" dirty="0"/>
              <a:t>.	</a:t>
            </a:r>
            <a:endParaRPr lang="en-US" sz="2000" dirty="0"/>
          </a:p>
        </p:txBody>
      </p:sp>
    </p:spTree>
    <p:extLst>
      <p:ext uri="{BB962C8B-B14F-4D97-AF65-F5344CB8AC3E}">
        <p14:creationId xmlns:p14="http://schemas.microsoft.com/office/powerpoint/2010/main" val="3941413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Autofit/>
          </a:bodyPr>
          <a:lstStyle/>
          <a:p>
            <a:r>
              <a:rPr lang="en-US" b="1" dirty="0"/>
              <a:t>Describing the Process: From Detection of Cognitive Impairment or Dementia to Diagnosis in Primary Care Setting </a:t>
            </a:r>
            <a:endParaRPr lang="en-US" dirty="0"/>
          </a:p>
        </p:txBody>
      </p:sp>
      <p:sp>
        <p:nvSpPr>
          <p:cNvPr id="3" name="Content Placeholder 2"/>
          <p:cNvSpPr>
            <a:spLocks noGrp="1"/>
          </p:cNvSpPr>
          <p:nvPr>
            <p:ph idx="1"/>
          </p:nvPr>
        </p:nvSpPr>
        <p:spPr>
          <a:xfrm>
            <a:off x="457200" y="1828800"/>
            <a:ext cx="8229600" cy="3124200"/>
          </a:xfrm>
        </p:spPr>
        <p:txBody>
          <a:bodyPr>
            <a:noAutofit/>
          </a:bodyPr>
          <a:lstStyle/>
          <a:p>
            <a:pPr lvl="0"/>
            <a:r>
              <a:rPr lang="en-US" dirty="0"/>
              <a:t>Primary care often first point of contact for PLwD (Robinson et al., 2015)</a:t>
            </a:r>
          </a:p>
          <a:p>
            <a:pPr lvl="0"/>
            <a:r>
              <a:rPr lang="en-US" dirty="0"/>
              <a:t>Adults who manifest subjective signs and/or symptoms of cognitive impairment or dementia should undergo evaluation.</a:t>
            </a:r>
          </a:p>
          <a:p>
            <a:pPr lvl="0"/>
            <a:r>
              <a:rPr lang="en-US" dirty="0"/>
              <a:t>Initial evaluation typically involves administration of a brief objective standardized instrument to detect dementia and determine if additional evaluation is warranted (Borson et al., 2006; </a:t>
            </a:r>
            <a:r>
              <a:rPr lang="en-US" dirty="0" err="1"/>
              <a:t>Rabins</a:t>
            </a:r>
            <a:r>
              <a:rPr lang="en-US" dirty="0"/>
              <a:t> &amp; Blass, 2014).</a:t>
            </a:r>
          </a:p>
          <a:p>
            <a:pPr lvl="1">
              <a:buFont typeface="Courier New" panose="02070309020205020404" pitchFamily="49" charset="0"/>
              <a:buChar char="o"/>
            </a:pPr>
            <a:r>
              <a:rPr lang="en-US" dirty="0"/>
              <a:t>Screening alone cannot diagnose dementia.</a:t>
            </a:r>
          </a:p>
          <a:p>
            <a:pPr lvl="0"/>
            <a:r>
              <a:rPr lang="en-US" dirty="0"/>
              <a:t>Specialized screening necessary when presented by adult with Down syndrome or other intellectual disability (Moran et al., 2013)</a:t>
            </a:r>
          </a:p>
          <a:p>
            <a:pPr lvl="1">
              <a:buFont typeface="Courier New" panose="02070309020205020404" pitchFamily="49" charset="0"/>
              <a:buChar char="o"/>
            </a:pPr>
            <a:endParaRPr lang="en-US" sz="2000" dirty="0"/>
          </a:p>
        </p:txBody>
      </p:sp>
    </p:spTree>
    <p:extLst>
      <p:ext uri="{BB962C8B-B14F-4D97-AF65-F5344CB8AC3E}">
        <p14:creationId xmlns:p14="http://schemas.microsoft.com/office/powerpoint/2010/main" val="423376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228600"/>
          </a:xfrm>
        </p:spPr>
        <p:txBody>
          <a:bodyPr>
            <a:noAutofit/>
          </a:bodyPr>
          <a:lstStyle/>
          <a:p>
            <a:r>
              <a:rPr lang="en-US" b="1" dirty="0"/>
              <a:t>Describing the Process: From Detection of Cognitive Impairment or Dementia to Diagnosis in Primary Care Setting </a:t>
            </a:r>
            <a:r>
              <a:rPr lang="en-US" sz="2400" dirty="0"/>
              <a:t>(continued)</a:t>
            </a:r>
          </a:p>
        </p:txBody>
      </p:sp>
      <p:sp>
        <p:nvSpPr>
          <p:cNvPr id="3" name="Content Placeholder 2"/>
          <p:cNvSpPr>
            <a:spLocks noGrp="1"/>
          </p:cNvSpPr>
          <p:nvPr>
            <p:ph idx="1"/>
          </p:nvPr>
        </p:nvSpPr>
        <p:spPr>
          <a:xfrm>
            <a:off x="457200" y="2237363"/>
            <a:ext cx="8229600" cy="1877437"/>
          </a:xfrm>
        </p:spPr>
        <p:txBody>
          <a:bodyPr>
            <a:noAutofit/>
          </a:bodyPr>
          <a:lstStyle/>
          <a:p>
            <a:r>
              <a:rPr lang="en-US" dirty="0"/>
              <a:t>Components of the diagnostic evaluation for dementia </a:t>
            </a:r>
            <a:br>
              <a:rPr lang="en-US" dirty="0"/>
            </a:br>
            <a:r>
              <a:rPr lang="en-US" dirty="0"/>
              <a:t>(Galvin &amp; </a:t>
            </a:r>
            <a:r>
              <a:rPr lang="en-US" dirty="0" err="1"/>
              <a:t>Sadowsky</a:t>
            </a:r>
            <a:r>
              <a:rPr lang="en-US" dirty="0"/>
              <a:t>, 2012):</a:t>
            </a:r>
          </a:p>
          <a:p>
            <a:pPr lvl="1">
              <a:buFont typeface="Courier New" panose="02070309020205020404" pitchFamily="49" charset="0"/>
              <a:buChar char="o"/>
            </a:pPr>
            <a:r>
              <a:rPr lang="en-US" sz="2000" dirty="0"/>
              <a:t>Observation for common warning signs</a:t>
            </a:r>
          </a:p>
          <a:p>
            <a:pPr lvl="1">
              <a:buFont typeface="Courier New" panose="02070309020205020404" pitchFamily="49" charset="0"/>
              <a:buChar char="o"/>
            </a:pPr>
            <a:r>
              <a:rPr lang="en-US" sz="2000" dirty="0"/>
              <a:t>Medical and symptom history (from patient and informant)</a:t>
            </a:r>
          </a:p>
          <a:p>
            <a:pPr lvl="1">
              <a:buFont typeface="Courier New" panose="02070309020205020404" pitchFamily="49" charset="0"/>
              <a:buChar char="o"/>
            </a:pPr>
            <a:r>
              <a:rPr lang="en-US" sz="2000" dirty="0"/>
              <a:t>Cognitive screening test</a:t>
            </a:r>
          </a:p>
          <a:p>
            <a:pPr lvl="1">
              <a:buFont typeface="Courier New" panose="02070309020205020404" pitchFamily="49" charset="0"/>
              <a:buChar char="o"/>
            </a:pPr>
            <a:r>
              <a:rPr lang="en-US" sz="2000" dirty="0"/>
              <a:t>Standard medical tests to rule out reversible causes of dementia or coexisting disorders</a:t>
            </a:r>
          </a:p>
          <a:p>
            <a:pPr lvl="1"/>
            <a:endParaRPr lang="en-US" sz="2000" dirty="0"/>
          </a:p>
          <a:p>
            <a:pPr lvl="0"/>
            <a:r>
              <a:rPr lang="en-US" dirty="0"/>
              <a:t>Additional tests as warranted </a:t>
            </a:r>
          </a:p>
        </p:txBody>
      </p:sp>
    </p:spTree>
    <p:extLst>
      <p:ext uri="{BB962C8B-B14F-4D97-AF65-F5344CB8AC3E}">
        <p14:creationId xmlns:p14="http://schemas.microsoft.com/office/powerpoint/2010/main" val="423376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Detecting Cognitive Impairment in Primary Care Clinical Settings: Observation and Warning Signs</a:t>
            </a:r>
            <a:endParaRPr lang="en-US" dirty="0"/>
          </a:p>
        </p:txBody>
      </p:sp>
      <p:sp>
        <p:nvSpPr>
          <p:cNvPr id="3" name="Content Placeholder 2"/>
          <p:cNvSpPr>
            <a:spLocks noGrp="1"/>
          </p:cNvSpPr>
          <p:nvPr>
            <p:ph idx="1"/>
          </p:nvPr>
        </p:nvSpPr>
        <p:spPr>
          <a:xfrm>
            <a:off x="457200" y="1627763"/>
            <a:ext cx="8229600" cy="1877437"/>
          </a:xfrm>
        </p:spPr>
        <p:txBody>
          <a:bodyPr>
            <a:noAutofit/>
          </a:bodyPr>
          <a:lstStyle/>
          <a:p>
            <a:pPr lvl="0"/>
            <a:r>
              <a:rPr lang="en-US" dirty="0"/>
              <a:t>Factors to observe in all older adult persons (Cooper &amp; Greene, 2005; Galasko, 2013; Galvin &amp; </a:t>
            </a:r>
            <a:r>
              <a:rPr lang="en-US" dirty="0" err="1"/>
              <a:t>Sadowsky</a:t>
            </a:r>
            <a:r>
              <a:rPr lang="en-US" dirty="0"/>
              <a:t>, 2012; </a:t>
            </a:r>
            <a:r>
              <a:rPr lang="en-US" dirty="0" err="1"/>
              <a:t>Parmar</a:t>
            </a:r>
            <a:r>
              <a:rPr lang="en-US" dirty="0"/>
              <a:t> et al., 2014):</a:t>
            </a:r>
          </a:p>
          <a:p>
            <a:pPr lvl="1">
              <a:buFont typeface="Courier New" panose="02070309020205020404" pitchFamily="49" charset="0"/>
              <a:buChar char="o"/>
            </a:pPr>
            <a:r>
              <a:rPr lang="en-US" sz="2000" dirty="0"/>
              <a:t>Ability to interact appropriately with staff</a:t>
            </a:r>
          </a:p>
          <a:p>
            <a:pPr lvl="1">
              <a:buFont typeface="Courier New" panose="02070309020205020404" pitchFamily="49" charset="0"/>
              <a:buChar char="o"/>
            </a:pPr>
            <a:r>
              <a:rPr lang="en-US" sz="2000" dirty="0"/>
              <a:t>Ability to maintain conversation</a:t>
            </a:r>
          </a:p>
          <a:p>
            <a:pPr lvl="1">
              <a:buFont typeface="Courier New" panose="02070309020205020404" pitchFamily="49" charset="0"/>
              <a:buChar char="o"/>
            </a:pPr>
            <a:r>
              <a:rPr lang="en-US" sz="2000" dirty="0"/>
              <a:t>Appropriate clothing and personal hygiene</a:t>
            </a:r>
          </a:p>
          <a:p>
            <a:pPr lvl="1">
              <a:buFont typeface="Courier New" panose="02070309020205020404" pitchFamily="49" charset="0"/>
              <a:buChar char="o"/>
            </a:pPr>
            <a:r>
              <a:rPr lang="en-US" sz="2000" dirty="0"/>
              <a:t>Excessive weight gain or loss over time</a:t>
            </a:r>
          </a:p>
          <a:p>
            <a:pPr lvl="1">
              <a:buFont typeface="Courier New" panose="02070309020205020404" pitchFamily="49" charset="0"/>
              <a:buChar char="o"/>
            </a:pPr>
            <a:r>
              <a:rPr lang="en-US" sz="2000" dirty="0"/>
              <a:t>Changes in gait or mood over time</a:t>
            </a:r>
          </a:p>
          <a:p>
            <a:pPr lvl="1">
              <a:buFont typeface="Courier New" panose="02070309020205020404" pitchFamily="49" charset="0"/>
              <a:buChar char="o"/>
            </a:pPr>
            <a:r>
              <a:rPr lang="en-US" sz="2000" dirty="0"/>
              <a:t>Frequently missed appointments</a:t>
            </a:r>
          </a:p>
          <a:p>
            <a:pPr lvl="0"/>
            <a:r>
              <a:rPr lang="en-US" dirty="0"/>
              <a:t>Potential warning signs of dementia:</a:t>
            </a:r>
          </a:p>
          <a:p>
            <a:pPr lvl="1">
              <a:buFont typeface="Courier New" panose="02070309020205020404" pitchFamily="49" charset="0"/>
              <a:buChar char="o"/>
            </a:pPr>
            <a:r>
              <a:rPr lang="en-US" sz="2000" dirty="0"/>
              <a:t>Impairments in memory or otherwise routine abilities over time</a:t>
            </a:r>
          </a:p>
          <a:p>
            <a:pPr lvl="1">
              <a:buFont typeface="Courier New" panose="02070309020205020404" pitchFamily="49" charset="0"/>
              <a:buChar char="o"/>
            </a:pPr>
            <a:r>
              <a:rPr lang="en-US" sz="2000" dirty="0"/>
              <a:t>Impairments in ability to perform IADLs over time</a:t>
            </a:r>
          </a:p>
          <a:p>
            <a:pPr lvl="1">
              <a:buFont typeface="Courier New" panose="02070309020205020404" pitchFamily="49" charset="0"/>
              <a:buChar char="o"/>
            </a:pPr>
            <a:r>
              <a:rPr lang="en-US" sz="2000" dirty="0"/>
              <a:t>Increasing reliance on others to make decisions over time</a:t>
            </a:r>
          </a:p>
        </p:txBody>
      </p:sp>
    </p:spTree>
    <p:extLst>
      <p:ext uri="{BB962C8B-B14F-4D97-AF65-F5344CB8AC3E}">
        <p14:creationId xmlns:p14="http://schemas.microsoft.com/office/powerpoint/2010/main" val="2711255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Detecting Cognitive Impairment in Primary Care Clinical Settings: Patient History</a:t>
            </a:r>
            <a:endParaRPr lang="en-US" dirty="0"/>
          </a:p>
        </p:txBody>
      </p:sp>
      <p:sp>
        <p:nvSpPr>
          <p:cNvPr id="3" name="Content Placeholder 2"/>
          <p:cNvSpPr>
            <a:spLocks noGrp="1"/>
          </p:cNvSpPr>
          <p:nvPr>
            <p:ph idx="1"/>
          </p:nvPr>
        </p:nvSpPr>
        <p:spPr>
          <a:xfrm>
            <a:off x="457200" y="1627763"/>
            <a:ext cx="8229600" cy="1877437"/>
          </a:xfrm>
        </p:spPr>
        <p:txBody>
          <a:bodyPr>
            <a:noAutofit/>
          </a:bodyPr>
          <a:lstStyle/>
          <a:p>
            <a:r>
              <a:rPr lang="en-US" dirty="0"/>
              <a:t>Components of the older adult’s history for dementia assessment (Cooper &amp; Greene, 2005; Galasko, 2015; Galvin &amp; </a:t>
            </a:r>
            <a:r>
              <a:rPr lang="en-US" dirty="0" err="1"/>
              <a:t>Sadowsky</a:t>
            </a:r>
            <a:r>
              <a:rPr lang="en-US" dirty="0"/>
              <a:t>, 2012; </a:t>
            </a:r>
            <a:r>
              <a:rPr lang="en-US" dirty="0" err="1"/>
              <a:t>Olazarán</a:t>
            </a:r>
            <a:r>
              <a:rPr lang="en-US" dirty="0"/>
              <a:t> et al., 2011; </a:t>
            </a:r>
            <a:r>
              <a:rPr lang="en-US" dirty="0" err="1"/>
              <a:t>Parmar</a:t>
            </a:r>
            <a:r>
              <a:rPr lang="en-US" dirty="0"/>
              <a:t> et al., 2014; Simmons et al., 2011)</a:t>
            </a:r>
          </a:p>
          <a:p>
            <a:pPr lvl="0"/>
            <a:r>
              <a:rPr lang="en-US" dirty="0"/>
              <a:t>Symptom history:</a:t>
            </a:r>
          </a:p>
          <a:p>
            <a:pPr lvl="1">
              <a:buFont typeface="Courier New" panose="02070309020205020404" pitchFamily="49" charset="0"/>
              <a:buChar char="o"/>
            </a:pPr>
            <a:r>
              <a:rPr lang="en-US" sz="2000" dirty="0"/>
              <a:t>Nature of symptoms</a:t>
            </a:r>
          </a:p>
          <a:p>
            <a:pPr lvl="1">
              <a:buFont typeface="Courier New" panose="02070309020205020404" pitchFamily="49" charset="0"/>
              <a:buChar char="o"/>
            </a:pPr>
            <a:r>
              <a:rPr lang="en-US" sz="2000" dirty="0"/>
              <a:t>Onset and progression of symptoms</a:t>
            </a:r>
          </a:p>
          <a:p>
            <a:pPr lvl="1">
              <a:buFont typeface="Courier New" panose="02070309020205020404" pitchFamily="49" charset="0"/>
              <a:buChar char="o"/>
            </a:pPr>
            <a:r>
              <a:rPr lang="en-US" sz="2000" dirty="0"/>
              <a:t>Consequence of symptoms with regard to functional abilities</a:t>
            </a:r>
          </a:p>
          <a:p>
            <a:pPr lvl="0"/>
            <a:r>
              <a:rPr lang="en-US" dirty="0"/>
              <a:t>Medical and psychiatric history:</a:t>
            </a:r>
          </a:p>
          <a:p>
            <a:pPr lvl="1">
              <a:buFont typeface="Courier New" panose="02070309020205020404" pitchFamily="49" charset="0"/>
              <a:buChar char="o"/>
            </a:pPr>
            <a:r>
              <a:rPr lang="en-US" sz="2000" dirty="0"/>
              <a:t>Personal</a:t>
            </a:r>
          </a:p>
          <a:p>
            <a:pPr lvl="1">
              <a:buFont typeface="Courier New" panose="02070309020205020404" pitchFamily="49" charset="0"/>
              <a:buChar char="o"/>
            </a:pPr>
            <a:r>
              <a:rPr lang="en-US" sz="2000" dirty="0"/>
              <a:t>Family</a:t>
            </a:r>
          </a:p>
          <a:p>
            <a:pPr lvl="0"/>
            <a:r>
              <a:rPr lang="en-US" dirty="0"/>
              <a:t>Current medications, vitamins, and herbal supplements</a:t>
            </a:r>
          </a:p>
        </p:txBody>
      </p:sp>
    </p:spTree>
    <p:extLst>
      <p:ext uri="{BB962C8B-B14F-4D97-AF65-F5344CB8AC3E}">
        <p14:creationId xmlns:p14="http://schemas.microsoft.com/office/powerpoint/2010/main" val="2348814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Detecting Cognitive Impairment in Primary Care Clinical Settings: Patient History </a:t>
            </a:r>
            <a:r>
              <a:rPr lang="en-US" dirty="0"/>
              <a:t>(continued)</a:t>
            </a:r>
          </a:p>
        </p:txBody>
      </p:sp>
      <p:sp>
        <p:nvSpPr>
          <p:cNvPr id="3" name="Content Placeholder 2"/>
          <p:cNvSpPr>
            <a:spLocks noGrp="1"/>
          </p:cNvSpPr>
          <p:nvPr>
            <p:ph idx="1"/>
          </p:nvPr>
        </p:nvSpPr>
        <p:spPr>
          <a:xfrm>
            <a:off x="457200" y="1703963"/>
            <a:ext cx="8229600" cy="4239637"/>
          </a:xfrm>
        </p:spPr>
        <p:txBody>
          <a:bodyPr>
            <a:noAutofit/>
          </a:bodyPr>
          <a:lstStyle/>
          <a:p>
            <a:pPr marL="0" indent="0">
              <a:buNone/>
            </a:pPr>
            <a:r>
              <a:rPr lang="en-US" dirty="0"/>
              <a:t>Other pertinent information can help a provider develop a differential diagnosis: </a:t>
            </a:r>
          </a:p>
          <a:p>
            <a:pPr lvl="0"/>
            <a:r>
              <a:rPr lang="en-US" dirty="0"/>
              <a:t>Presence of hallucinations or delusions (Simmons et al., 2011)</a:t>
            </a:r>
          </a:p>
          <a:p>
            <a:pPr lvl="0"/>
            <a:r>
              <a:rPr lang="en-US" dirty="0"/>
              <a:t>Parkinsonian symptoms, which include:</a:t>
            </a:r>
          </a:p>
          <a:p>
            <a:pPr lvl="1">
              <a:buFont typeface="Courier New" panose="02070309020205020404" pitchFamily="49" charset="0"/>
              <a:buChar char="o"/>
            </a:pPr>
            <a:r>
              <a:rPr lang="en-US" sz="2000" dirty="0"/>
              <a:t> Tremor, or trembling in hands, arms, legs, jaw, and face;</a:t>
            </a:r>
          </a:p>
          <a:p>
            <a:pPr lvl="1">
              <a:buFont typeface="Courier New" panose="02070309020205020404" pitchFamily="49" charset="0"/>
              <a:buChar char="o"/>
            </a:pPr>
            <a:r>
              <a:rPr lang="en-US" sz="2000" dirty="0"/>
              <a:t> Rigidity, or stiffness of the limbs and trunk;</a:t>
            </a:r>
          </a:p>
          <a:p>
            <a:pPr lvl="1">
              <a:buFont typeface="Courier New" panose="02070309020205020404" pitchFamily="49" charset="0"/>
              <a:buChar char="o"/>
            </a:pPr>
            <a:r>
              <a:rPr lang="en-US" sz="2000" dirty="0"/>
              <a:t> Bradykinesia, or slowness of movement; </a:t>
            </a:r>
          </a:p>
          <a:p>
            <a:pPr lvl="1">
              <a:buFont typeface="Courier New" panose="02070309020205020404" pitchFamily="49" charset="0"/>
              <a:buChar char="o"/>
            </a:pPr>
            <a:r>
              <a:rPr lang="en-US" sz="2000" dirty="0"/>
              <a:t>Postural instability, or impaired balance and coordination.</a:t>
            </a:r>
          </a:p>
          <a:p>
            <a:pPr lvl="0"/>
            <a:r>
              <a:rPr lang="en-US" dirty="0">
                <a:solidFill>
                  <a:prstClr val="black"/>
                </a:solidFill>
              </a:rPr>
              <a:t>Alcohol or drug use/misuse/abuse</a:t>
            </a:r>
          </a:p>
          <a:p>
            <a:pPr lvl="0"/>
            <a:r>
              <a:rPr lang="en-US" dirty="0"/>
              <a:t>Sleep changes/Mood/Orientation changes</a:t>
            </a:r>
          </a:p>
          <a:p>
            <a:pPr lvl="0"/>
            <a:r>
              <a:rPr lang="en-US" dirty="0"/>
              <a:t>Unsafe driving behaviors</a:t>
            </a:r>
          </a:p>
        </p:txBody>
      </p:sp>
    </p:spTree>
    <p:extLst>
      <p:ext uri="{BB962C8B-B14F-4D97-AF65-F5344CB8AC3E}">
        <p14:creationId xmlns:p14="http://schemas.microsoft.com/office/powerpoint/2010/main" val="2348814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28600"/>
          </a:xfrm>
        </p:spPr>
        <p:txBody>
          <a:bodyPr>
            <a:noAutofit/>
          </a:bodyPr>
          <a:lstStyle/>
          <a:p>
            <a:r>
              <a:rPr lang="en-US" b="1" dirty="0"/>
              <a:t>Detecting Cognitive Impairment in the Primary Care Clinical Setting: The Importance of Informant or Care Partner Reports</a:t>
            </a:r>
            <a:endParaRPr lang="en-US" dirty="0"/>
          </a:p>
        </p:txBody>
      </p:sp>
      <p:sp>
        <p:nvSpPr>
          <p:cNvPr id="3" name="Content Placeholder 2"/>
          <p:cNvSpPr>
            <a:spLocks noGrp="1"/>
          </p:cNvSpPr>
          <p:nvPr>
            <p:ph idx="1"/>
          </p:nvPr>
        </p:nvSpPr>
        <p:spPr>
          <a:xfrm>
            <a:off x="457200" y="1905000"/>
            <a:ext cx="8229600" cy="4343399"/>
          </a:xfrm>
        </p:spPr>
        <p:txBody>
          <a:bodyPr>
            <a:noAutofit/>
          </a:bodyPr>
          <a:lstStyle/>
          <a:p>
            <a:pPr lvl="0"/>
            <a:r>
              <a:rPr lang="en-US" dirty="0"/>
              <a:t>Importance of informant/care partner reports:</a:t>
            </a:r>
          </a:p>
          <a:p>
            <a:pPr lvl="1">
              <a:buFont typeface="Courier New" panose="02070309020205020404" pitchFamily="49" charset="0"/>
              <a:buChar char="o"/>
            </a:pPr>
            <a:r>
              <a:rPr lang="en-US" sz="2000" dirty="0"/>
              <a:t>Memory impairments interfering with reporting by PLwD </a:t>
            </a:r>
            <a:br>
              <a:rPr lang="en-US" sz="2000" dirty="0"/>
            </a:br>
            <a:r>
              <a:rPr lang="en-US" sz="2000" dirty="0"/>
              <a:t>(Simmons et al., 2011)</a:t>
            </a:r>
          </a:p>
          <a:p>
            <a:pPr lvl="1">
              <a:buFont typeface="Courier New" panose="02070309020205020404" pitchFamily="49" charset="0"/>
              <a:buChar char="o"/>
            </a:pPr>
            <a:r>
              <a:rPr lang="en-US" sz="2000" dirty="0"/>
              <a:t>PLwD denial (</a:t>
            </a:r>
            <a:r>
              <a:rPr lang="en-US" sz="2000" dirty="0" err="1"/>
              <a:t>Hildreth</a:t>
            </a:r>
            <a:r>
              <a:rPr lang="en-US" sz="2000" dirty="0"/>
              <a:t> &amp; Church, 2015)</a:t>
            </a:r>
          </a:p>
          <a:p>
            <a:pPr lvl="0"/>
            <a:r>
              <a:rPr lang="en-US" dirty="0"/>
              <a:t>Identifying appropriate informant (Simmons et al., 2011; </a:t>
            </a:r>
            <a:r>
              <a:rPr lang="en-US" dirty="0" err="1"/>
              <a:t>Hildreth</a:t>
            </a:r>
            <a:r>
              <a:rPr lang="en-US" dirty="0"/>
              <a:t> &amp; Church, 2015)</a:t>
            </a:r>
          </a:p>
          <a:p>
            <a:pPr lvl="0"/>
            <a:r>
              <a:rPr lang="en-US" dirty="0"/>
              <a:t>Obtaining information from informant:</a:t>
            </a:r>
          </a:p>
          <a:p>
            <a:pPr lvl="1">
              <a:buFont typeface="Courier New" panose="02070309020205020404" pitchFamily="49" charset="0"/>
              <a:buChar char="o"/>
            </a:pPr>
            <a:r>
              <a:rPr lang="en-US" dirty="0">
                <a:solidFill>
                  <a:prstClr val="black"/>
                </a:solidFill>
              </a:rPr>
              <a:t>Meeting alone with informant</a:t>
            </a:r>
          </a:p>
          <a:p>
            <a:pPr lvl="1">
              <a:buFont typeface="Courier New" panose="02070309020205020404" pitchFamily="49" charset="0"/>
              <a:buChar char="o"/>
            </a:pPr>
            <a:r>
              <a:rPr lang="en-US" dirty="0">
                <a:solidFill>
                  <a:prstClr val="black"/>
                </a:solidFill>
              </a:rPr>
              <a:t>Reviewing warning signs (Simmons et al., 2011)</a:t>
            </a:r>
          </a:p>
          <a:p>
            <a:pPr lvl="1">
              <a:buFont typeface="Courier New" panose="02070309020205020404" pitchFamily="49" charset="0"/>
              <a:buChar char="o"/>
            </a:pPr>
            <a:r>
              <a:rPr lang="en-US" dirty="0">
                <a:solidFill>
                  <a:prstClr val="black"/>
                </a:solidFill>
              </a:rPr>
              <a:t>Screening tools for informants (Harrison et al., 2014)</a:t>
            </a:r>
          </a:p>
          <a:p>
            <a:pPr lvl="0"/>
            <a:r>
              <a:rPr lang="en-US" dirty="0"/>
              <a:t>Give respondent time to respond and be sensitive to their feelings of fear, sadness, loss, denial, etc., when asking questions.</a:t>
            </a:r>
          </a:p>
        </p:txBody>
      </p:sp>
    </p:spTree>
    <p:extLst>
      <p:ext uri="{BB962C8B-B14F-4D97-AF65-F5344CB8AC3E}">
        <p14:creationId xmlns:p14="http://schemas.microsoft.com/office/powerpoint/2010/main" val="1041323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Properties of Cognitive Tests Suitable for Primary Care Visits</a:t>
            </a:r>
            <a:endParaRPr lang="en-US" dirty="0"/>
          </a:p>
        </p:txBody>
      </p:sp>
      <p:sp>
        <p:nvSpPr>
          <p:cNvPr id="3" name="Content Placeholder 2"/>
          <p:cNvSpPr>
            <a:spLocks noGrp="1"/>
          </p:cNvSpPr>
          <p:nvPr>
            <p:ph idx="1"/>
          </p:nvPr>
        </p:nvSpPr>
        <p:spPr>
          <a:xfrm>
            <a:off x="457200" y="1463040"/>
            <a:ext cx="8229600" cy="4632960"/>
          </a:xfrm>
        </p:spPr>
        <p:txBody>
          <a:bodyPr>
            <a:noAutofit/>
          </a:bodyPr>
          <a:lstStyle/>
          <a:p>
            <a:pPr lvl="0">
              <a:lnSpc>
                <a:spcPct val="120000"/>
              </a:lnSpc>
            </a:pPr>
            <a:r>
              <a:rPr lang="en-US" dirty="0"/>
              <a:t>Many cognitive tests available</a:t>
            </a:r>
          </a:p>
          <a:p>
            <a:pPr lvl="0">
              <a:lnSpc>
                <a:spcPct val="120000"/>
              </a:lnSpc>
            </a:pPr>
            <a:r>
              <a:rPr lang="en-US" dirty="0"/>
              <a:t>Suitable tests for primary care (Cordell et al., 2013):</a:t>
            </a:r>
          </a:p>
          <a:p>
            <a:pPr lvl="1">
              <a:lnSpc>
                <a:spcPct val="120000"/>
              </a:lnSpc>
              <a:buFont typeface="Courier New" panose="02070309020205020404" pitchFamily="49" charset="0"/>
              <a:buChar char="o"/>
            </a:pPr>
            <a:r>
              <a:rPr lang="en-US" sz="2000" dirty="0"/>
              <a:t>Require </a:t>
            </a:r>
            <a:r>
              <a:rPr lang="en-US" sz="2000" u="sng" dirty="0"/>
              <a:t>&lt;</a:t>
            </a:r>
            <a:r>
              <a:rPr lang="en-US" sz="2000" dirty="0"/>
              <a:t>5 minutes to administer.</a:t>
            </a:r>
          </a:p>
          <a:p>
            <a:pPr lvl="1">
              <a:lnSpc>
                <a:spcPct val="120000"/>
              </a:lnSpc>
              <a:buFont typeface="Courier New" panose="02070309020205020404" pitchFamily="49" charset="0"/>
              <a:buChar char="o"/>
            </a:pPr>
            <a:r>
              <a:rPr lang="en-US" sz="2000" dirty="0"/>
              <a:t>Can be administered by medical staff members (not only physicians).</a:t>
            </a:r>
          </a:p>
          <a:p>
            <a:pPr lvl="1">
              <a:lnSpc>
                <a:spcPct val="120000"/>
              </a:lnSpc>
              <a:buFont typeface="Courier New" panose="02070309020205020404" pitchFamily="49" charset="0"/>
              <a:buChar char="o"/>
            </a:pPr>
            <a:r>
              <a:rPr lang="en-US" sz="2000" dirty="0"/>
              <a:t>Are relatively free of biases.</a:t>
            </a:r>
          </a:p>
          <a:p>
            <a:pPr lvl="1">
              <a:lnSpc>
                <a:spcPct val="120000"/>
              </a:lnSpc>
              <a:buFont typeface="Courier New" panose="02070309020205020404" pitchFamily="49" charset="0"/>
              <a:buChar char="o"/>
            </a:pPr>
            <a:r>
              <a:rPr lang="en-US" sz="2000" dirty="0"/>
              <a:t>Have good to excellent psychometric properties (validated in primary care setting).</a:t>
            </a:r>
          </a:p>
          <a:p>
            <a:pPr lvl="1">
              <a:lnSpc>
                <a:spcPct val="120000"/>
              </a:lnSpc>
              <a:buFont typeface="Courier New" panose="02070309020205020404" pitchFamily="49" charset="0"/>
              <a:buChar char="o"/>
            </a:pPr>
            <a:r>
              <a:rPr lang="en-US" sz="2000" dirty="0"/>
              <a:t>Are free and readily available to be used in primary care setting</a:t>
            </a:r>
          </a:p>
          <a:p>
            <a:pPr marL="404622" lvl="1" indent="-342900">
              <a:lnSpc>
                <a:spcPct val="120000"/>
              </a:lnSpc>
              <a:buFont typeface="Arial" panose="020B0604020202020204" pitchFamily="34" charset="0"/>
              <a:buChar char="•"/>
            </a:pPr>
            <a:r>
              <a:rPr lang="en-US" dirty="0"/>
              <a:t>With non-verbal persons or non-English speakers, may need different tests (Moran et al., 2013).</a:t>
            </a:r>
          </a:p>
          <a:p>
            <a:pPr marL="804672" lvl="2" indent="-342900">
              <a:lnSpc>
                <a:spcPct val="120000"/>
              </a:lnSpc>
              <a:buFont typeface="Courier New" panose="02070309020205020404" pitchFamily="49" charset="0"/>
              <a:buChar char="o"/>
            </a:pPr>
            <a:r>
              <a:rPr lang="en-US" dirty="0"/>
              <a:t>If intellectual disability present, informant interview can help.</a:t>
            </a:r>
          </a:p>
          <a:p>
            <a:pPr marL="457200" lvl="1" indent="0">
              <a:lnSpc>
                <a:spcPct val="120000"/>
              </a:lnSpc>
              <a:buNone/>
            </a:pPr>
            <a:endParaRPr lang="en-US" sz="2000" dirty="0"/>
          </a:p>
        </p:txBody>
      </p:sp>
    </p:spTree>
    <p:extLst>
      <p:ext uri="{BB962C8B-B14F-4D97-AF65-F5344CB8AC3E}">
        <p14:creationId xmlns:p14="http://schemas.microsoft.com/office/powerpoint/2010/main" val="503906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sz="200" dirty="0">
                <a:solidFill>
                  <a:schemeClr val="bg1"/>
                </a:solidFill>
              </a:rPr>
              <a:t>Nurse with couple</a:t>
            </a:r>
          </a:p>
        </p:txBody>
      </p:sp>
      <p:pic>
        <p:nvPicPr>
          <p:cNvPr id="9218" name="Picture 2" descr="Photo of a young nurse taking notes on a clipboard while talking with a middle aged coupl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93725" y="632331"/>
            <a:ext cx="7956550" cy="5301238"/>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383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Brief Cognitive Assessment Tools</a:t>
            </a:r>
            <a:endParaRPr lang="en-US" dirty="0"/>
          </a:p>
        </p:txBody>
      </p:sp>
      <p:sp>
        <p:nvSpPr>
          <p:cNvPr id="3" name="Content Placeholder 2"/>
          <p:cNvSpPr>
            <a:spLocks noGrp="1"/>
          </p:cNvSpPr>
          <p:nvPr>
            <p:ph idx="1"/>
          </p:nvPr>
        </p:nvSpPr>
        <p:spPr>
          <a:xfrm>
            <a:off x="457200" y="1463040"/>
            <a:ext cx="8229600" cy="4099560"/>
          </a:xfrm>
        </p:spPr>
        <p:txBody>
          <a:bodyPr>
            <a:noAutofit/>
          </a:bodyPr>
          <a:lstStyle/>
          <a:p>
            <a:pPr lvl="0"/>
            <a:r>
              <a:rPr lang="en-US" dirty="0"/>
              <a:t>There are many commonly used brief assessment tools (Cordell et al., 2013; Morley et al., 2015; Simmons et al., 2011; </a:t>
            </a:r>
            <a:r>
              <a:rPr lang="en-US" dirty="0" err="1"/>
              <a:t>Velayudhan</a:t>
            </a:r>
            <a:r>
              <a:rPr lang="en-US" dirty="0"/>
              <a:t> et al., 2014).</a:t>
            </a:r>
          </a:p>
          <a:p>
            <a:pPr lvl="1">
              <a:buFont typeface="Courier New" panose="02070309020205020404" pitchFamily="49" charset="0"/>
              <a:buChar char="o"/>
            </a:pPr>
            <a:r>
              <a:rPr lang="en-US" sz="2000" dirty="0"/>
              <a:t>Ascertain Dementia (AD8)</a:t>
            </a:r>
          </a:p>
          <a:p>
            <a:pPr lvl="1">
              <a:buFont typeface="Courier New" panose="02070309020205020404" pitchFamily="49" charset="0"/>
              <a:buChar char="o"/>
            </a:pPr>
            <a:r>
              <a:rPr lang="en-US" sz="2000" dirty="0"/>
              <a:t>Mental Status Questionnaire (MSQ)</a:t>
            </a:r>
          </a:p>
          <a:p>
            <a:pPr lvl="1">
              <a:buFont typeface="Courier New" panose="02070309020205020404" pitchFamily="49" charset="0"/>
              <a:buChar char="o"/>
            </a:pPr>
            <a:r>
              <a:rPr lang="en-US" sz="2000" dirty="0"/>
              <a:t>Mini-Cognitive Assessment Instrument (Mini-Cog) </a:t>
            </a:r>
          </a:p>
          <a:p>
            <a:pPr lvl="1">
              <a:buFont typeface="Courier New" panose="02070309020205020404" pitchFamily="49" charset="0"/>
              <a:buChar char="o"/>
            </a:pPr>
            <a:r>
              <a:rPr lang="en-US" dirty="0"/>
              <a:t>Saint Louis University Mental Status (SLUS) exam</a:t>
            </a:r>
            <a:endParaRPr lang="en-US" sz="2000" dirty="0"/>
          </a:p>
          <a:p>
            <a:pPr lvl="1">
              <a:buFont typeface="Courier New" panose="02070309020205020404" pitchFamily="49" charset="0"/>
              <a:buChar char="o"/>
            </a:pPr>
            <a:r>
              <a:rPr lang="en-US" sz="2000" dirty="0"/>
              <a:t>Rapid Cognitive Screen (RCS)</a:t>
            </a:r>
          </a:p>
          <a:p>
            <a:pPr lvl="1">
              <a:buFont typeface="Courier New" panose="02070309020205020404" pitchFamily="49" charset="0"/>
              <a:buChar char="o"/>
            </a:pPr>
            <a:r>
              <a:rPr lang="en-US" sz="2000" dirty="0"/>
              <a:t>Short Blessed Test (SBT)</a:t>
            </a:r>
          </a:p>
          <a:p>
            <a:pPr lvl="1">
              <a:buFont typeface="Courier New" panose="02070309020205020404" pitchFamily="49" charset="0"/>
              <a:buChar char="o"/>
            </a:pPr>
            <a:r>
              <a:rPr lang="en-US" sz="2000" dirty="0"/>
              <a:t>Short Test of Mental Status (STMS)</a:t>
            </a:r>
          </a:p>
          <a:p>
            <a:pPr lvl="1">
              <a:buFont typeface="Courier New" panose="02070309020205020404" pitchFamily="49" charset="0"/>
              <a:buChar char="o"/>
            </a:pPr>
            <a:r>
              <a:rPr lang="en-US" sz="2000" dirty="0"/>
              <a:t>Short Portable Mental Status Questionnaire (SPMSQ)</a:t>
            </a:r>
          </a:p>
          <a:p>
            <a:pPr lvl="1">
              <a:buFont typeface="Courier New" panose="02070309020205020404" pitchFamily="49" charset="0"/>
              <a:buChar char="o"/>
            </a:pPr>
            <a:r>
              <a:rPr lang="en-US" sz="2000" dirty="0"/>
              <a:t>Six Item Screener (SIS)</a:t>
            </a:r>
          </a:p>
        </p:txBody>
      </p:sp>
    </p:spTree>
    <p:extLst>
      <p:ext uri="{BB962C8B-B14F-4D97-AF65-F5344CB8AC3E}">
        <p14:creationId xmlns:p14="http://schemas.microsoft.com/office/powerpoint/2010/main" val="3781825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Brief Cognitive Assessment Tools (continued)</a:t>
            </a:r>
            <a:endParaRPr lang="en-US" dirty="0"/>
          </a:p>
        </p:txBody>
      </p:sp>
      <p:sp>
        <p:nvSpPr>
          <p:cNvPr id="3" name="Content Placeholder 2"/>
          <p:cNvSpPr>
            <a:spLocks noGrp="1"/>
          </p:cNvSpPr>
          <p:nvPr>
            <p:ph idx="1"/>
          </p:nvPr>
        </p:nvSpPr>
        <p:spPr>
          <a:xfrm>
            <a:off x="457200" y="1463040"/>
            <a:ext cx="8229600" cy="2499360"/>
          </a:xfrm>
        </p:spPr>
        <p:txBody>
          <a:bodyPr>
            <a:noAutofit/>
          </a:bodyPr>
          <a:lstStyle/>
          <a:p>
            <a:pPr lvl="0"/>
            <a:r>
              <a:rPr lang="en-US" sz="2000" dirty="0"/>
              <a:t>Not all meet suitable criteria as defined by the AWV recommendations (Arevalo-Rodriguez et al., 2015; Barnes et al., 2014; Cooper &amp; Greene, 2005; </a:t>
            </a:r>
            <a:r>
              <a:rPr lang="en-US" sz="2000" dirty="0" err="1"/>
              <a:t>Creavin</a:t>
            </a:r>
            <a:r>
              <a:rPr lang="en-US" sz="2000" dirty="0"/>
              <a:t> et al., 2016; </a:t>
            </a:r>
            <a:r>
              <a:rPr lang="en-US" sz="2000" dirty="0" err="1"/>
              <a:t>Dudas</a:t>
            </a:r>
            <a:r>
              <a:rPr lang="en-US" sz="2000" dirty="0"/>
              <a:t> et al., 2005; Fage et al., 2015; Malmstrom et al., 2015; Wilding et al., 2016)</a:t>
            </a:r>
          </a:p>
          <a:p>
            <a:pPr lvl="0"/>
            <a:endParaRPr lang="en-US" sz="2000" dirty="0"/>
          </a:p>
          <a:p>
            <a:r>
              <a:rPr lang="en-US" dirty="0"/>
              <a:t>The American Academy of Family Physicians (AAFP) – </a:t>
            </a:r>
            <a:r>
              <a:rPr lang="en-US" u="sng" dirty="0">
                <a:hlinkClick r:id="rId3"/>
              </a:rPr>
              <a:t>searchable database of cognitive evaluation tools</a:t>
            </a:r>
            <a:r>
              <a:rPr lang="en-US" dirty="0"/>
              <a:t>.</a:t>
            </a:r>
            <a:r>
              <a:rPr lang="en-US" u="sng" dirty="0"/>
              <a:t> </a:t>
            </a:r>
            <a:endParaRPr lang="en-US" dirty="0"/>
          </a:p>
        </p:txBody>
      </p:sp>
    </p:spTree>
    <p:extLst>
      <p:ext uri="{BB962C8B-B14F-4D97-AF65-F5344CB8AC3E}">
        <p14:creationId xmlns:p14="http://schemas.microsoft.com/office/powerpoint/2010/main" val="378182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lvl="0"/>
            <a:r>
              <a:rPr lang="en-US" dirty="0"/>
              <a:t>Defining dementia</a:t>
            </a:r>
          </a:p>
          <a:p>
            <a:pPr lvl="0"/>
            <a:r>
              <a:rPr lang="en-US" dirty="0"/>
              <a:t>Early detection of dementia</a:t>
            </a:r>
          </a:p>
          <a:p>
            <a:pPr lvl="0"/>
            <a:r>
              <a:rPr lang="en-US" dirty="0"/>
              <a:t>Recognizing and diagnosing dementia</a:t>
            </a:r>
          </a:p>
          <a:p>
            <a:r>
              <a:rPr lang="en-US" dirty="0"/>
              <a:t>Diagnosing Alzheimer's Disease and Related Dementias (ADRD)</a:t>
            </a:r>
          </a:p>
          <a:p>
            <a:pPr lvl="0"/>
            <a:r>
              <a:rPr lang="en-US" dirty="0"/>
              <a:t>ADRD</a:t>
            </a:r>
          </a:p>
        </p:txBody>
      </p:sp>
      <p:pic>
        <p:nvPicPr>
          <p:cNvPr id="2050" name="Picture 2" descr="Thumbnail profile photo of an older woman."/>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7414497" y="347472"/>
            <a:ext cx="1119903" cy="1207008"/>
          </a:xfrm>
        </p:spPr>
      </p:pic>
    </p:spTree>
    <p:extLst>
      <p:ext uri="{BB962C8B-B14F-4D97-AF65-F5344CB8AC3E}">
        <p14:creationId xmlns:p14="http://schemas.microsoft.com/office/powerpoint/2010/main" val="804699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Comprehensive Evaluation If Dementia Is Suspected</a:t>
            </a:r>
            <a:endParaRPr lang="en-US" dirty="0"/>
          </a:p>
        </p:txBody>
      </p:sp>
      <p:sp>
        <p:nvSpPr>
          <p:cNvPr id="3" name="Content Placeholder 2"/>
          <p:cNvSpPr>
            <a:spLocks noGrp="1"/>
          </p:cNvSpPr>
          <p:nvPr>
            <p:ph idx="1"/>
          </p:nvPr>
        </p:nvSpPr>
        <p:spPr>
          <a:xfrm>
            <a:off x="457200" y="1463040"/>
            <a:ext cx="8229600" cy="4632960"/>
          </a:xfrm>
        </p:spPr>
        <p:txBody>
          <a:bodyPr>
            <a:noAutofit/>
          </a:bodyPr>
          <a:lstStyle/>
          <a:p>
            <a:pPr lvl="0">
              <a:lnSpc>
                <a:spcPct val="120000"/>
              </a:lnSpc>
            </a:pPr>
            <a:r>
              <a:rPr lang="en-US" dirty="0"/>
              <a:t>If dementia is suspected, the person should undergo a full evaluation.</a:t>
            </a:r>
          </a:p>
          <a:p>
            <a:pPr lvl="1">
              <a:lnSpc>
                <a:spcPct val="120000"/>
              </a:lnSpc>
              <a:buFont typeface="Courier New" panose="02070309020205020404" pitchFamily="49" charset="0"/>
              <a:buChar char="o"/>
            </a:pPr>
            <a:r>
              <a:rPr lang="en-US" sz="2000" dirty="0"/>
              <a:t>Neurocognitive testing</a:t>
            </a:r>
          </a:p>
          <a:p>
            <a:pPr lvl="1">
              <a:lnSpc>
                <a:spcPct val="120000"/>
              </a:lnSpc>
              <a:buFont typeface="Courier New" panose="02070309020205020404" pitchFamily="49" charset="0"/>
              <a:buChar char="o"/>
            </a:pPr>
            <a:r>
              <a:rPr lang="en-US" sz="2000" dirty="0"/>
              <a:t>Laboratory tests and imaging studies to rule out secondary causes (Simmons et al., 2011)</a:t>
            </a:r>
          </a:p>
          <a:p>
            <a:pPr lvl="0">
              <a:lnSpc>
                <a:spcPct val="120000"/>
              </a:lnSpc>
            </a:pPr>
            <a:r>
              <a:rPr lang="en-US" dirty="0"/>
              <a:t>In some cases, care partner/informant may be administered a screening test such as the Neuropsychiatric Inventory to provide information about </a:t>
            </a:r>
            <a:r>
              <a:rPr lang="en-US" dirty="0" err="1"/>
              <a:t>PLwD</a:t>
            </a:r>
            <a:r>
              <a:rPr lang="en-US" dirty="0"/>
              <a:t> (Lai, 2014).</a:t>
            </a:r>
          </a:p>
          <a:p>
            <a:pPr lvl="0">
              <a:lnSpc>
                <a:spcPct val="120000"/>
              </a:lnSpc>
            </a:pPr>
            <a:r>
              <a:rPr lang="en-US" dirty="0"/>
              <a:t>Typically, neurological and physical exams are normal unless focal deficits from stroke or Parkinsonism (Cooper &amp; Greene, 2005)</a:t>
            </a:r>
          </a:p>
          <a:p>
            <a:pPr lvl="0">
              <a:lnSpc>
                <a:spcPct val="120000"/>
              </a:lnSpc>
            </a:pPr>
            <a:r>
              <a:rPr lang="en-US" dirty="0"/>
              <a:t>Persons with atypical presentations (such as Down syndrome or other intellectual disability) and/or are under the age of 65 require additional evaluation by a specialist. </a:t>
            </a:r>
          </a:p>
        </p:txBody>
      </p:sp>
    </p:spTree>
    <p:extLst>
      <p:ext uri="{BB962C8B-B14F-4D97-AF65-F5344CB8AC3E}">
        <p14:creationId xmlns:p14="http://schemas.microsoft.com/office/powerpoint/2010/main" val="1514267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Conducting Evaluation When Intellectual Disability Is Present</a:t>
            </a:r>
          </a:p>
        </p:txBody>
      </p:sp>
      <p:sp>
        <p:nvSpPr>
          <p:cNvPr id="3" name="Content Placeholder 2"/>
          <p:cNvSpPr>
            <a:spLocks noGrp="1"/>
          </p:cNvSpPr>
          <p:nvPr>
            <p:ph idx="1"/>
          </p:nvPr>
        </p:nvSpPr>
        <p:spPr>
          <a:xfrm>
            <a:off x="457200" y="1463040"/>
            <a:ext cx="8229600" cy="4770537"/>
          </a:xfrm>
        </p:spPr>
        <p:txBody>
          <a:bodyPr/>
          <a:lstStyle/>
          <a:p>
            <a:r>
              <a:rPr lang="en-US" dirty="0"/>
              <a:t>Preliminary screening information can be obtained from family- or staff- administered screen instrument (for example, the NTG-EDSD) (Jokinen et al., 2013; British Psychological Society, 2015).</a:t>
            </a:r>
          </a:p>
          <a:p>
            <a:r>
              <a:rPr lang="en-US" dirty="0"/>
              <a:t>Follow-up evaluations include comparing the PLwD to him or herself over time</a:t>
            </a:r>
          </a:p>
          <a:p>
            <a:r>
              <a:rPr lang="en-US" dirty="0"/>
              <a:t>Request longitudinal data (screening forms and visual digital record of function) from family or staff</a:t>
            </a:r>
          </a:p>
          <a:p>
            <a:r>
              <a:rPr lang="en-US" dirty="0"/>
              <a:t>Identify any extrinsic events that may be contributing to behavioral change, which may exclude dx of dementia</a:t>
            </a:r>
          </a:p>
          <a:p>
            <a:pPr lvl="1">
              <a:buFont typeface="Courier New" panose="02070309020205020404" pitchFamily="49" charset="0"/>
              <a:buChar char="o"/>
            </a:pPr>
            <a:r>
              <a:rPr lang="en-US" dirty="0"/>
              <a:t>Check for drugs, reactive depression (changes in family, friends or staff), physical effects (pain, GI, hearing)</a:t>
            </a:r>
          </a:p>
          <a:p>
            <a:r>
              <a:rPr lang="en-US" dirty="0"/>
              <a:t>Seek consult with clinician who is familiar with intellectual disability and aging-related </a:t>
            </a:r>
            <a:r>
              <a:rPr lang="en-US" dirty="0" err="1"/>
              <a:t>neuropathologies</a:t>
            </a:r>
            <a:endParaRPr lang="en-US" dirty="0"/>
          </a:p>
          <a:p>
            <a:endParaRPr lang="en-US" dirty="0"/>
          </a:p>
        </p:txBody>
      </p:sp>
    </p:spTree>
    <p:extLst>
      <p:ext uri="{BB962C8B-B14F-4D97-AF65-F5344CB8AC3E}">
        <p14:creationId xmlns:p14="http://schemas.microsoft.com/office/powerpoint/2010/main" val="2524811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Recommended Tests for Developing a Differential Diagnosis</a:t>
            </a:r>
            <a:endParaRPr lang="en-US" dirty="0"/>
          </a:p>
        </p:txBody>
      </p:sp>
      <p:sp>
        <p:nvSpPr>
          <p:cNvPr id="3" name="Content Placeholder 2"/>
          <p:cNvSpPr>
            <a:spLocks noGrp="1"/>
          </p:cNvSpPr>
          <p:nvPr>
            <p:ph idx="1"/>
          </p:nvPr>
        </p:nvSpPr>
        <p:spPr>
          <a:xfrm>
            <a:off x="457200" y="1703963"/>
            <a:ext cx="8229600" cy="1877437"/>
          </a:xfrm>
        </p:spPr>
        <p:txBody>
          <a:bodyPr>
            <a:noAutofit/>
          </a:bodyPr>
          <a:lstStyle/>
          <a:p>
            <a:pPr lvl="0"/>
            <a:r>
              <a:rPr lang="en-US" dirty="0"/>
              <a:t>Tests for developing differential medical or psychiatric diagnosis:</a:t>
            </a:r>
          </a:p>
          <a:p>
            <a:pPr lvl="1">
              <a:buFont typeface="Courier New" panose="02070309020205020404" pitchFamily="49" charset="0"/>
              <a:buChar char="o"/>
            </a:pPr>
            <a:r>
              <a:rPr lang="en-US" sz="2000" dirty="0"/>
              <a:t>Laboratory work includes:</a:t>
            </a:r>
          </a:p>
          <a:p>
            <a:pPr lvl="2"/>
            <a:r>
              <a:rPr lang="en-US" sz="2000" dirty="0"/>
              <a:t>Typical panels (</a:t>
            </a:r>
            <a:r>
              <a:rPr lang="en-US" sz="2000" dirty="0" err="1"/>
              <a:t>Rabins</a:t>
            </a:r>
            <a:r>
              <a:rPr lang="en-US" sz="2000" dirty="0"/>
              <a:t> &amp; Blass., 2014; AGS 2011)</a:t>
            </a:r>
          </a:p>
          <a:p>
            <a:pPr lvl="2"/>
            <a:r>
              <a:rPr lang="en-US" sz="2000" dirty="0"/>
              <a:t>Toxicology screen (Simmons et al., 2011)</a:t>
            </a:r>
          </a:p>
          <a:p>
            <a:pPr lvl="1">
              <a:buFont typeface="Courier New" panose="02070309020205020404" pitchFamily="49" charset="0"/>
              <a:buChar char="o"/>
            </a:pPr>
            <a:r>
              <a:rPr lang="en-US" sz="2000" dirty="0"/>
              <a:t>Neuroimaging recommended if (Simmons et al.,2011):</a:t>
            </a:r>
          </a:p>
          <a:p>
            <a:pPr lvl="2"/>
            <a:r>
              <a:rPr lang="en-US" sz="2000" dirty="0"/>
              <a:t>Early onset</a:t>
            </a:r>
          </a:p>
          <a:p>
            <a:pPr lvl="2"/>
            <a:r>
              <a:rPr lang="en-US" sz="2000" dirty="0"/>
              <a:t>Abrupt onset with rapid cognitive decline</a:t>
            </a:r>
          </a:p>
          <a:p>
            <a:pPr lvl="2"/>
            <a:r>
              <a:rPr lang="en-US" sz="2000" dirty="0"/>
              <a:t>Focal neurologic symptoms</a:t>
            </a:r>
          </a:p>
          <a:p>
            <a:pPr lvl="2"/>
            <a:r>
              <a:rPr lang="en-US" sz="2000" dirty="0"/>
              <a:t>Predisposing conditions</a:t>
            </a:r>
          </a:p>
          <a:p>
            <a:pPr lvl="1">
              <a:buFont typeface="Courier New" panose="02070309020205020404" pitchFamily="49" charset="0"/>
              <a:buChar char="o"/>
            </a:pPr>
            <a:r>
              <a:rPr lang="en-US" sz="2000" dirty="0"/>
              <a:t>Genetic tests are rarely required (Goldman, 2012).</a:t>
            </a:r>
          </a:p>
        </p:txBody>
      </p:sp>
    </p:spTree>
    <p:extLst>
      <p:ext uri="{BB962C8B-B14F-4D97-AF65-F5344CB8AC3E}">
        <p14:creationId xmlns:p14="http://schemas.microsoft.com/office/powerpoint/2010/main" val="4095665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Role of Biomarkers in Diagnosis of Dementia</a:t>
            </a:r>
            <a:endParaRPr lang="en-US" dirty="0"/>
          </a:p>
        </p:txBody>
      </p:sp>
      <p:sp>
        <p:nvSpPr>
          <p:cNvPr id="3" name="Content Placeholder 2"/>
          <p:cNvSpPr>
            <a:spLocks noGrp="1"/>
          </p:cNvSpPr>
          <p:nvPr>
            <p:ph idx="1"/>
          </p:nvPr>
        </p:nvSpPr>
        <p:spPr/>
        <p:txBody>
          <a:bodyPr>
            <a:noAutofit/>
          </a:bodyPr>
          <a:lstStyle/>
          <a:p>
            <a:pPr lvl="0">
              <a:lnSpc>
                <a:spcPct val="120000"/>
              </a:lnSpc>
            </a:pPr>
            <a:r>
              <a:rPr lang="en-US" dirty="0"/>
              <a:t>Large body of evidence supports use of biomarkers in diagnosing dementia</a:t>
            </a:r>
            <a:r>
              <a:rPr lang="en-US" b="1" dirty="0"/>
              <a:t> </a:t>
            </a:r>
            <a:r>
              <a:rPr lang="en-US" dirty="0"/>
              <a:t>(Noel-</a:t>
            </a:r>
            <a:r>
              <a:rPr lang="en-US" dirty="0" err="1"/>
              <a:t>Storr</a:t>
            </a:r>
            <a:r>
              <a:rPr lang="en-US" dirty="0"/>
              <a:t> et al., 2013)</a:t>
            </a:r>
          </a:p>
          <a:p>
            <a:pPr lvl="0"/>
            <a:r>
              <a:rPr lang="en-US" dirty="0"/>
              <a:t>Current biomarkers for AD in the research setting include cerebrospinal fluid (CSF) and brain amyloid-beta protein depositions through CSF or positron emission tomography (PET) amyloid imaging (Ferreira et al., 2014; Jack et al., 2008).</a:t>
            </a:r>
          </a:p>
          <a:p>
            <a:pPr lvl="1">
              <a:buFont typeface="Courier New" panose="02070309020205020404" pitchFamily="49" charset="0"/>
              <a:buChar char="o"/>
            </a:pPr>
            <a:r>
              <a:rPr lang="en-US" sz="2000" dirty="0"/>
              <a:t>CSF is used routinely in Europe and for many patients in the United States.</a:t>
            </a:r>
          </a:p>
          <a:p>
            <a:pPr lvl="1">
              <a:buFont typeface="Courier New" panose="02070309020205020404" pitchFamily="49" charset="0"/>
              <a:buChar char="o"/>
            </a:pPr>
            <a:r>
              <a:rPr lang="en-US" sz="2000" dirty="0"/>
              <a:t>There are currently 3 tracers with FDA approval for brain amyloid PET imaging: </a:t>
            </a:r>
            <a:r>
              <a:rPr lang="en-US" sz="2000" dirty="0" err="1"/>
              <a:t>florbetapir</a:t>
            </a:r>
            <a:r>
              <a:rPr lang="en-US" sz="2000" dirty="0"/>
              <a:t>, </a:t>
            </a:r>
            <a:r>
              <a:rPr lang="en-US" sz="2000" dirty="0" err="1"/>
              <a:t>flutemetamol</a:t>
            </a:r>
            <a:r>
              <a:rPr lang="en-US" sz="2000" dirty="0"/>
              <a:t>, and </a:t>
            </a:r>
            <a:r>
              <a:rPr lang="en-US" sz="2000" dirty="0" err="1"/>
              <a:t>florbetaben</a:t>
            </a:r>
            <a:r>
              <a:rPr lang="en-US" sz="2000" dirty="0"/>
              <a:t>. </a:t>
            </a:r>
          </a:p>
          <a:p>
            <a:pPr lvl="0"/>
            <a:r>
              <a:rPr lang="en-US" dirty="0"/>
              <a:t>Combining the 2 biomarkers provides greatest sensitivity and specificity (Ferreira et al., 2014). </a:t>
            </a:r>
          </a:p>
          <a:p>
            <a:pPr lvl="0"/>
            <a:r>
              <a:rPr lang="en-US" dirty="0"/>
              <a:t>No CSF biomarkers can consistently distinguish between the different dementias (Ewers et al., 2015; Ferreira et al., 2014).</a:t>
            </a:r>
          </a:p>
        </p:txBody>
      </p:sp>
    </p:spTree>
    <p:extLst>
      <p:ext uri="{BB962C8B-B14F-4D97-AF65-F5344CB8AC3E}">
        <p14:creationId xmlns:p14="http://schemas.microsoft.com/office/powerpoint/2010/main" val="3849744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31838"/>
          </a:xfrm>
        </p:spPr>
        <p:txBody>
          <a:bodyPr>
            <a:normAutofit/>
          </a:bodyPr>
          <a:lstStyle/>
          <a:p>
            <a:r>
              <a:rPr lang="en-US" b="1" dirty="0"/>
              <a:t>Treatable Conditions Causing Cognitive Impairment</a:t>
            </a:r>
            <a:r>
              <a:rPr lang="en-US" dirty="0"/>
              <a:t> </a:t>
            </a:r>
          </a:p>
        </p:txBody>
      </p:sp>
      <p:sp>
        <p:nvSpPr>
          <p:cNvPr id="3" name="Content Placeholder 2"/>
          <p:cNvSpPr>
            <a:spLocks noGrp="1"/>
          </p:cNvSpPr>
          <p:nvPr>
            <p:ph idx="1"/>
          </p:nvPr>
        </p:nvSpPr>
        <p:spPr>
          <a:xfrm>
            <a:off x="457200" y="1295400"/>
            <a:ext cx="8229600" cy="4572000"/>
          </a:xfrm>
        </p:spPr>
        <p:txBody>
          <a:bodyPr>
            <a:noAutofit/>
          </a:bodyPr>
          <a:lstStyle/>
          <a:p>
            <a:pPr lvl="0">
              <a:lnSpc>
                <a:spcPct val="110000"/>
              </a:lnSpc>
            </a:pPr>
            <a:r>
              <a:rPr lang="en-US" dirty="0"/>
              <a:t>Many treatable conditions can cause cognitive impairment (Downing et al., 2013; Galvin &amp; </a:t>
            </a:r>
            <a:r>
              <a:rPr lang="en-US" dirty="0" err="1"/>
              <a:t>Sandowsky</a:t>
            </a:r>
            <a:r>
              <a:rPr lang="en-US" dirty="0"/>
              <a:t>, 2012; </a:t>
            </a:r>
            <a:r>
              <a:rPr lang="en-US" dirty="0" err="1"/>
              <a:t>Hildreth</a:t>
            </a:r>
            <a:r>
              <a:rPr lang="en-US" dirty="0"/>
              <a:t> &amp; Church, 2015).</a:t>
            </a:r>
          </a:p>
          <a:p>
            <a:pPr lvl="0">
              <a:lnSpc>
                <a:spcPct val="110000"/>
              </a:lnSpc>
            </a:pPr>
            <a:r>
              <a:rPr lang="en-US" dirty="0"/>
              <a:t>3D’s of geriatric psychiatry: Dementia, delirium, depression (Downing et al., 2013)</a:t>
            </a:r>
          </a:p>
          <a:p>
            <a:pPr lvl="0">
              <a:lnSpc>
                <a:spcPct val="110000"/>
              </a:lnSpc>
            </a:pPr>
            <a:r>
              <a:rPr lang="en-US" dirty="0"/>
              <a:t>Others (Galvin &amp; </a:t>
            </a:r>
            <a:r>
              <a:rPr lang="en-US" dirty="0" err="1"/>
              <a:t>Sandowsky</a:t>
            </a:r>
            <a:r>
              <a:rPr lang="en-US" dirty="0"/>
              <a:t>, 2012; </a:t>
            </a:r>
            <a:r>
              <a:rPr lang="en-US" dirty="0" err="1"/>
              <a:t>Hildreth</a:t>
            </a:r>
            <a:r>
              <a:rPr lang="en-US" dirty="0"/>
              <a:t> &amp; Church, 2015):</a:t>
            </a:r>
          </a:p>
          <a:p>
            <a:pPr lvl="1">
              <a:lnSpc>
                <a:spcPct val="110000"/>
              </a:lnSpc>
              <a:buFont typeface="Courier New" panose="02070309020205020404" pitchFamily="49" charset="0"/>
              <a:buChar char="o"/>
            </a:pPr>
            <a:r>
              <a:rPr lang="en-US" sz="2000" dirty="0"/>
              <a:t>Vitamin deficiencies</a:t>
            </a:r>
          </a:p>
          <a:p>
            <a:pPr lvl="1">
              <a:lnSpc>
                <a:spcPct val="110000"/>
              </a:lnSpc>
              <a:buFont typeface="Courier New" panose="02070309020205020404" pitchFamily="49" charset="0"/>
              <a:buChar char="o"/>
            </a:pPr>
            <a:r>
              <a:rPr lang="en-US" sz="2000" dirty="0"/>
              <a:t>Endocrine disorders</a:t>
            </a:r>
          </a:p>
          <a:p>
            <a:pPr lvl="1">
              <a:lnSpc>
                <a:spcPct val="110000"/>
              </a:lnSpc>
              <a:buFont typeface="Courier New" panose="02070309020205020404" pitchFamily="49" charset="0"/>
              <a:buChar char="o"/>
            </a:pPr>
            <a:r>
              <a:rPr lang="en-US" sz="2000" dirty="0"/>
              <a:t>Infections</a:t>
            </a:r>
          </a:p>
          <a:p>
            <a:pPr lvl="1">
              <a:lnSpc>
                <a:spcPct val="110000"/>
              </a:lnSpc>
              <a:buFont typeface="Courier New" panose="02070309020205020404" pitchFamily="49" charset="0"/>
              <a:buChar char="o"/>
            </a:pPr>
            <a:r>
              <a:rPr lang="en-US" sz="2000" dirty="0"/>
              <a:t>Diseases</a:t>
            </a:r>
          </a:p>
          <a:p>
            <a:pPr lvl="1">
              <a:lnSpc>
                <a:spcPct val="110000"/>
              </a:lnSpc>
              <a:buFont typeface="Courier New" panose="02070309020205020404" pitchFamily="49" charset="0"/>
              <a:buChar char="o"/>
            </a:pPr>
            <a:r>
              <a:rPr lang="en-US" sz="2000" dirty="0"/>
              <a:t>Drug/alcohol abuse</a:t>
            </a:r>
          </a:p>
          <a:p>
            <a:pPr lvl="1">
              <a:lnSpc>
                <a:spcPct val="110000"/>
              </a:lnSpc>
              <a:buFont typeface="Courier New" panose="02070309020205020404" pitchFamily="49" charset="0"/>
              <a:buChar char="o"/>
            </a:pPr>
            <a:r>
              <a:rPr lang="en-US" sz="2000" dirty="0"/>
              <a:t>Sleep disorders</a:t>
            </a:r>
          </a:p>
          <a:p>
            <a:pPr lvl="1">
              <a:lnSpc>
                <a:spcPct val="110000"/>
              </a:lnSpc>
              <a:buFont typeface="Courier New" panose="02070309020205020404" pitchFamily="49" charset="0"/>
              <a:buChar char="o"/>
            </a:pPr>
            <a:r>
              <a:rPr lang="en-US" sz="2000" dirty="0"/>
              <a:t>Brain tumors/lesions</a:t>
            </a:r>
          </a:p>
        </p:txBody>
      </p:sp>
    </p:spTree>
    <p:extLst>
      <p:ext uri="{BB962C8B-B14F-4D97-AF65-F5344CB8AC3E}">
        <p14:creationId xmlns:p14="http://schemas.microsoft.com/office/powerpoint/2010/main" val="1933886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00" b="0" kern="1200" dirty="0">
                <a:solidFill>
                  <a:schemeClr val="bg1"/>
                </a:solidFill>
                <a:effectLst/>
                <a:latin typeface="+mj-lt"/>
                <a:ea typeface="+mj-ea"/>
                <a:cs typeface="+mj-cs"/>
              </a:rPr>
              <a:t>Photo - </a:t>
            </a:r>
            <a:r>
              <a:rPr lang="en-US" sz="200" dirty="0">
                <a:solidFill>
                  <a:schemeClr val="bg1"/>
                </a:solidFill>
              </a:rPr>
              <a:t>Nurse</a:t>
            </a:r>
            <a:r>
              <a:rPr lang="en-US" sz="200" baseline="0" dirty="0">
                <a:solidFill>
                  <a:schemeClr val="bg1"/>
                </a:solidFill>
              </a:rPr>
              <a:t> with senior woman</a:t>
            </a:r>
            <a:endParaRPr lang="en-US" sz="200" dirty="0">
              <a:solidFill>
                <a:schemeClr val="bg1"/>
              </a:solidFill>
            </a:endParaRPr>
          </a:p>
        </p:txBody>
      </p:sp>
      <p:pic>
        <p:nvPicPr>
          <p:cNvPr id="10242" name="Picture 2" descr="Photo of a concerned looking woman holding her hands to her mouth."/>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93725" y="632331"/>
            <a:ext cx="7956550" cy="5301238"/>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566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362"/>
            <a:ext cx="8229600" cy="731838"/>
          </a:xfrm>
        </p:spPr>
        <p:txBody>
          <a:bodyPr>
            <a:normAutofit/>
          </a:bodyPr>
          <a:lstStyle/>
          <a:p>
            <a:r>
              <a:rPr lang="en-US" sz="3100" b="1" dirty="0"/>
              <a:t>Delirium: An Overview</a:t>
            </a:r>
            <a:endParaRPr lang="en-US" sz="3100" dirty="0"/>
          </a:p>
        </p:txBody>
      </p:sp>
      <p:sp>
        <p:nvSpPr>
          <p:cNvPr id="3" name="Content Placeholder 2"/>
          <p:cNvSpPr>
            <a:spLocks noGrp="1"/>
          </p:cNvSpPr>
          <p:nvPr>
            <p:ph idx="1"/>
          </p:nvPr>
        </p:nvSpPr>
        <p:spPr>
          <a:xfrm>
            <a:off x="533400" y="1447800"/>
            <a:ext cx="8229600" cy="4525963"/>
          </a:xfrm>
        </p:spPr>
        <p:txBody>
          <a:bodyPr>
            <a:normAutofit/>
          </a:bodyPr>
          <a:lstStyle/>
          <a:p>
            <a:pPr lvl="0"/>
            <a:r>
              <a:rPr lang="en-US" sz="2000" dirty="0"/>
              <a:t>Delirium is an acute, temporary state of mental confusion, with abrupt onset (Cooper &amp; Greene, 2005; Downing et al., 2013).</a:t>
            </a:r>
          </a:p>
          <a:p>
            <a:r>
              <a:rPr lang="en-US" sz="2000" dirty="0"/>
              <a:t>Can occur at any time, and is frequently observed during a hospitalization for older patients (Francis &amp; Young, 2016)</a:t>
            </a:r>
          </a:p>
          <a:p>
            <a:pPr lvl="0"/>
            <a:r>
              <a:rPr lang="en-US" sz="2000" dirty="0"/>
              <a:t>Altered consciousness, visual delusions, and symptoms worsen at night (Cooper &amp; Greene, 2005; Downing et al., 2013).</a:t>
            </a:r>
          </a:p>
          <a:p>
            <a:pPr lvl="0"/>
            <a:r>
              <a:rPr lang="en-US" sz="2000" dirty="0"/>
              <a:t>Manifestations can include hyperactivity or </a:t>
            </a:r>
            <a:r>
              <a:rPr lang="en-US" sz="2000" dirty="0" err="1"/>
              <a:t>hypoactivity</a:t>
            </a:r>
            <a:r>
              <a:rPr lang="en-US" sz="2000" dirty="0"/>
              <a:t> or both </a:t>
            </a:r>
            <a:br>
              <a:rPr lang="en-US" sz="2000" dirty="0"/>
            </a:br>
            <a:r>
              <a:rPr lang="en-US" sz="2000" dirty="0"/>
              <a:t>(Downing et al., 2013).</a:t>
            </a:r>
          </a:p>
          <a:p>
            <a:pPr lvl="0"/>
            <a:r>
              <a:rPr lang="en-US" sz="2000" dirty="0"/>
              <a:t>Delirium is a risk factor for dementia and can worsen underlying dementia (Davis et al., 2012).</a:t>
            </a:r>
          </a:p>
          <a:p>
            <a:pPr lvl="0"/>
            <a:r>
              <a:rPr lang="en-US" sz="2000" dirty="0"/>
              <a:t>The Confusion Assessment Method (CAM) tool is used for diagnosis </a:t>
            </a:r>
            <a:br>
              <a:rPr lang="en-US" sz="2000" dirty="0"/>
            </a:br>
            <a:r>
              <a:rPr lang="en-US" sz="2000" dirty="0"/>
              <a:t>(Inouye et al., 1990).</a:t>
            </a:r>
          </a:p>
        </p:txBody>
      </p:sp>
    </p:spTree>
    <p:extLst>
      <p:ext uri="{BB962C8B-B14F-4D97-AF65-F5344CB8AC3E}">
        <p14:creationId xmlns:p14="http://schemas.microsoft.com/office/powerpoint/2010/main" val="1212085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362"/>
            <a:ext cx="8229600" cy="731838"/>
          </a:xfrm>
        </p:spPr>
        <p:txBody>
          <a:bodyPr/>
          <a:lstStyle/>
          <a:p>
            <a:r>
              <a:rPr lang="en-US" b="1" dirty="0"/>
              <a:t>Depression: An Overview</a:t>
            </a:r>
            <a:endParaRPr lang="en-US" dirty="0"/>
          </a:p>
        </p:txBody>
      </p:sp>
      <p:sp>
        <p:nvSpPr>
          <p:cNvPr id="3" name="Content Placeholder 2"/>
          <p:cNvSpPr>
            <a:spLocks noGrp="1"/>
          </p:cNvSpPr>
          <p:nvPr>
            <p:ph idx="1"/>
          </p:nvPr>
        </p:nvSpPr>
        <p:spPr>
          <a:xfrm>
            <a:off x="457200" y="1295400"/>
            <a:ext cx="8229600" cy="4525963"/>
          </a:xfrm>
        </p:spPr>
        <p:txBody>
          <a:bodyPr>
            <a:noAutofit/>
          </a:bodyPr>
          <a:lstStyle/>
          <a:p>
            <a:pPr lvl="0"/>
            <a:r>
              <a:rPr lang="en-US" sz="2000" dirty="0"/>
              <a:t>Depression is not a normal consequence of aging; it needs to be identified early to prevent progression (Ellison et al., 2012).</a:t>
            </a:r>
          </a:p>
          <a:p>
            <a:pPr lvl="0"/>
            <a:r>
              <a:rPr lang="en-US" sz="2000" dirty="0"/>
              <a:t>Symptoms are often atypical and include somatic complaints: weight change, sleep disturbances, and behavioral changes (Ellison et al., 2012; Cooper et al., 2005; Downing et al., 2013).</a:t>
            </a:r>
          </a:p>
          <a:p>
            <a:pPr lvl="0"/>
            <a:r>
              <a:rPr lang="en-US" sz="2000" dirty="0"/>
              <a:t>Depression is associated with both delirium and dementia </a:t>
            </a:r>
            <a:br>
              <a:rPr lang="en-US" sz="2000" dirty="0"/>
            </a:br>
            <a:r>
              <a:rPr lang="en-US" sz="2000" dirty="0"/>
              <a:t>(Downing et al., 2013).</a:t>
            </a:r>
          </a:p>
          <a:p>
            <a:r>
              <a:rPr lang="en-US" sz="2000" dirty="0"/>
              <a:t>Depression can impair cognition, with or without delirium or dementia.</a:t>
            </a:r>
          </a:p>
          <a:p>
            <a:pPr lvl="0"/>
            <a:r>
              <a:rPr lang="en-US" sz="2000" dirty="0"/>
              <a:t>Depression is commonly observed in older persons in primary care practices (</a:t>
            </a:r>
            <a:r>
              <a:rPr lang="en-US" sz="2000" dirty="0" err="1"/>
              <a:t>Lyness</a:t>
            </a:r>
            <a:r>
              <a:rPr lang="en-US" sz="2000" dirty="0"/>
              <a:t> et al., 2009).</a:t>
            </a:r>
          </a:p>
          <a:p>
            <a:pPr lvl="0"/>
            <a:r>
              <a:rPr lang="en-US" sz="2000" dirty="0"/>
              <a:t>Three tools are available to assess for depression in geriatric patient </a:t>
            </a:r>
            <a:br>
              <a:rPr lang="en-US" sz="2000" dirty="0"/>
            </a:br>
            <a:r>
              <a:rPr lang="en-US" sz="2000" dirty="0"/>
              <a:t>(Phillips, 2012).</a:t>
            </a:r>
          </a:p>
        </p:txBody>
      </p:sp>
    </p:spTree>
    <p:extLst>
      <p:ext uri="{BB962C8B-B14F-4D97-AF65-F5344CB8AC3E}">
        <p14:creationId xmlns:p14="http://schemas.microsoft.com/office/powerpoint/2010/main" val="2433637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228600"/>
          </a:xfrm>
        </p:spPr>
        <p:txBody>
          <a:bodyPr>
            <a:noAutofit/>
          </a:bodyPr>
          <a:lstStyle/>
          <a:p>
            <a:r>
              <a:rPr lang="en-US" b="1" dirty="0"/>
              <a:t>Dementia, Depression, Delirium</a:t>
            </a:r>
            <a:endParaRPr lang="en-US" dirty="0"/>
          </a:p>
        </p:txBody>
      </p:sp>
      <p:graphicFrame>
        <p:nvGraphicFramePr>
          <p:cNvPr id="4" name="Content Placeholder 3" descr="Table provides dementia, delirium, and depression details for nine features."/>
          <p:cNvGraphicFramePr>
            <a:graphicFrameLocks noGrp="1"/>
          </p:cNvGraphicFramePr>
          <p:nvPr>
            <p:ph sz="half" idx="1"/>
            <p:extLst>
              <p:ext uri="{D42A27DB-BD31-4B8C-83A1-F6EECF244321}">
                <p14:modId xmlns:p14="http://schemas.microsoft.com/office/powerpoint/2010/main" val="1906702980"/>
              </p:ext>
            </p:extLst>
          </p:nvPr>
        </p:nvGraphicFramePr>
        <p:xfrm>
          <a:off x="457200" y="1371598"/>
          <a:ext cx="8153400" cy="4664317"/>
        </p:xfrm>
        <a:graphic>
          <a:graphicData uri="http://schemas.openxmlformats.org/drawingml/2006/table">
            <a:tbl>
              <a:tblPr firstRow="1" firstCol="1" bandRow="1">
                <a:tableStyleId>{5C22544A-7EE6-4342-B048-85BDC9FD1C3A}</a:tableStyleId>
              </a:tblPr>
              <a:tblGrid>
                <a:gridCol w="2037914">
                  <a:extLst>
                    <a:ext uri="{9D8B030D-6E8A-4147-A177-3AD203B41FA5}">
                      <a16:colId xmlns:a16="http://schemas.microsoft.com/office/drawing/2014/main" val="1078970001"/>
                    </a:ext>
                  </a:extLst>
                </a:gridCol>
                <a:gridCol w="2037914">
                  <a:extLst>
                    <a:ext uri="{9D8B030D-6E8A-4147-A177-3AD203B41FA5}">
                      <a16:colId xmlns:a16="http://schemas.microsoft.com/office/drawing/2014/main" val="1433782908"/>
                    </a:ext>
                  </a:extLst>
                </a:gridCol>
                <a:gridCol w="2038786">
                  <a:extLst>
                    <a:ext uri="{9D8B030D-6E8A-4147-A177-3AD203B41FA5}">
                      <a16:colId xmlns:a16="http://schemas.microsoft.com/office/drawing/2014/main" val="825963039"/>
                    </a:ext>
                  </a:extLst>
                </a:gridCol>
                <a:gridCol w="2038786">
                  <a:extLst>
                    <a:ext uri="{9D8B030D-6E8A-4147-A177-3AD203B41FA5}">
                      <a16:colId xmlns:a16="http://schemas.microsoft.com/office/drawing/2014/main" val="2764479258"/>
                    </a:ext>
                  </a:extLst>
                </a:gridCol>
              </a:tblGrid>
              <a:tr h="337071">
                <a:tc>
                  <a:txBody>
                    <a:bodyPr/>
                    <a:lstStyle/>
                    <a:p>
                      <a:pPr marL="0" marR="0" algn="ctr">
                        <a:lnSpc>
                          <a:spcPct val="107000"/>
                        </a:lnSpc>
                        <a:spcBef>
                          <a:spcPts val="0"/>
                        </a:spcBef>
                        <a:spcAft>
                          <a:spcPts val="800"/>
                        </a:spcAft>
                      </a:pPr>
                      <a:r>
                        <a:rPr lang="en-US" sz="1200" dirty="0">
                          <a:effectLst/>
                        </a:rPr>
                        <a:t>Features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solidFill>
                      <a:schemeClr val="tx2"/>
                    </a:solidFill>
                  </a:tcPr>
                </a:tc>
                <a:tc>
                  <a:txBody>
                    <a:bodyPr/>
                    <a:lstStyle/>
                    <a:p>
                      <a:pPr marL="0" marR="0" algn="ctr">
                        <a:lnSpc>
                          <a:spcPct val="107000"/>
                        </a:lnSpc>
                        <a:spcBef>
                          <a:spcPts val="0"/>
                        </a:spcBef>
                        <a:spcAft>
                          <a:spcPts val="800"/>
                        </a:spcAft>
                      </a:pPr>
                      <a:r>
                        <a:rPr lang="en-US" sz="1200" dirty="0">
                          <a:effectLst/>
                        </a:rPr>
                        <a:t>Dementia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solidFill>
                      <a:schemeClr val="tx2"/>
                    </a:solidFill>
                  </a:tcPr>
                </a:tc>
                <a:tc>
                  <a:txBody>
                    <a:bodyPr/>
                    <a:lstStyle/>
                    <a:p>
                      <a:pPr marL="0" marR="0" algn="ctr">
                        <a:lnSpc>
                          <a:spcPct val="107000"/>
                        </a:lnSpc>
                        <a:spcBef>
                          <a:spcPts val="0"/>
                        </a:spcBef>
                        <a:spcAft>
                          <a:spcPts val="800"/>
                        </a:spcAft>
                      </a:pPr>
                      <a:r>
                        <a:rPr lang="en-US" sz="1200" dirty="0">
                          <a:effectLst/>
                        </a:rPr>
                        <a:t>Delirium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solidFill>
                      <a:schemeClr val="tx2"/>
                    </a:solidFill>
                  </a:tcPr>
                </a:tc>
                <a:tc>
                  <a:txBody>
                    <a:bodyPr/>
                    <a:lstStyle/>
                    <a:p>
                      <a:pPr marL="0" marR="0" algn="ctr">
                        <a:lnSpc>
                          <a:spcPct val="107000"/>
                        </a:lnSpc>
                        <a:spcBef>
                          <a:spcPts val="0"/>
                        </a:spcBef>
                        <a:spcAft>
                          <a:spcPts val="800"/>
                        </a:spcAft>
                      </a:pPr>
                      <a:r>
                        <a:rPr lang="en-US" sz="1200" dirty="0">
                          <a:effectLst/>
                        </a:rPr>
                        <a:t>Depression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solidFill>
                      <a:schemeClr val="tx2"/>
                    </a:solidFill>
                  </a:tcPr>
                </a:tc>
                <a:extLst>
                  <a:ext uri="{0D108BD9-81ED-4DB2-BD59-A6C34878D82A}">
                    <a16:rowId xmlns:a16="http://schemas.microsoft.com/office/drawing/2014/main" val="2589879891"/>
                  </a:ext>
                </a:extLst>
              </a:tr>
              <a:tr h="689700">
                <a:tc>
                  <a:txBody>
                    <a:bodyPr/>
                    <a:lstStyle/>
                    <a:p>
                      <a:pPr marL="0" marR="0">
                        <a:lnSpc>
                          <a:spcPct val="107000"/>
                        </a:lnSpc>
                        <a:spcBef>
                          <a:spcPts val="0"/>
                        </a:spcBef>
                        <a:spcAft>
                          <a:spcPts val="800"/>
                        </a:spcAft>
                      </a:pPr>
                      <a:r>
                        <a:rPr lang="en-US" sz="1200" dirty="0">
                          <a:effectLst/>
                        </a:rPr>
                        <a:t>Memory problems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solidFill>
                      <a:schemeClr val="tx2"/>
                    </a:solidFill>
                  </a:tcPr>
                </a:tc>
                <a:tc>
                  <a:txBody>
                    <a:bodyPr/>
                    <a:lstStyle/>
                    <a:p>
                      <a:pPr marL="0" marR="0">
                        <a:lnSpc>
                          <a:spcPct val="107000"/>
                        </a:lnSpc>
                        <a:spcBef>
                          <a:spcPts val="0"/>
                        </a:spcBef>
                        <a:spcAft>
                          <a:spcPts val="800"/>
                        </a:spcAft>
                      </a:pPr>
                      <a:r>
                        <a:rPr lang="en-US" sz="1200" dirty="0">
                          <a:effectLst/>
                        </a:rPr>
                        <a:t>Yes (storage and recall)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tc>
                  <a:txBody>
                    <a:bodyPr/>
                    <a:lstStyle/>
                    <a:p>
                      <a:pPr marL="0" marR="0">
                        <a:lnSpc>
                          <a:spcPct val="107000"/>
                        </a:lnSpc>
                        <a:spcBef>
                          <a:spcPts val="0"/>
                        </a:spcBef>
                        <a:spcAft>
                          <a:spcPts val="800"/>
                        </a:spcAft>
                      </a:pPr>
                      <a:r>
                        <a:rPr lang="en-US" sz="1200" dirty="0">
                          <a:effectLst/>
                        </a:rPr>
                        <a:t>Yes (storage and recall)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tc>
                  <a:txBody>
                    <a:bodyPr/>
                    <a:lstStyle/>
                    <a:p>
                      <a:pPr marL="0" marR="0">
                        <a:lnSpc>
                          <a:spcPct val="107000"/>
                        </a:lnSpc>
                        <a:spcBef>
                          <a:spcPts val="0"/>
                        </a:spcBef>
                        <a:spcAft>
                          <a:spcPts val="800"/>
                        </a:spcAft>
                      </a:pPr>
                      <a:r>
                        <a:rPr lang="en-US" sz="1200">
                          <a:effectLst/>
                        </a:rPr>
                        <a:t>Yes (recall)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extLst>
                  <a:ext uri="{0D108BD9-81ED-4DB2-BD59-A6C34878D82A}">
                    <a16:rowId xmlns:a16="http://schemas.microsoft.com/office/drawing/2014/main" val="2302684142"/>
                  </a:ext>
                </a:extLst>
              </a:tr>
              <a:tr h="337071">
                <a:tc>
                  <a:txBody>
                    <a:bodyPr/>
                    <a:lstStyle/>
                    <a:p>
                      <a:pPr marL="0" marR="0">
                        <a:lnSpc>
                          <a:spcPct val="107000"/>
                        </a:lnSpc>
                        <a:spcBef>
                          <a:spcPts val="0"/>
                        </a:spcBef>
                        <a:spcAft>
                          <a:spcPts val="800"/>
                        </a:spcAft>
                      </a:pPr>
                      <a:r>
                        <a:rPr lang="en-US" sz="1200" dirty="0">
                          <a:effectLst/>
                        </a:rPr>
                        <a:t>Onset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solidFill>
                      <a:schemeClr val="tx2"/>
                    </a:solidFill>
                  </a:tcPr>
                </a:tc>
                <a:tc>
                  <a:txBody>
                    <a:bodyPr/>
                    <a:lstStyle/>
                    <a:p>
                      <a:pPr marL="0" marR="0">
                        <a:lnSpc>
                          <a:spcPct val="107000"/>
                        </a:lnSpc>
                        <a:spcBef>
                          <a:spcPts val="0"/>
                        </a:spcBef>
                        <a:spcAft>
                          <a:spcPts val="800"/>
                        </a:spcAft>
                      </a:pPr>
                      <a:r>
                        <a:rPr lang="en-US" sz="1200" dirty="0">
                          <a:effectLst/>
                        </a:rPr>
                        <a:t>Gradual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tc>
                  <a:txBody>
                    <a:bodyPr/>
                    <a:lstStyle/>
                    <a:p>
                      <a:pPr marL="0" marR="0">
                        <a:lnSpc>
                          <a:spcPct val="107000"/>
                        </a:lnSpc>
                        <a:spcBef>
                          <a:spcPts val="0"/>
                        </a:spcBef>
                        <a:spcAft>
                          <a:spcPts val="800"/>
                        </a:spcAft>
                      </a:pPr>
                      <a:r>
                        <a:rPr lang="en-US" sz="1200">
                          <a:effectLst/>
                        </a:rPr>
                        <a:t>Acute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tc>
                  <a:txBody>
                    <a:bodyPr/>
                    <a:lstStyle/>
                    <a:p>
                      <a:pPr marL="0" marR="0">
                        <a:lnSpc>
                          <a:spcPct val="107000"/>
                        </a:lnSpc>
                        <a:spcBef>
                          <a:spcPts val="0"/>
                        </a:spcBef>
                        <a:spcAft>
                          <a:spcPts val="800"/>
                        </a:spcAft>
                      </a:pPr>
                      <a:r>
                        <a:rPr lang="en-US" sz="1200">
                          <a:effectLst/>
                        </a:rPr>
                        <a:t>Gradual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extLst>
                  <a:ext uri="{0D108BD9-81ED-4DB2-BD59-A6C34878D82A}">
                    <a16:rowId xmlns:a16="http://schemas.microsoft.com/office/drawing/2014/main" val="1638812156"/>
                  </a:ext>
                </a:extLst>
              </a:tr>
              <a:tr h="372922">
                <a:tc>
                  <a:txBody>
                    <a:bodyPr/>
                    <a:lstStyle/>
                    <a:p>
                      <a:pPr marL="0" marR="0">
                        <a:lnSpc>
                          <a:spcPct val="107000"/>
                        </a:lnSpc>
                        <a:spcBef>
                          <a:spcPts val="0"/>
                        </a:spcBef>
                        <a:spcAft>
                          <a:spcPts val="800"/>
                        </a:spcAft>
                      </a:pPr>
                      <a:r>
                        <a:rPr lang="en-US" sz="1200" dirty="0">
                          <a:effectLst/>
                        </a:rPr>
                        <a:t>Mood disturbance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solidFill>
                      <a:schemeClr val="tx2"/>
                    </a:solidFill>
                  </a:tcPr>
                </a:tc>
                <a:tc>
                  <a:txBody>
                    <a:bodyPr/>
                    <a:lstStyle/>
                    <a:p>
                      <a:pPr marL="0" marR="0">
                        <a:lnSpc>
                          <a:spcPct val="107000"/>
                        </a:lnSpc>
                        <a:spcBef>
                          <a:spcPts val="0"/>
                        </a:spcBef>
                        <a:spcAft>
                          <a:spcPts val="800"/>
                        </a:spcAft>
                      </a:pPr>
                      <a:r>
                        <a:rPr lang="en-US" sz="1200">
                          <a:effectLst/>
                        </a:rPr>
                        <a:t>Possible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tc>
                  <a:txBody>
                    <a:bodyPr/>
                    <a:lstStyle/>
                    <a:p>
                      <a:pPr marL="0" marR="0">
                        <a:lnSpc>
                          <a:spcPct val="107000"/>
                        </a:lnSpc>
                        <a:spcBef>
                          <a:spcPts val="0"/>
                        </a:spcBef>
                        <a:spcAft>
                          <a:spcPts val="800"/>
                        </a:spcAft>
                      </a:pPr>
                      <a:r>
                        <a:rPr lang="en-US" sz="1200">
                          <a:effectLst/>
                        </a:rPr>
                        <a:t>Possible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tc>
                  <a:txBody>
                    <a:bodyPr/>
                    <a:lstStyle/>
                    <a:p>
                      <a:pPr marL="0" marR="0">
                        <a:lnSpc>
                          <a:spcPct val="107000"/>
                        </a:lnSpc>
                        <a:spcBef>
                          <a:spcPts val="0"/>
                        </a:spcBef>
                        <a:spcAft>
                          <a:spcPts val="80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extLst>
                  <a:ext uri="{0D108BD9-81ED-4DB2-BD59-A6C34878D82A}">
                    <a16:rowId xmlns:a16="http://schemas.microsoft.com/office/drawing/2014/main" val="1063439808"/>
                  </a:ext>
                </a:extLst>
              </a:tr>
              <a:tr h="337071">
                <a:tc>
                  <a:txBody>
                    <a:bodyPr/>
                    <a:lstStyle/>
                    <a:p>
                      <a:pPr marL="0" marR="0">
                        <a:lnSpc>
                          <a:spcPct val="107000"/>
                        </a:lnSpc>
                        <a:spcBef>
                          <a:spcPts val="0"/>
                        </a:spcBef>
                        <a:spcAft>
                          <a:spcPts val="800"/>
                        </a:spcAft>
                      </a:pPr>
                      <a:r>
                        <a:rPr lang="en-US" sz="1200" dirty="0">
                          <a:effectLst/>
                        </a:rPr>
                        <a:t>Disorientation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solidFill>
                      <a:schemeClr val="tx2"/>
                    </a:solidFill>
                  </a:tcPr>
                </a:tc>
                <a:tc>
                  <a:txBody>
                    <a:bodyPr/>
                    <a:lstStyle/>
                    <a:p>
                      <a:pPr marL="0" marR="0">
                        <a:lnSpc>
                          <a:spcPct val="107000"/>
                        </a:lnSpc>
                        <a:spcBef>
                          <a:spcPts val="0"/>
                        </a:spcBef>
                        <a:spcAft>
                          <a:spcPts val="800"/>
                        </a:spcAft>
                      </a:pPr>
                      <a:r>
                        <a:rPr lang="en-US" sz="1200">
                          <a:effectLst/>
                        </a:rPr>
                        <a:t>Possible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tc>
                  <a:txBody>
                    <a:bodyPr/>
                    <a:lstStyle/>
                    <a:p>
                      <a:pPr marL="0" marR="0">
                        <a:lnSpc>
                          <a:spcPct val="107000"/>
                        </a:lnSpc>
                        <a:spcBef>
                          <a:spcPts val="0"/>
                        </a:spcBef>
                        <a:spcAft>
                          <a:spcPts val="80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tc>
                  <a:txBody>
                    <a:bodyPr/>
                    <a:lstStyle/>
                    <a:p>
                      <a:pPr marL="0" marR="0">
                        <a:lnSpc>
                          <a:spcPct val="107000"/>
                        </a:lnSpc>
                        <a:spcBef>
                          <a:spcPts val="0"/>
                        </a:spcBef>
                        <a:spcAft>
                          <a:spcPts val="800"/>
                        </a:spcAft>
                      </a:pPr>
                      <a:r>
                        <a:rPr lang="en-US" sz="12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extLst>
                  <a:ext uri="{0D108BD9-81ED-4DB2-BD59-A6C34878D82A}">
                    <a16:rowId xmlns:a16="http://schemas.microsoft.com/office/drawing/2014/main" val="4285635759"/>
                  </a:ext>
                </a:extLst>
              </a:tr>
              <a:tr h="372922">
                <a:tc>
                  <a:txBody>
                    <a:bodyPr/>
                    <a:lstStyle/>
                    <a:p>
                      <a:pPr marL="0" marR="0">
                        <a:lnSpc>
                          <a:spcPct val="107000"/>
                        </a:lnSpc>
                        <a:spcBef>
                          <a:spcPts val="0"/>
                        </a:spcBef>
                        <a:spcAft>
                          <a:spcPts val="800"/>
                        </a:spcAft>
                      </a:pPr>
                      <a:r>
                        <a:rPr lang="en-US" sz="1200" dirty="0">
                          <a:effectLst/>
                        </a:rPr>
                        <a:t>Sleep disturbance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solidFill>
                      <a:schemeClr val="tx2"/>
                    </a:solidFill>
                  </a:tcPr>
                </a:tc>
                <a:tc>
                  <a:txBody>
                    <a:bodyPr/>
                    <a:lstStyle/>
                    <a:p>
                      <a:pPr marL="0" marR="0">
                        <a:lnSpc>
                          <a:spcPct val="107000"/>
                        </a:lnSpc>
                        <a:spcBef>
                          <a:spcPts val="0"/>
                        </a:spcBef>
                        <a:spcAft>
                          <a:spcPts val="800"/>
                        </a:spcAft>
                      </a:pPr>
                      <a:r>
                        <a:rPr lang="en-US" sz="1200">
                          <a:effectLst/>
                        </a:rPr>
                        <a:t>Possible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tc>
                  <a:txBody>
                    <a:bodyPr/>
                    <a:lstStyle/>
                    <a:p>
                      <a:pPr marL="0" marR="0">
                        <a:lnSpc>
                          <a:spcPct val="107000"/>
                        </a:lnSpc>
                        <a:spcBef>
                          <a:spcPts val="0"/>
                        </a:spcBef>
                        <a:spcAft>
                          <a:spcPts val="80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tc>
                  <a:txBody>
                    <a:bodyPr/>
                    <a:lstStyle/>
                    <a:p>
                      <a:pPr marL="0" marR="0">
                        <a:lnSpc>
                          <a:spcPct val="107000"/>
                        </a:lnSpc>
                        <a:spcBef>
                          <a:spcPts val="0"/>
                        </a:spcBef>
                        <a:spcAft>
                          <a:spcPts val="80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extLst>
                  <a:ext uri="{0D108BD9-81ED-4DB2-BD59-A6C34878D82A}">
                    <a16:rowId xmlns:a16="http://schemas.microsoft.com/office/drawing/2014/main" val="1674669617"/>
                  </a:ext>
                </a:extLst>
              </a:tr>
              <a:tr h="1134645">
                <a:tc>
                  <a:txBody>
                    <a:bodyPr/>
                    <a:lstStyle/>
                    <a:p>
                      <a:pPr marL="0" marR="0">
                        <a:lnSpc>
                          <a:spcPct val="107000"/>
                        </a:lnSpc>
                        <a:spcBef>
                          <a:spcPts val="0"/>
                        </a:spcBef>
                        <a:spcAft>
                          <a:spcPts val="800"/>
                        </a:spcAft>
                      </a:pPr>
                      <a:r>
                        <a:rPr lang="en-US" sz="1200" dirty="0">
                          <a:effectLst/>
                        </a:rPr>
                        <a:t>Fluctuating symptoms throughout 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solidFill>
                      <a:schemeClr val="tx2"/>
                    </a:solidFill>
                  </a:tcPr>
                </a:tc>
                <a:tc>
                  <a:txBody>
                    <a:bodyPr/>
                    <a:lstStyle/>
                    <a:p>
                      <a:pPr marL="0" marR="0">
                        <a:lnSpc>
                          <a:spcPct val="107000"/>
                        </a:lnSpc>
                        <a:spcBef>
                          <a:spcPts val="0"/>
                        </a:spcBef>
                        <a:spcAft>
                          <a:spcPts val="800"/>
                        </a:spcAft>
                      </a:pPr>
                      <a:r>
                        <a:rPr lang="en-US" sz="1200" dirty="0">
                          <a:effectLst/>
                          <a:latin typeface="+mn-lt"/>
                          <a:ea typeface="+mn-ea"/>
                          <a:cs typeface="+mn-cs"/>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tc>
                  <a:txBody>
                    <a:bodyPr/>
                    <a:lstStyle/>
                    <a:p>
                      <a:pPr marL="0" marR="0">
                        <a:lnSpc>
                          <a:spcPct val="107000"/>
                        </a:lnSpc>
                        <a:spcBef>
                          <a:spcPts val="0"/>
                        </a:spcBef>
                        <a:spcAft>
                          <a:spcPts val="80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tc>
                  <a:txBody>
                    <a:bodyPr/>
                    <a:lstStyle/>
                    <a:p>
                      <a:pPr marL="0" marR="0">
                        <a:lnSpc>
                          <a:spcPct val="107000"/>
                        </a:lnSpc>
                        <a:spcBef>
                          <a:spcPts val="0"/>
                        </a:spcBef>
                        <a:spcAft>
                          <a:spcPts val="800"/>
                        </a:spcAft>
                      </a:pPr>
                      <a:r>
                        <a:rPr lang="en-US" sz="12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extLst>
                  <a:ext uri="{0D108BD9-81ED-4DB2-BD59-A6C34878D82A}">
                    <a16:rowId xmlns:a16="http://schemas.microsoft.com/office/drawing/2014/main" val="308613754"/>
                  </a:ext>
                </a:extLst>
              </a:tr>
              <a:tr h="337071">
                <a:tc>
                  <a:txBody>
                    <a:bodyPr/>
                    <a:lstStyle/>
                    <a:p>
                      <a:pPr marL="0" marR="0">
                        <a:lnSpc>
                          <a:spcPct val="107000"/>
                        </a:lnSpc>
                        <a:spcBef>
                          <a:spcPts val="0"/>
                        </a:spcBef>
                        <a:spcAft>
                          <a:spcPts val="800"/>
                        </a:spcAft>
                      </a:pPr>
                      <a:r>
                        <a:rPr lang="en-US" sz="1200" dirty="0">
                          <a:effectLst/>
                        </a:rPr>
                        <a:t>Progression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solidFill>
                      <a:schemeClr val="tx2"/>
                    </a:solidFill>
                  </a:tcPr>
                </a:tc>
                <a:tc>
                  <a:txBody>
                    <a:bodyPr/>
                    <a:lstStyle/>
                    <a:p>
                      <a:pPr marL="0" marR="0">
                        <a:lnSpc>
                          <a:spcPct val="107000"/>
                        </a:lnSpc>
                        <a:spcBef>
                          <a:spcPts val="0"/>
                        </a:spcBef>
                        <a:spcAft>
                          <a:spcPts val="800"/>
                        </a:spcAft>
                      </a:pPr>
                      <a:r>
                        <a:rPr lang="en-US" sz="1200">
                          <a:effectLst/>
                        </a:rPr>
                        <a:t>Gradual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tc>
                  <a:txBody>
                    <a:bodyPr/>
                    <a:lstStyle/>
                    <a:p>
                      <a:pPr marL="0" marR="0">
                        <a:lnSpc>
                          <a:spcPct val="107000"/>
                        </a:lnSpc>
                        <a:spcBef>
                          <a:spcPts val="0"/>
                        </a:spcBef>
                        <a:spcAft>
                          <a:spcPts val="800"/>
                        </a:spcAft>
                      </a:pPr>
                      <a:r>
                        <a:rPr lang="en-US" sz="1200">
                          <a:effectLst/>
                        </a:rPr>
                        <a:t>Fast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tc>
                  <a:txBody>
                    <a:bodyPr/>
                    <a:lstStyle/>
                    <a:p>
                      <a:pPr marL="0" marR="0">
                        <a:lnSpc>
                          <a:spcPct val="107000"/>
                        </a:lnSpc>
                        <a:spcBef>
                          <a:spcPts val="0"/>
                        </a:spcBef>
                        <a:spcAft>
                          <a:spcPts val="800"/>
                        </a:spcAft>
                      </a:pPr>
                      <a:r>
                        <a:rPr lang="en-US" sz="1200" dirty="0">
                          <a:effectLst/>
                        </a:rPr>
                        <a:t>Either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extLst>
                  <a:ext uri="{0D108BD9-81ED-4DB2-BD59-A6C34878D82A}">
                    <a16:rowId xmlns:a16="http://schemas.microsoft.com/office/drawing/2014/main" val="1502831773"/>
                  </a:ext>
                </a:extLst>
              </a:tr>
              <a:tr h="372922">
                <a:tc>
                  <a:txBody>
                    <a:bodyPr/>
                    <a:lstStyle/>
                    <a:p>
                      <a:pPr marL="0" marR="0">
                        <a:lnSpc>
                          <a:spcPct val="107000"/>
                        </a:lnSpc>
                        <a:spcBef>
                          <a:spcPts val="0"/>
                        </a:spcBef>
                        <a:spcAft>
                          <a:spcPts val="800"/>
                        </a:spcAft>
                      </a:pPr>
                      <a:r>
                        <a:rPr lang="en-US" sz="1200" dirty="0">
                          <a:effectLst/>
                        </a:rPr>
                        <a:t>Somatic complaints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solidFill>
                      <a:schemeClr val="tx2"/>
                    </a:solidFill>
                  </a:tcPr>
                </a:tc>
                <a:tc>
                  <a:txBody>
                    <a:bodyPr/>
                    <a:lstStyle/>
                    <a:p>
                      <a:pPr marL="0" marR="0">
                        <a:lnSpc>
                          <a:spcPct val="107000"/>
                        </a:lnSpc>
                        <a:spcBef>
                          <a:spcPts val="0"/>
                        </a:spcBef>
                        <a:spcAft>
                          <a:spcPts val="800"/>
                        </a:spcAft>
                      </a:pPr>
                      <a:r>
                        <a:rPr lang="en-US" sz="1200">
                          <a:effectLst/>
                        </a:rPr>
                        <a:t>Possible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tc>
                  <a:txBody>
                    <a:bodyPr/>
                    <a:lstStyle/>
                    <a:p>
                      <a:pPr marL="0" marR="0">
                        <a:lnSpc>
                          <a:spcPct val="107000"/>
                        </a:lnSpc>
                        <a:spcBef>
                          <a:spcPts val="0"/>
                        </a:spcBef>
                        <a:spcAft>
                          <a:spcPts val="80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tc>
                  <a:txBody>
                    <a:bodyPr/>
                    <a:lstStyle/>
                    <a:p>
                      <a:pPr marL="0" marR="0">
                        <a:lnSpc>
                          <a:spcPct val="107000"/>
                        </a:lnSpc>
                        <a:spcBef>
                          <a:spcPts val="0"/>
                        </a:spcBef>
                        <a:spcAft>
                          <a:spcPts val="80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extLst>
                  <a:ext uri="{0D108BD9-81ED-4DB2-BD59-A6C34878D82A}">
                    <a16:rowId xmlns:a16="http://schemas.microsoft.com/office/drawing/2014/main" val="770066624"/>
                  </a:ext>
                </a:extLst>
              </a:tr>
              <a:tr h="372922">
                <a:tc>
                  <a:txBody>
                    <a:bodyPr/>
                    <a:lstStyle/>
                    <a:p>
                      <a:pPr marL="0" marR="0">
                        <a:lnSpc>
                          <a:spcPct val="107000"/>
                        </a:lnSpc>
                        <a:spcBef>
                          <a:spcPts val="0"/>
                        </a:spcBef>
                        <a:spcAft>
                          <a:spcPts val="800"/>
                        </a:spcAft>
                      </a:pPr>
                      <a:r>
                        <a:rPr lang="en-US" sz="1200" dirty="0">
                          <a:effectLst/>
                        </a:rPr>
                        <a:t>Apathy or anhedonia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solidFill>
                      <a:schemeClr val="tx2"/>
                    </a:solidFill>
                  </a:tcPr>
                </a:tc>
                <a:tc>
                  <a:txBody>
                    <a:bodyPr/>
                    <a:lstStyle/>
                    <a:p>
                      <a:pPr marL="0" marR="0">
                        <a:lnSpc>
                          <a:spcPct val="107000"/>
                        </a:lnSpc>
                        <a:spcBef>
                          <a:spcPts val="0"/>
                        </a:spcBef>
                        <a:spcAft>
                          <a:spcPts val="80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tc>
                  <a:txBody>
                    <a:bodyPr/>
                    <a:lstStyle/>
                    <a:p>
                      <a:pPr marL="0" marR="0">
                        <a:lnSpc>
                          <a:spcPct val="107000"/>
                        </a:lnSpc>
                        <a:spcBef>
                          <a:spcPts val="0"/>
                        </a:spcBef>
                        <a:spcAft>
                          <a:spcPts val="80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tc>
                  <a:txBody>
                    <a:bodyPr/>
                    <a:lstStyle/>
                    <a:p>
                      <a:pPr marL="0" marR="0">
                        <a:lnSpc>
                          <a:spcPct val="107000"/>
                        </a:lnSpc>
                        <a:spcBef>
                          <a:spcPts val="0"/>
                        </a:spcBef>
                        <a:spcAft>
                          <a:spcPts val="800"/>
                        </a:spcAft>
                      </a:pPr>
                      <a:r>
                        <a:rPr lang="en-US" sz="1200" dirty="0">
                          <a:effectLst/>
                        </a:rPr>
                        <a:t>Possible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tc>
                <a:extLst>
                  <a:ext uri="{0D108BD9-81ED-4DB2-BD59-A6C34878D82A}">
                    <a16:rowId xmlns:a16="http://schemas.microsoft.com/office/drawing/2014/main" val="1721830841"/>
                  </a:ext>
                </a:extLst>
              </a:tr>
            </a:tbl>
          </a:graphicData>
        </a:graphic>
      </p:graphicFrame>
      <p:sp>
        <p:nvSpPr>
          <p:cNvPr id="6" name="Content Placeholder 5"/>
          <p:cNvSpPr>
            <a:spLocks noGrp="1"/>
          </p:cNvSpPr>
          <p:nvPr>
            <p:ph sz="half" idx="2"/>
          </p:nvPr>
        </p:nvSpPr>
        <p:spPr>
          <a:xfrm>
            <a:off x="457200" y="6096000"/>
            <a:ext cx="4038600" cy="307777"/>
          </a:xfrm>
        </p:spPr>
        <p:txBody>
          <a:bodyPr>
            <a:noAutofit/>
          </a:bodyPr>
          <a:lstStyle/>
          <a:p>
            <a:pPr marL="0" indent="0">
              <a:buNone/>
            </a:pPr>
            <a:r>
              <a:rPr lang="en-US" sz="1400" dirty="0"/>
              <a:t>Adapted from Downing et al., 2013.</a:t>
            </a:r>
          </a:p>
        </p:txBody>
      </p:sp>
    </p:spTree>
    <p:extLst>
      <p:ext uri="{BB962C8B-B14F-4D97-AF65-F5344CB8AC3E}">
        <p14:creationId xmlns:p14="http://schemas.microsoft.com/office/powerpoint/2010/main" val="631504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b="1" dirty="0"/>
              <a:t>Outline</a:t>
            </a:r>
            <a:r>
              <a:rPr lang="en-US" b="1" dirty="0">
                <a:solidFill>
                  <a:schemeClr val="bg1"/>
                </a:solidFill>
              </a:rPr>
              <a:t> 5</a:t>
            </a:r>
          </a:p>
        </p:txBody>
      </p:sp>
      <p:pic>
        <p:nvPicPr>
          <p:cNvPr id="11267" name="Picture 3" descr="Thumbnail photo of an older man wearing glasses."/>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127" b="127"/>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descr="Rectangle highlighting &quot;Diagnosing ADRD.&quot; ">
            <a:extLst>
              <a:ext uri="{FF2B5EF4-FFF2-40B4-BE49-F238E27FC236}">
                <a16:creationId xmlns:a16="http://schemas.microsoft.com/office/drawing/2014/main" id="{264B8D38-8F77-49C4-B7A6-F70CF86628E2}"/>
              </a:ext>
            </a:extLst>
          </p:cNvPr>
          <p:cNvSpPr/>
          <p:nvPr/>
        </p:nvSpPr>
        <p:spPr>
          <a:xfrm>
            <a:off x="0" y="2667000"/>
            <a:ext cx="9144000" cy="351045"/>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09BA80D-E1A8-4218-BB8C-99EDCB31688F}"/>
              </a:ext>
            </a:extLst>
          </p:cNvPr>
          <p:cNvSpPr>
            <a:spLocks noGrp="1"/>
          </p:cNvSpPr>
          <p:nvPr>
            <p:ph idx="1"/>
          </p:nvPr>
        </p:nvSpPr>
        <p:spPr/>
        <p:txBody>
          <a:bodyPr/>
          <a:lstStyle/>
          <a:p>
            <a:pPr lvl="0"/>
            <a:r>
              <a:rPr lang="en-US" dirty="0"/>
              <a:t>Defining dementia</a:t>
            </a:r>
          </a:p>
          <a:p>
            <a:pPr lvl="0"/>
            <a:r>
              <a:rPr lang="en-US" dirty="0"/>
              <a:t>Early detection of dementia</a:t>
            </a:r>
          </a:p>
          <a:p>
            <a:pPr lvl="0"/>
            <a:r>
              <a:rPr lang="en-US" dirty="0"/>
              <a:t>Recognizing and diagnosing dementia</a:t>
            </a:r>
          </a:p>
          <a:p>
            <a:pPr lvl="0"/>
            <a:r>
              <a:rPr lang="en-US" dirty="0">
                <a:solidFill>
                  <a:schemeClr val="bg1"/>
                </a:solidFill>
              </a:rPr>
              <a:t>Diagnosing Alzheimer’s Disease and Related Dementias (ADRD)</a:t>
            </a:r>
          </a:p>
          <a:p>
            <a:endParaRPr lang="en-US" dirty="0"/>
          </a:p>
        </p:txBody>
      </p:sp>
    </p:spTree>
    <p:extLst>
      <p:ext uri="{BB962C8B-B14F-4D97-AF65-F5344CB8AC3E}">
        <p14:creationId xmlns:p14="http://schemas.microsoft.com/office/powerpoint/2010/main" val="3954673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Learning Objectives</a:t>
            </a:r>
          </a:p>
        </p:txBody>
      </p:sp>
      <p:sp>
        <p:nvSpPr>
          <p:cNvPr id="3" name="Content Placeholder 2"/>
          <p:cNvSpPr>
            <a:spLocks noGrp="1"/>
          </p:cNvSpPr>
          <p:nvPr>
            <p:ph idx="1"/>
          </p:nvPr>
        </p:nvSpPr>
        <p:spPr>
          <a:xfrm>
            <a:off x="457200" y="1644087"/>
            <a:ext cx="8229600" cy="2851713"/>
          </a:xfrm>
        </p:spPr>
        <p:txBody>
          <a:bodyPr>
            <a:noAutofit/>
          </a:bodyPr>
          <a:lstStyle/>
          <a:p>
            <a:pPr marL="0" indent="0">
              <a:buNone/>
            </a:pPr>
            <a:r>
              <a:rPr lang="en-US" dirty="0"/>
              <a:t>After completing this module, you will be able to: </a:t>
            </a:r>
          </a:p>
          <a:p>
            <a:pPr lvl="0"/>
            <a:r>
              <a:rPr lang="en-US" dirty="0"/>
              <a:t>Discuss the benefits of early detection and diagnosis of dementia.</a:t>
            </a:r>
          </a:p>
          <a:p>
            <a:pPr lvl="0"/>
            <a:r>
              <a:rPr lang="en-US" dirty="0"/>
              <a:t>Identify the differences between routine screening and assessing/diagnosing.</a:t>
            </a:r>
          </a:p>
          <a:p>
            <a:pPr lvl="0"/>
            <a:r>
              <a:rPr lang="en-US" dirty="0"/>
              <a:t>Identify the most common types of dementia.</a:t>
            </a:r>
          </a:p>
          <a:p>
            <a:pPr lvl="0"/>
            <a:r>
              <a:rPr lang="en-US" dirty="0"/>
              <a:t>List tests used in the diagnosis of dementia.</a:t>
            </a:r>
          </a:p>
          <a:p>
            <a:r>
              <a:rPr lang="en-US" dirty="0"/>
              <a:t>List tools used in the diagnosis of dementia. </a:t>
            </a:r>
          </a:p>
        </p:txBody>
      </p:sp>
    </p:spTree>
    <p:extLst>
      <p:ext uri="{BB962C8B-B14F-4D97-AF65-F5344CB8AC3E}">
        <p14:creationId xmlns:p14="http://schemas.microsoft.com/office/powerpoint/2010/main" val="2220739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914400"/>
            <a:ext cx="8229600" cy="228600"/>
          </a:xfrm>
        </p:spPr>
        <p:txBody>
          <a:bodyPr>
            <a:noAutofit/>
          </a:bodyPr>
          <a:lstStyle/>
          <a:p>
            <a:r>
              <a:rPr lang="en-US" b="1" dirty="0"/>
              <a:t>Dementia Due to Alzheimer’s Disease (AD)</a:t>
            </a:r>
            <a:endParaRPr lang="en-US" dirty="0"/>
          </a:p>
        </p:txBody>
      </p:sp>
      <p:sp>
        <p:nvSpPr>
          <p:cNvPr id="3" name="Content Placeholder 2"/>
          <p:cNvSpPr>
            <a:spLocks noGrp="1"/>
          </p:cNvSpPr>
          <p:nvPr>
            <p:ph idx="1"/>
          </p:nvPr>
        </p:nvSpPr>
        <p:spPr>
          <a:xfrm>
            <a:off x="521208" y="1463041"/>
            <a:ext cx="8229600" cy="3870960"/>
          </a:xfrm>
        </p:spPr>
        <p:txBody>
          <a:bodyPr>
            <a:normAutofit/>
          </a:bodyPr>
          <a:lstStyle/>
          <a:p>
            <a:pPr lvl="0"/>
            <a:r>
              <a:rPr lang="en-US" dirty="0"/>
              <a:t>Diagnostic criteria updated in 2011 by NIA in conjunction with AA based on increased understanding of the disease (Jack et al., 2011):</a:t>
            </a:r>
          </a:p>
          <a:p>
            <a:pPr lvl="1">
              <a:buFont typeface="Courier New" panose="02070309020205020404" pitchFamily="49" charset="0"/>
              <a:buChar char="o"/>
            </a:pPr>
            <a:r>
              <a:rPr lang="en-US" sz="2000" dirty="0"/>
              <a:t>Recognition that AD begins much earlier than previously known</a:t>
            </a:r>
          </a:p>
          <a:p>
            <a:pPr lvl="2"/>
            <a:r>
              <a:rPr lang="en-US" sz="2000" dirty="0"/>
              <a:t>3 stages of disease: preclinical, mild cognitive impairment (MCI), dementia due to AD (Jack et al., 2011)</a:t>
            </a:r>
          </a:p>
          <a:p>
            <a:pPr lvl="2"/>
            <a:r>
              <a:rPr lang="en-US" sz="2000" dirty="0"/>
              <a:t>Signs and symptoms of dementia appear only during </a:t>
            </a:r>
            <a:br>
              <a:rPr lang="en-US" sz="2000" dirty="0"/>
            </a:br>
            <a:r>
              <a:rPr lang="en-US" sz="2000" dirty="0"/>
              <a:t>last stage</a:t>
            </a:r>
          </a:p>
          <a:p>
            <a:pPr lvl="1">
              <a:buFont typeface="Courier New" panose="02070309020205020404" pitchFamily="49" charset="0"/>
              <a:buChar char="o"/>
            </a:pPr>
            <a:r>
              <a:rPr lang="en-US" sz="2000" dirty="0"/>
              <a:t>Incorporate biomarkers into diagnosis of first 2 stages </a:t>
            </a:r>
            <a:br>
              <a:rPr lang="en-US" sz="2000" dirty="0"/>
            </a:br>
            <a:r>
              <a:rPr lang="en-US" sz="2000" dirty="0"/>
              <a:t>(Jack et al., 2011)</a:t>
            </a:r>
          </a:p>
          <a:p>
            <a:pPr lvl="0"/>
            <a:r>
              <a:rPr lang="en-US" dirty="0"/>
              <a:t>Notes that not all persons living with MCI will progress to dementia</a:t>
            </a:r>
          </a:p>
        </p:txBody>
      </p:sp>
    </p:spTree>
    <p:extLst>
      <p:ext uri="{BB962C8B-B14F-4D97-AF65-F5344CB8AC3E}">
        <p14:creationId xmlns:p14="http://schemas.microsoft.com/office/powerpoint/2010/main" val="310826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hoto of an older man in glasses."/>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sz="200" dirty="0">
                <a:solidFill>
                  <a:schemeClr val="bg1"/>
                </a:solidFill>
              </a:rPr>
              <a:t>Senior man</a:t>
            </a:r>
          </a:p>
        </p:txBody>
      </p:sp>
      <p:pic>
        <p:nvPicPr>
          <p:cNvPr id="12290" name="Picture 2" descr="Photo of an older man wearing glasses (same as photo on slide 39)."/>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95312" y="630237"/>
            <a:ext cx="7953375" cy="5305425"/>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033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362"/>
            <a:ext cx="8229600" cy="731838"/>
          </a:xfrm>
        </p:spPr>
        <p:txBody>
          <a:bodyPr>
            <a:noAutofit/>
          </a:bodyPr>
          <a:lstStyle/>
          <a:p>
            <a:r>
              <a:rPr lang="en-US" b="1" dirty="0"/>
              <a:t>Diagnosing Mild Cognitive Impairment (MCI)</a:t>
            </a:r>
            <a:endParaRPr lang="en-US" dirty="0"/>
          </a:p>
        </p:txBody>
      </p:sp>
      <p:sp>
        <p:nvSpPr>
          <p:cNvPr id="3" name="Content Placeholder 2"/>
          <p:cNvSpPr>
            <a:spLocks noGrp="1"/>
          </p:cNvSpPr>
          <p:nvPr>
            <p:ph idx="1"/>
          </p:nvPr>
        </p:nvSpPr>
        <p:spPr>
          <a:xfrm>
            <a:off x="533400" y="1417637"/>
            <a:ext cx="8229600" cy="4525963"/>
          </a:xfrm>
        </p:spPr>
        <p:txBody>
          <a:bodyPr>
            <a:normAutofit/>
          </a:bodyPr>
          <a:lstStyle/>
          <a:p>
            <a:pPr lvl="0"/>
            <a:r>
              <a:rPr lang="en-US" sz="2000" dirty="0"/>
              <a:t>Persons living with MCI have cognitive impairments not normal for their age but do not meet criteria for dementia (Albert &amp; </a:t>
            </a:r>
            <a:r>
              <a:rPr lang="en-US" sz="2000" dirty="0" err="1"/>
              <a:t>DeKorsky</a:t>
            </a:r>
            <a:r>
              <a:rPr lang="en-US" sz="2000" dirty="0"/>
              <a:t>, 2011)</a:t>
            </a:r>
          </a:p>
          <a:p>
            <a:pPr lvl="0"/>
            <a:r>
              <a:rPr lang="en-US" sz="2000" dirty="0"/>
              <a:t>Changes are assessed over time to monitor progression (Barnes et al., 2014).</a:t>
            </a:r>
          </a:p>
          <a:p>
            <a:pPr lvl="0"/>
            <a:r>
              <a:rPr lang="en-US" sz="2000" dirty="0"/>
              <a:t>As with any cognitive impairment, rule out other brain diseases or systemic causes of impairments (Albert &amp; </a:t>
            </a:r>
            <a:r>
              <a:rPr lang="en-US" sz="2000" dirty="0" err="1"/>
              <a:t>DeKorsky</a:t>
            </a:r>
            <a:r>
              <a:rPr lang="en-US" sz="2000" dirty="0"/>
              <a:t>., 2011).</a:t>
            </a:r>
          </a:p>
        </p:txBody>
      </p:sp>
    </p:spTree>
    <p:extLst>
      <p:ext uri="{BB962C8B-B14F-4D97-AF65-F5344CB8AC3E}">
        <p14:creationId xmlns:p14="http://schemas.microsoft.com/office/powerpoint/2010/main" val="579843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228600"/>
          </a:xfrm>
        </p:spPr>
        <p:txBody>
          <a:bodyPr>
            <a:normAutofit fontScale="90000"/>
          </a:bodyPr>
          <a:lstStyle/>
          <a:p>
            <a:r>
              <a:rPr lang="en-US" sz="3100" b="1" dirty="0"/>
              <a:t>Appropriate Use of Brain Amyloid PET Scans</a:t>
            </a:r>
            <a:endParaRPr lang="en-US" sz="4000" dirty="0"/>
          </a:p>
        </p:txBody>
      </p:sp>
      <p:sp>
        <p:nvSpPr>
          <p:cNvPr id="3" name="Content Placeholder 2"/>
          <p:cNvSpPr>
            <a:spLocks noGrp="1"/>
          </p:cNvSpPr>
          <p:nvPr>
            <p:ph idx="1"/>
          </p:nvPr>
        </p:nvSpPr>
        <p:spPr>
          <a:xfrm>
            <a:off x="521208" y="1463040"/>
            <a:ext cx="8229600" cy="3185160"/>
          </a:xfrm>
        </p:spPr>
        <p:txBody>
          <a:bodyPr>
            <a:noAutofit/>
          </a:bodyPr>
          <a:lstStyle/>
          <a:p>
            <a:pPr lvl="0"/>
            <a:r>
              <a:rPr lang="en-US" dirty="0"/>
              <a:t>Brain beta-amyloid PET imaging can detect amyloid beta protein plaques, which are one of the defining pathological features of AD.</a:t>
            </a:r>
          </a:p>
          <a:p>
            <a:pPr lvl="1">
              <a:buFont typeface="Courier New" panose="02070309020205020404" pitchFamily="49" charset="0"/>
              <a:buChar char="o"/>
            </a:pPr>
            <a:r>
              <a:rPr lang="en-US" sz="2000" dirty="0"/>
              <a:t>Brain amyloid plaques are associated with AD, but can also be seen with aging and other brain disorders.</a:t>
            </a:r>
          </a:p>
          <a:p>
            <a:pPr lvl="1">
              <a:buFont typeface="Courier New" panose="02070309020205020404" pitchFamily="49" charset="0"/>
              <a:buChar char="o"/>
            </a:pPr>
            <a:r>
              <a:rPr lang="en-US" sz="2000" dirty="0"/>
              <a:t>A negative brain amyloid PET scan can rule out AD.</a:t>
            </a:r>
          </a:p>
          <a:p>
            <a:pPr lvl="1">
              <a:buFont typeface="Courier New" panose="02070309020205020404" pitchFamily="49" charset="0"/>
              <a:buChar char="o"/>
            </a:pPr>
            <a:r>
              <a:rPr lang="en-US" sz="2000" dirty="0"/>
              <a:t>Three FDA-approved radioactive tracers are available for brain amyloid PET scans.</a:t>
            </a:r>
          </a:p>
          <a:p>
            <a:pPr lvl="0"/>
            <a:r>
              <a:rPr lang="en-US" dirty="0"/>
              <a:t>Appropriate Use Criteria have been developed for patients in a clinical (versus research) setting (Johnson et al., 2013).</a:t>
            </a:r>
          </a:p>
        </p:txBody>
      </p:sp>
    </p:spTree>
    <p:extLst>
      <p:ext uri="{BB962C8B-B14F-4D97-AF65-F5344CB8AC3E}">
        <p14:creationId xmlns:p14="http://schemas.microsoft.com/office/powerpoint/2010/main" val="2472793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914400"/>
            <a:ext cx="8229600" cy="228600"/>
          </a:xfrm>
        </p:spPr>
        <p:txBody>
          <a:bodyPr>
            <a:noAutofit/>
          </a:bodyPr>
          <a:lstStyle/>
          <a:p>
            <a:r>
              <a:rPr lang="en-US" b="1" dirty="0"/>
              <a:t>Diagnosing Vascular Dementia (</a:t>
            </a:r>
            <a:r>
              <a:rPr lang="en-US" b="1" dirty="0" err="1"/>
              <a:t>VaD</a:t>
            </a:r>
            <a:r>
              <a:rPr lang="en-US" b="1" dirty="0"/>
              <a:t>)</a:t>
            </a:r>
            <a:endParaRPr lang="en-US" dirty="0"/>
          </a:p>
        </p:txBody>
      </p:sp>
      <p:sp>
        <p:nvSpPr>
          <p:cNvPr id="3" name="Content Placeholder 2"/>
          <p:cNvSpPr>
            <a:spLocks noGrp="1"/>
          </p:cNvSpPr>
          <p:nvPr>
            <p:ph idx="1"/>
          </p:nvPr>
        </p:nvSpPr>
        <p:spPr>
          <a:xfrm>
            <a:off x="521208" y="1463041"/>
            <a:ext cx="8229600" cy="2499360"/>
          </a:xfrm>
        </p:spPr>
        <p:txBody>
          <a:bodyPr>
            <a:normAutofit/>
          </a:bodyPr>
          <a:lstStyle/>
          <a:p>
            <a:pPr lvl="0">
              <a:lnSpc>
                <a:spcPct val="120000"/>
              </a:lnSpc>
            </a:pPr>
            <a:r>
              <a:rPr lang="en-US" sz="2000" dirty="0"/>
              <a:t>Diagnosis of </a:t>
            </a:r>
            <a:r>
              <a:rPr lang="en-US" sz="2000" dirty="0" err="1"/>
              <a:t>VaD</a:t>
            </a:r>
            <a:r>
              <a:rPr lang="en-US" sz="2000" dirty="0"/>
              <a:t> not as clear-cut as for other forms of dementia</a:t>
            </a:r>
          </a:p>
          <a:p>
            <a:pPr lvl="0">
              <a:lnSpc>
                <a:spcPct val="120000"/>
              </a:lnSpc>
            </a:pPr>
            <a:r>
              <a:rPr lang="en-US" sz="2000" dirty="0"/>
              <a:t>Many similarities with AD</a:t>
            </a:r>
          </a:p>
          <a:p>
            <a:pPr lvl="0">
              <a:lnSpc>
                <a:spcPct val="120000"/>
              </a:lnSpc>
            </a:pPr>
            <a:r>
              <a:rPr lang="en-US" sz="2000" dirty="0"/>
              <a:t>Many conditions linked with </a:t>
            </a:r>
            <a:r>
              <a:rPr lang="en-US" sz="2000" dirty="0" err="1"/>
              <a:t>VaD</a:t>
            </a:r>
            <a:r>
              <a:rPr lang="en-US" sz="2000" dirty="0"/>
              <a:t> and vascular cognitive impairment </a:t>
            </a:r>
            <a:br>
              <a:rPr lang="en-US" sz="2000" dirty="0"/>
            </a:br>
            <a:r>
              <a:rPr lang="en-US" sz="2000" dirty="0"/>
              <a:t>(De </a:t>
            </a:r>
            <a:r>
              <a:rPr lang="en-US" sz="2000" dirty="0" err="1"/>
              <a:t>Bruijn</a:t>
            </a:r>
            <a:r>
              <a:rPr lang="en-US" sz="2000" dirty="0"/>
              <a:t> et al., 2015; </a:t>
            </a:r>
            <a:r>
              <a:rPr lang="en-US" sz="2000" dirty="0" err="1"/>
              <a:t>Biessels</a:t>
            </a:r>
            <a:r>
              <a:rPr lang="en-US" sz="2000" dirty="0"/>
              <a:t> et al., 2015; </a:t>
            </a:r>
            <a:r>
              <a:rPr lang="en-US" sz="2000" dirty="0" err="1"/>
              <a:t>Sahathevan</a:t>
            </a:r>
            <a:r>
              <a:rPr lang="en-US" sz="2000" dirty="0"/>
              <a:t> et al., 2011)</a:t>
            </a:r>
          </a:p>
          <a:p>
            <a:pPr lvl="0">
              <a:lnSpc>
                <a:spcPct val="120000"/>
              </a:lnSpc>
            </a:pPr>
            <a:r>
              <a:rPr lang="en-US" sz="2000" dirty="0"/>
              <a:t>Diagnosis involves similar procedures as with AD, with testing to determine underlying vascular etiology</a:t>
            </a:r>
          </a:p>
        </p:txBody>
      </p:sp>
    </p:spTree>
    <p:extLst>
      <p:ext uri="{BB962C8B-B14F-4D97-AF65-F5344CB8AC3E}">
        <p14:creationId xmlns:p14="http://schemas.microsoft.com/office/powerpoint/2010/main" val="2732368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914400"/>
            <a:ext cx="8229600" cy="228600"/>
          </a:xfrm>
        </p:spPr>
        <p:txBody>
          <a:bodyPr>
            <a:normAutofit fontScale="90000"/>
          </a:bodyPr>
          <a:lstStyle/>
          <a:p>
            <a:r>
              <a:rPr lang="en-US" sz="3100" b="1" dirty="0"/>
              <a:t>Diagnosing Lewy Body Dementias (LBD)</a:t>
            </a:r>
            <a:endParaRPr lang="en-US" sz="3100" dirty="0"/>
          </a:p>
        </p:txBody>
      </p:sp>
      <p:sp>
        <p:nvSpPr>
          <p:cNvPr id="3" name="Content Placeholder 2"/>
          <p:cNvSpPr>
            <a:spLocks noGrp="1"/>
          </p:cNvSpPr>
          <p:nvPr>
            <p:ph idx="1"/>
          </p:nvPr>
        </p:nvSpPr>
        <p:spPr>
          <a:xfrm>
            <a:off x="521208" y="1463040"/>
            <a:ext cx="8229600" cy="3185159"/>
          </a:xfrm>
        </p:spPr>
        <p:txBody>
          <a:bodyPr>
            <a:noAutofit/>
          </a:bodyPr>
          <a:lstStyle/>
          <a:p>
            <a:pPr lvl="0"/>
            <a:r>
              <a:rPr lang="en-US" dirty="0"/>
              <a:t>LBD syndromes include Dementia with </a:t>
            </a:r>
            <a:r>
              <a:rPr lang="en-US" dirty="0" err="1"/>
              <a:t>Lewy</a:t>
            </a:r>
            <a:r>
              <a:rPr lang="en-US" dirty="0"/>
              <a:t> Bodies (DLB) and Parkinson’s Disease Dementia (PDD) (</a:t>
            </a:r>
            <a:r>
              <a:rPr lang="en-US" dirty="0" err="1"/>
              <a:t>McKeith</a:t>
            </a:r>
            <a:r>
              <a:rPr lang="en-US" dirty="0"/>
              <a:t> et al., 2005; </a:t>
            </a:r>
            <a:r>
              <a:rPr lang="en-US" dirty="0" err="1"/>
              <a:t>Mrak</a:t>
            </a:r>
            <a:r>
              <a:rPr lang="en-US" dirty="0"/>
              <a:t> &amp; Griffin, 2007; Oliveira et al., 2015; Walker et al., 2015).</a:t>
            </a:r>
          </a:p>
          <a:p>
            <a:pPr lvl="1">
              <a:buFont typeface="Courier New" panose="02070309020205020404" pitchFamily="49" charset="0"/>
              <a:buChar char="o"/>
            </a:pPr>
            <a:r>
              <a:rPr lang="en-US" sz="2000" dirty="0"/>
              <a:t>Both are aging-related dementias (</a:t>
            </a:r>
            <a:r>
              <a:rPr lang="en-US" sz="2000" dirty="0" err="1"/>
              <a:t>Ajon</a:t>
            </a:r>
            <a:r>
              <a:rPr lang="en-US" sz="2000" dirty="0"/>
              <a:t> </a:t>
            </a:r>
            <a:r>
              <a:rPr lang="en-US" sz="2000" dirty="0" err="1"/>
              <a:t>Gealogo</a:t>
            </a:r>
            <a:r>
              <a:rPr lang="en-US" sz="2000" dirty="0"/>
              <a:t>, 2013).</a:t>
            </a:r>
          </a:p>
          <a:p>
            <a:pPr lvl="1">
              <a:buFont typeface="Courier New" panose="02070309020205020404" pitchFamily="49" charset="0"/>
              <a:buChar char="o"/>
            </a:pPr>
            <a:r>
              <a:rPr lang="en-US" sz="2000" dirty="0"/>
              <a:t>Major distinction between DLB and PDD is the temporal sequence of appearance of clinical symptoms (</a:t>
            </a:r>
            <a:r>
              <a:rPr lang="en-US" sz="2000" dirty="0" err="1"/>
              <a:t>Mrak</a:t>
            </a:r>
            <a:r>
              <a:rPr lang="en-US" sz="2000" dirty="0"/>
              <a:t> &amp; Griffin, 2007)</a:t>
            </a:r>
          </a:p>
          <a:p>
            <a:pPr lvl="2"/>
            <a:r>
              <a:rPr lang="en-US" sz="2000" dirty="0"/>
              <a:t>DLB if dementia within 1 year after Parkinsonian symptoms</a:t>
            </a:r>
          </a:p>
          <a:p>
            <a:pPr lvl="2"/>
            <a:r>
              <a:rPr lang="en-US" sz="2000" dirty="0"/>
              <a:t>PDD if dementia years after PD diagnosed/Parkinsonian symptoms (</a:t>
            </a:r>
            <a:r>
              <a:rPr lang="en-US" sz="2000" dirty="0" err="1"/>
              <a:t>McKeith</a:t>
            </a:r>
            <a:r>
              <a:rPr lang="en-US" sz="2000" dirty="0"/>
              <a:t> et al., 2005; </a:t>
            </a:r>
            <a:r>
              <a:rPr lang="en-US" sz="2000" dirty="0" err="1"/>
              <a:t>Mrak</a:t>
            </a:r>
            <a:r>
              <a:rPr lang="en-US" sz="2000" dirty="0"/>
              <a:t> et al., 2007)</a:t>
            </a:r>
          </a:p>
        </p:txBody>
      </p:sp>
    </p:spTree>
    <p:extLst>
      <p:ext uri="{BB962C8B-B14F-4D97-AF65-F5344CB8AC3E}">
        <p14:creationId xmlns:p14="http://schemas.microsoft.com/office/powerpoint/2010/main" val="2880103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762000"/>
            <a:ext cx="8229600" cy="762000"/>
          </a:xfrm>
        </p:spPr>
        <p:txBody>
          <a:bodyPr>
            <a:normAutofit fontScale="90000"/>
          </a:bodyPr>
          <a:lstStyle/>
          <a:p>
            <a:r>
              <a:rPr lang="en-US" sz="3100" b="1" dirty="0"/>
              <a:t>Distinguishing Between Lewy Body Dementias (LBD) and Alzheimer’s Disease</a:t>
            </a:r>
            <a:endParaRPr lang="en-US" sz="3100" dirty="0"/>
          </a:p>
        </p:txBody>
      </p:sp>
      <p:sp>
        <p:nvSpPr>
          <p:cNvPr id="3" name="Content Placeholder 2"/>
          <p:cNvSpPr>
            <a:spLocks noGrp="1"/>
          </p:cNvSpPr>
          <p:nvPr>
            <p:ph idx="1"/>
          </p:nvPr>
        </p:nvSpPr>
        <p:spPr>
          <a:xfrm>
            <a:off x="521208" y="1844040"/>
            <a:ext cx="8229600" cy="3108960"/>
          </a:xfrm>
        </p:spPr>
        <p:txBody>
          <a:bodyPr>
            <a:noAutofit/>
          </a:bodyPr>
          <a:lstStyle/>
          <a:p>
            <a:r>
              <a:rPr lang="en-US" dirty="0"/>
              <a:t>Distinguishing between LBD and AD</a:t>
            </a:r>
          </a:p>
          <a:p>
            <a:pPr lvl="1">
              <a:buFont typeface="Courier New" panose="02070309020205020404" pitchFamily="49" charset="0"/>
              <a:buChar char="o"/>
            </a:pPr>
            <a:r>
              <a:rPr lang="en-US" sz="2000" dirty="0"/>
              <a:t>Memory impairment not prominent feature of early LBD (</a:t>
            </a:r>
            <a:r>
              <a:rPr lang="en-US" sz="2000" dirty="0" err="1"/>
              <a:t>Mrak</a:t>
            </a:r>
            <a:r>
              <a:rPr lang="en-US" sz="2000" dirty="0"/>
              <a:t>  &amp; Griffin, 2006; Huang &amp; Halliday, 2013) </a:t>
            </a:r>
          </a:p>
          <a:p>
            <a:pPr lvl="1">
              <a:buFont typeface="Courier New" panose="02070309020205020404" pitchFamily="49" charset="0"/>
              <a:buChar char="o"/>
            </a:pPr>
            <a:r>
              <a:rPr lang="en-US" sz="2000" dirty="0"/>
              <a:t>Similar manifestations between LBD and late-stage AD (Huang et al., 2013)</a:t>
            </a:r>
          </a:p>
          <a:p>
            <a:pPr lvl="1">
              <a:buFont typeface="Courier New" panose="02070309020205020404" pitchFamily="49" charset="0"/>
              <a:buChar char="o"/>
            </a:pPr>
            <a:r>
              <a:rPr lang="en-US" sz="2000" dirty="0"/>
              <a:t>LBD has similar mean age of onset as AD (around age 68) but PD has earlier onset (</a:t>
            </a:r>
            <a:r>
              <a:rPr lang="en-US" sz="2000" dirty="0" err="1"/>
              <a:t>Ajon</a:t>
            </a:r>
            <a:r>
              <a:rPr lang="en-US" sz="2000" dirty="0"/>
              <a:t> </a:t>
            </a:r>
            <a:r>
              <a:rPr lang="en-US" sz="2000" dirty="0" err="1"/>
              <a:t>Gealogo</a:t>
            </a:r>
            <a:r>
              <a:rPr lang="en-US" sz="2000" dirty="0"/>
              <a:t>, 2013)</a:t>
            </a:r>
          </a:p>
          <a:p>
            <a:pPr lvl="1">
              <a:buFont typeface="Courier New" panose="02070309020205020404" pitchFamily="49" charset="0"/>
              <a:buChar char="o"/>
            </a:pPr>
            <a:r>
              <a:rPr lang="en-US" sz="2000" dirty="0"/>
              <a:t>LBD has more rapid course of progression than AD or other dementias (</a:t>
            </a:r>
            <a:r>
              <a:rPr lang="en-US" sz="2000" dirty="0" err="1"/>
              <a:t>Ajon</a:t>
            </a:r>
            <a:r>
              <a:rPr lang="en-US" sz="2000" dirty="0"/>
              <a:t> </a:t>
            </a:r>
            <a:r>
              <a:rPr lang="en-US" sz="2000" dirty="0" err="1"/>
              <a:t>Gealogo</a:t>
            </a:r>
            <a:r>
              <a:rPr lang="en-US" sz="2000" dirty="0"/>
              <a:t>, 2013)</a:t>
            </a:r>
          </a:p>
        </p:txBody>
      </p:sp>
    </p:spTree>
    <p:extLst>
      <p:ext uri="{BB962C8B-B14F-4D97-AF65-F5344CB8AC3E}">
        <p14:creationId xmlns:p14="http://schemas.microsoft.com/office/powerpoint/2010/main" val="2880103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914400"/>
            <a:ext cx="8229600" cy="228600"/>
          </a:xfrm>
        </p:spPr>
        <p:txBody>
          <a:bodyPr>
            <a:noAutofit/>
          </a:bodyPr>
          <a:lstStyle/>
          <a:p>
            <a:r>
              <a:rPr lang="en-US" b="1" dirty="0"/>
              <a:t>Diagnosing Frontotemporal Degeneration (FTD) </a:t>
            </a:r>
            <a:endParaRPr lang="en-US" dirty="0"/>
          </a:p>
        </p:txBody>
      </p:sp>
      <p:sp>
        <p:nvSpPr>
          <p:cNvPr id="3" name="Content Placeholder 2"/>
          <p:cNvSpPr>
            <a:spLocks noGrp="1"/>
          </p:cNvSpPr>
          <p:nvPr>
            <p:ph idx="1"/>
          </p:nvPr>
        </p:nvSpPr>
        <p:spPr>
          <a:xfrm>
            <a:off x="521208" y="1463041"/>
            <a:ext cx="8229600" cy="2575560"/>
          </a:xfrm>
        </p:spPr>
        <p:txBody>
          <a:bodyPr>
            <a:noAutofit/>
          </a:bodyPr>
          <a:lstStyle/>
          <a:p>
            <a:pPr lvl="0"/>
            <a:r>
              <a:rPr lang="en-US" sz="2000" dirty="0"/>
              <a:t>Symptoms of FTD very different from AD </a:t>
            </a:r>
            <a:br>
              <a:rPr lang="en-US" sz="2000" dirty="0"/>
            </a:br>
            <a:r>
              <a:rPr lang="en-US" sz="2000" dirty="0"/>
              <a:t>(</a:t>
            </a:r>
            <a:r>
              <a:rPr lang="en-US" sz="2000" dirty="0" err="1"/>
              <a:t>Cardarelli</a:t>
            </a:r>
            <a:r>
              <a:rPr lang="en-US" sz="2000" dirty="0"/>
              <a:t> et al., 2010; </a:t>
            </a:r>
            <a:r>
              <a:rPr lang="en-US" sz="2000" dirty="0" err="1"/>
              <a:t>Piguet</a:t>
            </a:r>
            <a:r>
              <a:rPr lang="en-US" sz="2000" dirty="0"/>
              <a:t> et al., 2011)</a:t>
            </a:r>
          </a:p>
          <a:p>
            <a:pPr lvl="0"/>
            <a:r>
              <a:rPr lang="en-US" sz="2000" dirty="0"/>
              <a:t>Persons with FTD likely to have: </a:t>
            </a:r>
          </a:p>
          <a:p>
            <a:pPr lvl="1">
              <a:buFont typeface="Courier New" panose="02070309020205020404" pitchFamily="49" charset="0"/>
              <a:buChar char="o"/>
            </a:pPr>
            <a:r>
              <a:rPr lang="en-US" dirty="0"/>
              <a:t>Younger onset, rapid progression, more psychiatric symptomatology</a:t>
            </a:r>
          </a:p>
          <a:p>
            <a:pPr lvl="1">
              <a:buFont typeface="Courier New" panose="02070309020205020404" pitchFamily="49" charset="0"/>
              <a:buChar char="o"/>
            </a:pPr>
            <a:r>
              <a:rPr lang="en-US" dirty="0"/>
              <a:t>Relatively preserved memory and visuospatial abilities</a:t>
            </a:r>
          </a:p>
          <a:p>
            <a:pPr lvl="1">
              <a:buFont typeface="Courier New" panose="02070309020205020404" pitchFamily="49" charset="0"/>
              <a:buChar char="o"/>
            </a:pPr>
            <a:r>
              <a:rPr lang="en-US" dirty="0"/>
              <a:t>Greater apathy, disinhibition, impulsivity</a:t>
            </a:r>
          </a:p>
          <a:p>
            <a:pPr lvl="1">
              <a:buFont typeface="Courier New" panose="02070309020205020404" pitchFamily="49" charset="0"/>
              <a:buChar char="o"/>
            </a:pPr>
            <a:r>
              <a:rPr lang="en-US" dirty="0"/>
              <a:t>Lacks insight into disease and consequences</a:t>
            </a:r>
          </a:p>
        </p:txBody>
      </p:sp>
    </p:spTree>
    <p:extLst>
      <p:ext uri="{BB962C8B-B14F-4D97-AF65-F5344CB8AC3E}">
        <p14:creationId xmlns:p14="http://schemas.microsoft.com/office/powerpoint/2010/main" val="898356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914400"/>
            <a:ext cx="8229600" cy="228600"/>
          </a:xfrm>
        </p:spPr>
        <p:txBody>
          <a:bodyPr>
            <a:noAutofit/>
          </a:bodyPr>
          <a:lstStyle/>
          <a:p>
            <a:r>
              <a:rPr lang="en-US" b="1" dirty="0"/>
              <a:t>Diagnosing Frontotemporal Degeneration (continued) </a:t>
            </a:r>
            <a:endParaRPr lang="en-US" dirty="0"/>
          </a:p>
        </p:txBody>
      </p:sp>
      <p:sp>
        <p:nvSpPr>
          <p:cNvPr id="3" name="Content Placeholder 2"/>
          <p:cNvSpPr>
            <a:spLocks noGrp="1"/>
          </p:cNvSpPr>
          <p:nvPr>
            <p:ph idx="1"/>
          </p:nvPr>
        </p:nvSpPr>
        <p:spPr>
          <a:xfrm>
            <a:off x="521208" y="1463040"/>
            <a:ext cx="8229600" cy="2880359"/>
          </a:xfrm>
        </p:spPr>
        <p:txBody>
          <a:bodyPr>
            <a:noAutofit/>
          </a:bodyPr>
          <a:lstStyle/>
          <a:p>
            <a:pPr lvl="0"/>
            <a:r>
              <a:rPr lang="en-US" sz="2000" dirty="0"/>
              <a:t>Speech-related variants of FTD also have different manifestations versus AD (</a:t>
            </a:r>
            <a:r>
              <a:rPr lang="en-US" sz="2000" dirty="0" err="1"/>
              <a:t>Cardarelli</a:t>
            </a:r>
            <a:r>
              <a:rPr lang="en-US" sz="2000" dirty="0"/>
              <a:t> et al., 2010)</a:t>
            </a:r>
          </a:p>
          <a:p>
            <a:pPr lvl="0"/>
            <a:r>
              <a:rPr lang="en-US" sz="2000" dirty="0"/>
              <a:t>Up to half of persons with behavioral variant FTD (</a:t>
            </a:r>
            <a:r>
              <a:rPr lang="en-US" sz="2000" dirty="0" err="1"/>
              <a:t>bvFTD</a:t>
            </a:r>
            <a:r>
              <a:rPr lang="en-US" sz="2000" dirty="0"/>
              <a:t>) are misdiagnosed with either major depression or another psychiatric disorder (</a:t>
            </a:r>
            <a:r>
              <a:rPr lang="en-US" sz="2000" dirty="0" err="1"/>
              <a:t>Cardarelli</a:t>
            </a:r>
            <a:r>
              <a:rPr lang="en-US" sz="2000" dirty="0"/>
              <a:t> et al., 2010; Cooper et al., 2013; </a:t>
            </a:r>
            <a:r>
              <a:rPr lang="en-US" sz="2000" dirty="0" err="1"/>
              <a:t>Ducharme</a:t>
            </a:r>
            <a:r>
              <a:rPr lang="en-US" sz="2000" dirty="0"/>
              <a:t> et al., 2015; Pose et al., 2013; </a:t>
            </a:r>
            <a:r>
              <a:rPr lang="en-US" sz="2000" dirty="0" err="1"/>
              <a:t>Riedl</a:t>
            </a:r>
            <a:r>
              <a:rPr lang="en-US" sz="2000" dirty="0"/>
              <a:t> et al., 2014)</a:t>
            </a:r>
          </a:p>
          <a:p>
            <a:pPr lvl="0"/>
            <a:r>
              <a:rPr lang="en-US" sz="2000" dirty="0"/>
              <a:t>International consensus criteria for diagnosis of </a:t>
            </a:r>
            <a:r>
              <a:rPr lang="en-US" sz="2000" dirty="0" err="1"/>
              <a:t>bvFTD</a:t>
            </a:r>
            <a:r>
              <a:rPr lang="en-US" sz="2000" dirty="0"/>
              <a:t> were recently revised (</a:t>
            </a:r>
            <a:r>
              <a:rPr lang="en-US" sz="2000" dirty="0" err="1"/>
              <a:t>Rascovsky</a:t>
            </a:r>
            <a:r>
              <a:rPr lang="en-US" sz="2000" dirty="0"/>
              <a:t> et al., 2011).</a:t>
            </a:r>
          </a:p>
        </p:txBody>
      </p:sp>
    </p:spTree>
    <p:extLst>
      <p:ext uri="{BB962C8B-B14F-4D97-AF65-F5344CB8AC3E}">
        <p14:creationId xmlns:p14="http://schemas.microsoft.com/office/powerpoint/2010/main" val="898356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228600"/>
          </a:xfrm>
        </p:spPr>
        <p:txBody>
          <a:bodyPr>
            <a:noAutofit/>
          </a:bodyPr>
          <a:lstStyle/>
          <a:p>
            <a:r>
              <a:rPr lang="en-US" b="1" dirty="0"/>
              <a:t>Diagnosis of Early Onset Dementia (EOD) </a:t>
            </a:r>
            <a:endParaRPr lang="en-US" dirty="0"/>
          </a:p>
        </p:txBody>
      </p:sp>
      <p:sp>
        <p:nvSpPr>
          <p:cNvPr id="3" name="Content Placeholder 2"/>
          <p:cNvSpPr>
            <a:spLocks noGrp="1"/>
          </p:cNvSpPr>
          <p:nvPr>
            <p:ph idx="1"/>
          </p:nvPr>
        </p:nvSpPr>
        <p:spPr>
          <a:xfrm>
            <a:off x="533400" y="1463040"/>
            <a:ext cx="8229600" cy="3947159"/>
          </a:xfrm>
        </p:spPr>
        <p:txBody>
          <a:bodyPr>
            <a:normAutofit/>
          </a:bodyPr>
          <a:lstStyle/>
          <a:p>
            <a:pPr lvl="0"/>
            <a:r>
              <a:rPr lang="en-US" sz="2000" dirty="0"/>
              <a:t>EOD considered if PLwD under age 65 at time of diagnosis</a:t>
            </a:r>
          </a:p>
          <a:p>
            <a:pPr lvl="0"/>
            <a:r>
              <a:rPr lang="en-US" sz="2000" dirty="0"/>
              <a:t>Extensive list of conditions to consider in differential diagnosis</a:t>
            </a:r>
          </a:p>
          <a:p>
            <a:pPr lvl="0"/>
            <a:r>
              <a:rPr lang="en-US" sz="2000" dirty="0"/>
              <a:t>Diagnosis thorough clinical assessment (</a:t>
            </a:r>
            <a:r>
              <a:rPr lang="en-US" sz="2000" dirty="0" err="1"/>
              <a:t>Kuruppu</a:t>
            </a:r>
            <a:r>
              <a:rPr lang="en-US" sz="2000" dirty="0"/>
              <a:t> &amp; Matthews, 2013):</a:t>
            </a:r>
          </a:p>
          <a:p>
            <a:pPr lvl="1">
              <a:buFont typeface="Courier New" panose="02070309020205020404" pitchFamily="49" charset="0"/>
              <a:buChar char="o"/>
            </a:pPr>
            <a:r>
              <a:rPr lang="en-US" dirty="0"/>
              <a:t>The older adults history with informant corroboration </a:t>
            </a:r>
          </a:p>
          <a:p>
            <a:pPr lvl="1">
              <a:buFont typeface="Courier New" panose="02070309020205020404" pitchFamily="49" charset="0"/>
              <a:buChar char="o"/>
            </a:pPr>
            <a:r>
              <a:rPr lang="en-US" dirty="0"/>
              <a:t>Assessment of functional impairment</a:t>
            </a:r>
          </a:p>
          <a:p>
            <a:pPr lvl="1">
              <a:buFont typeface="Courier New" panose="02070309020205020404" pitchFamily="49" charset="0"/>
              <a:buChar char="o"/>
            </a:pPr>
            <a:r>
              <a:rPr lang="en-US" dirty="0"/>
              <a:t>Temporal profile of mode of onset and progression of symptoms</a:t>
            </a:r>
          </a:p>
          <a:p>
            <a:pPr lvl="1">
              <a:buFont typeface="Courier New" panose="02070309020205020404" pitchFamily="49" charset="0"/>
              <a:buChar char="o"/>
            </a:pPr>
            <a:r>
              <a:rPr lang="en-US" dirty="0"/>
              <a:t>Past medical and psychiatric history 	</a:t>
            </a:r>
          </a:p>
          <a:p>
            <a:pPr lvl="0"/>
            <a:r>
              <a:rPr lang="en-US" sz="2000" dirty="0"/>
              <a:t>Use “dementia-plus” algorithm: Assessment plus neuroimaging and laboratory analyses (</a:t>
            </a:r>
            <a:r>
              <a:rPr lang="en-US" sz="2000" dirty="0" err="1"/>
              <a:t>Kuruppu</a:t>
            </a:r>
            <a:r>
              <a:rPr lang="en-US" sz="2000" dirty="0"/>
              <a:t> et al., 2013)</a:t>
            </a:r>
          </a:p>
          <a:p>
            <a:pPr lvl="0"/>
            <a:r>
              <a:rPr lang="en-US" dirty="0"/>
              <a:t>PLwD who have Down syndrome usually manifest dementia in their early 50s (</a:t>
            </a:r>
            <a:r>
              <a:rPr lang="en-US" dirty="0" err="1"/>
              <a:t>Prasher</a:t>
            </a:r>
            <a:r>
              <a:rPr lang="en-US" dirty="0"/>
              <a:t>, 2005)</a:t>
            </a:r>
          </a:p>
          <a:p>
            <a:pPr lvl="0"/>
            <a:endParaRPr lang="en-US" sz="2000" dirty="0"/>
          </a:p>
        </p:txBody>
      </p:sp>
    </p:spTree>
    <p:extLst>
      <p:ext uri="{BB962C8B-B14F-4D97-AF65-F5344CB8AC3E}">
        <p14:creationId xmlns:p14="http://schemas.microsoft.com/office/powerpoint/2010/main" val="828376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Key Take-Home Messages</a:t>
            </a:r>
          </a:p>
        </p:txBody>
      </p:sp>
      <p:sp>
        <p:nvSpPr>
          <p:cNvPr id="3" name="Content Placeholder 2"/>
          <p:cNvSpPr>
            <a:spLocks noGrp="1"/>
          </p:cNvSpPr>
          <p:nvPr>
            <p:ph idx="1"/>
          </p:nvPr>
        </p:nvSpPr>
        <p:spPr>
          <a:xfrm>
            <a:off x="457200" y="1317553"/>
            <a:ext cx="8229600" cy="4854648"/>
          </a:xfrm>
        </p:spPr>
        <p:txBody>
          <a:bodyPr>
            <a:noAutofit/>
          </a:bodyPr>
          <a:lstStyle/>
          <a:p>
            <a:pPr lvl="0"/>
            <a:r>
              <a:rPr lang="en-US" sz="2000" dirty="0"/>
              <a:t>There are several brief validated tests that can detect dementia.</a:t>
            </a:r>
          </a:p>
          <a:p>
            <a:pPr lvl="0"/>
            <a:r>
              <a:rPr lang="en-US" sz="2000" dirty="0"/>
              <a:t>Dementia is a group of symptoms and not a part of normal aging.</a:t>
            </a:r>
          </a:p>
          <a:p>
            <a:pPr lvl="0"/>
            <a:r>
              <a:rPr lang="en-US" sz="2000" dirty="0"/>
              <a:t>Dementia is caused by many diseases and conditions affecting the brain.</a:t>
            </a:r>
          </a:p>
          <a:p>
            <a:pPr lvl="1">
              <a:buFont typeface="Courier New" panose="02070309020205020404" pitchFamily="49" charset="0"/>
              <a:buChar char="o"/>
            </a:pPr>
            <a:r>
              <a:rPr lang="en-US" dirty="0"/>
              <a:t>The most common type of dementia is Alzheimer’s disease, followed by vascular dementia, dementia with Lewy bodies, Parkinson’s disease dementia, frontotemporal degeneration, and mixed dementia.</a:t>
            </a:r>
          </a:p>
          <a:p>
            <a:pPr lvl="0"/>
            <a:r>
              <a:rPr lang="en-US" sz="2000" dirty="0"/>
              <a:t>Early diagnosis of dementia and its underlying causes allows for appropriate medical management, access to resources and clinical trials, and future planning with input from the persons living with dementia (</a:t>
            </a:r>
            <a:r>
              <a:rPr lang="en-US" sz="2000" dirty="0" err="1"/>
              <a:t>PLwD</a:t>
            </a:r>
            <a:r>
              <a:rPr lang="en-US" sz="2000" dirty="0"/>
              <a:t>).</a:t>
            </a:r>
          </a:p>
          <a:p>
            <a:pPr lvl="0"/>
            <a:r>
              <a:rPr lang="en-US" sz="2000" dirty="0"/>
              <a:t>Use of biomarkers for Alzheimer’s disease is an emerging field – brain amyloid PET scans are available with FDA-approved radioactive tracers.</a:t>
            </a:r>
          </a:p>
          <a:p>
            <a:pPr lvl="0"/>
            <a:r>
              <a:rPr lang="en-US" dirty="0"/>
              <a:t>Early diagnosis allows individuals to prepare for years of productive and meaningful life ahead.</a:t>
            </a:r>
            <a:endParaRPr lang="en-US" sz="2000" dirty="0"/>
          </a:p>
        </p:txBody>
      </p:sp>
    </p:spTree>
    <p:extLst>
      <p:ext uri="{BB962C8B-B14F-4D97-AF65-F5344CB8AC3E}">
        <p14:creationId xmlns:p14="http://schemas.microsoft.com/office/powerpoint/2010/main" val="1446011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b="1" dirty="0"/>
              <a:t>Evaluation</a:t>
            </a:r>
          </a:p>
        </p:txBody>
      </p:sp>
      <p:sp>
        <p:nvSpPr>
          <p:cNvPr id="3" name="Content Placeholder 2"/>
          <p:cNvSpPr>
            <a:spLocks noGrp="1"/>
          </p:cNvSpPr>
          <p:nvPr>
            <p:ph idx="1"/>
          </p:nvPr>
        </p:nvSpPr>
        <p:spPr>
          <a:xfrm>
            <a:off x="457200" y="1447800"/>
            <a:ext cx="8229600" cy="4648200"/>
          </a:xfrm>
        </p:spPr>
        <p:txBody>
          <a:bodyPr>
            <a:noAutofit/>
          </a:bodyPr>
          <a:lstStyle/>
          <a:p>
            <a:pPr marL="460375" lvl="0" indent="-460375">
              <a:spcBef>
                <a:spcPts val="0"/>
              </a:spcBef>
              <a:buFont typeface="+mj-lt"/>
              <a:buAutoNum type="arabicPeriod"/>
            </a:pPr>
            <a:r>
              <a:rPr lang="en-US" sz="2000" b="1" dirty="0"/>
              <a:t>Early detection and diagnosis of dementia:</a:t>
            </a:r>
          </a:p>
          <a:p>
            <a:pPr marL="860425" lvl="1" indent="-460375">
              <a:spcBef>
                <a:spcPts val="0"/>
              </a:spcBef>
              <a:buFont typeface="+mj-lt"/>
              <a:buAutoNum type="alphaLcPeriod"/>
            </a:pPr>
            <a:r>
              <a:rPr lang="en-US" dirty="0"/>
              <a:t>Enables initiation of treatments to prevent progression</a:t>
            </a:r>
          </a:p>
          <a:p>
            <a:pPr marL="860425" lvl="1" indent="-460375">
              <a:spcBef>
                <a:spcPts val="0"/>
              </a:spcBef>
              <a:buFont typeface="+mj-lt"/>
              <a:buAutoNum type="alphaLcPeriod"/>
            </a:pPr>
            <a:r>
              <a:rPr lang="en-US" dirty="0"/>
              <a:t>Provides an opportunity for the person to make treatment decisions   while he/she retains adequate cognitive functioning</a:t>
            </a:r>
          </a:p>
          <a:p>
            <a:pPr marL="860425" lvl="1" indent="-460375">
              <a:spcBef>
                <a:spcPts val="0"/>
              </a:spcBef>
              <a:buFont typeface="+mj-lt"/>
              <a:buAutoNum type="alphaLcPeriod"/>
            </a:pPr>
            <a:r>
              <a:rPr lang="en-US" dirty="0"/>
              <a:t>Indicates the person should immediately stop driving</a:t>
            </a:r>
          </a:p>
          <a:p>
            <a:pPr marL="860425" lvl="1" indent="-460375">
              <a:spcBef>
                <a:spcPts val="0"/>
              </a:spcBef>
              <a:buFont typeface="+mj-lt"/>
              <a:buAutoNum type="alphaLcPeriod"/>
            </a:pPr>
            <a:r>
              <a:rPr lang="en-US" dirty="0"/>
              <a:t>Suggests treatments for non-acute medical comorbidities can be stopped</a:t>
            </a:r>
            <a:br>
              <a:rPr lang="en-US" dirty="0"/>
            </a:br>
            <a:endParaRPr lang="en-US" dirty="0"/>
          </a:p>
          <a:p>
            <a:pPr marL="460375" lvl="0" indent="-460375">
              <a:spcBef>
                <a:spcPts val="0"/>
              </a:spcBef>
              <a:buFont typeface="+mj-lt"/>
              <a:buAutoNum type="arabicPeriod"/>
            </a:pPr>
            <a:r>
              <a:rPr lang="en-US" sz="2000" b="1" dirty="0"/>
              <a:t>The USPSTF statement notes the evidence is “insufficient to assess the balance of benefits and harms of…”:</a:t>
            </a:r>
          </a:p>
          <a:p>
            <a:pPr marL="860425" lvl="1" indent="-460375">
              <a:spcBef>
                <a:spcPts val="0"/>
              </a:spcBef>
              <a:buFont typeface="+mj-lt"/>
              <a:buAutoNum type="alphaLcPeriod"/>
            </a:pPr>
            <a:r>
              <a:rPr lang="en-US" dirty="0"/>
              <a:t>Universal screening for cognitive impairment using formal instruments </a:t>
            </a:r>
          </a:p>
          <a:p>
            <a:pPr marL="860425" lvl="1" indent="-460375">
              <a:spcBef>
                <a:spcPts val="0"/>
              </a:spcBef>
              <a:buFont typeface="+mj-lt"/>
              <a:buAutoNum type="alphaLcPeriod"/>
            </a:pPr>
            <a:r>
              <a:rPr lang="en-US" dirty="0"/>
              <a:t>Assessing persons with symptoms of dementia </a:t>
            </a:r>
          </a:p>
          <a:p>
            <a:pPr marL="860425" lvl="1" indent="-460375">
              <a:spcBef>
                <a:spcPts val="0"/>
              </a:spcBef>
              <a:buFont typeface="+mj-lt"/>
              <a:buAutoNum type="alphaLcPeriod"/>
            </a:pPr>
            <a:r>
              <a:rPr lang="en-US" dirty="0"/>
              <a:t>Brief screening tools in the initial diagnosis of dementia</a:t>
            </a:r>
          </a:p>
          <a:p>
            <a:pPr marL="860425" lvl="1" indent="-460375">
              <a:spcBef>
                <a:spcPts val="0"/>
              </a:spcBef>
              <a:buFont typeface="+mj-lt"/>
              <a:buAutoNum type="alphaLcPeriod"/>
            </a:pPr>
            <a:r>
              <a:rPr lang="en-US" dirty="0"/>
              <a:t>Neurocognitive evaluation for persons with cognitive impairment</a:t>
            </a:r>
            <a:endParaRPr lang="en-US" sz="2000" b="1" dirty="0"/>
          </a:p>
        </p:txBody>
      </p:sp>
    </p:spTree>
    <p:extLst>
      <p:ext uri="{BB962C8B-B14F-4D97-AF65-F5344CB8AC3E}">
        <p14:creationId xmlns:p14="http://schemas.microsoft.com/office/powerpoint/2010/main" val="3272188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b="1" dirty="0"/>
              <a:t>Evaluation </a:t>
            </a:r>
            <a:r>
              <a:rPr lang="en-US" dirty="0"/>
              <a:t>(continued)</a:t>
            </a:r>
            <a:endParaRPr lang="en-US" b="1" dirty="0"/>
          </a:p>
        </p:txBody>
      </p:sp>
      <p:sp>
        <p:nvSpPr>
          <p:cNvPr id="3" name="Content Placeholder 2"/>
          <p:cNvSpPr>
            <a:spLocks noGrp="1"/>
          </p:cNvSpPr>
          <p:nvPr>
            <p:ph idx="1"/>
          </p:nvPr>
        </p:nvSpPr>
        <p:spPr>
          <a:xfrm>
            <a:off x="457200" y="1644087"/>
            <a:ext cx="8229600" cy="4070913"/>
          </a:xfrm>
        </p:spPr>
        <p:txBody>
          <a:bodyPr>
            <a:noAutofit/>
          </a:bodyPr>
          <a:lstStyle/>
          <a:p>
            <a:pPr marL="457200" lvl="0" indent="-512064">
              <a:spcBef>
                <a:spcPts val="0"/>
              </a:spcBef>
              <a:buAutoNum type="arabicPeriod" startAt="3"/>
            </a:pPr>
            <a:r>
              <a:rPr lang="en-US" sz="2000" b="1" dirty="0"/>
              <a:t>A person who develops dementia within a year of developing</a:t>
            </a:r>
            <a:br>
              <a:rPr lang="en-US" sz="2000" b="1" dirty="0"/>
            </a:br>
            <a:r>
              <a:rPr lang="en-US" sz="2000" b="1" dirty="0"/>
              <a:t> Parkinsonian symptoms is likely diagnosed with:</a:t>
            </a:r>
          </a:p>
          <a:p>
            <a:pPr marL="857250" lvl="1" indent="-457200">
              <a:spcBef>
                <a:spcPts val="0"/>
              </a:spcBef>
              <a:buAutoNum type="alphaLcPeriod"/>
            </a:pPr>
            <a:r>
              <a:rPr lang="en-US" dirty="0"/>
              <a:t>Parkinson disease dementia</a:t>
            </a:r>
          </a:p>
          <a:p>
            <a:pPr marL="857250" lvl="1" indent="-457200">
              <a:spcBef>
                <a:spcPts val="0"/>
              </a:spcBef>
              <a:buAutoNum type="alphaLcPeriod"/>
            </a:pPr>
            <a:r>
              <a:rPr lang="en-US" dirty="0"/>
              <a:t>Dementia with Lewy bodies</a:t>
            </a:r>
          </a:p>
          <a:p>
            <a:pPr marL="857250" lvl="1" indent="-457200">
              <a:spcBef>
                <a:spcPts val="0"/>
              </a:spcBef>
              <a:buAutoNum type="alphaLcPeriod"/>
            </a:pPr>
            <a:r>
              <a:rPr lang="en-US" dirty="0"/>
              <a:t>Alzheimer’s disease</a:t>
            </a:r>
          </a:p>
          <a:p>
            <a:pPr marL="857250" lvl="1" indent="-457200">
              <a:spcBef>
                <a:spcPts val="0"/>
              </a:spcBef>
              <a:buAutoNum type="alphaLcPeriod"/>
            </a:pPr>
            <a:r>
              <a:rPr lang="en-US" dirty="0"/>
              <a:t>Mixed dementia</a:t>
            </a:r>
          </a:p>
          <a:p>
            <a:pPr marL="623888" lvl="1" indent="-166688">
              <a:spcBef>
                <a:spcPts val="0"/>
              </a:spcBef>
              <a:buFont typeface="+mj-lt"/>
              <a:buAutoNum type="alphaLcPeriod"/>
            </a:pPr>
            <a:endParaRPr lang="en-US" dirty="0"/>
          </a:p>
          <a:p>
            <a:pPr marL="514350" indent="-457200">
              <a:spcBef>
                <a:spcPts val="0"/>
              </a:spcBef>
              <a:buFont typeface="+mj-lt"/>
              <a:buAutoNum type="arabicPeriod" startAt="4"/>
            </a:pPr>
            <a:r>
              <a:rPr lang="en-US" sz="2000" b="1" dirty="0"/>
              <a:t>Which of the following tools is recommended to be administered to a person suspected of having dementia?</a:t>
            </a:r>
          </a:p>
          <a:p>
            <a:pPr marL="914400" lvl="1" indent="-457200">
              <a:spcBef>
                <a:spcPts val="0"/>
              </a:spcBef>
              <a:buFont typeface="+mj-lt"/>
              <a:buAutoNum type="alphaLcPeriod"/>
            </a:pPr>
            <a:r>
              <a:rPr lang="en-US" dirty="0"/>
              <a:t>CAM</a:t>
            </a:r>
          </a:p>
          <a:p>
            <a:pPr marL="914400" lvl="1" indent="-457200">
              <a:spcBef>
                <a:spcPts val="0"/>
              </a:spcBef>
              <a:buFont typeface="+mj-lt"/>
              <a:buAutoNum type="alphaLcPeriod"/>
            </a:pPr>
            <a:r>
              <a:rPr lang="en-US" dirty="0"/>
              <a:t>PHQ-9</a:t>
            </a:r>
          </a:p>
          <a:p>
            <a:pPr marL="914400" lvl="1" indent="-457200">
              <a:spcBef>
                <a:spcPts val="0"/>
              </a:spcBef>
              <a:buFont typeface="+mj-lt"/>
              <a:buAutoNum type="alphaLcPeriod"/>
            </a:pPr>
            <a:r>
              <a:rPr lang="en-US" dirty="0"/>
              <a:t>Mini-Cog</a:t>
            </a:r>
          </a:p>
          <a:p>
            <a:pPr marL="914400" lvl="1" indent="-457200">
              <a:spcBef>
                <a:spcPts val="0"/>
              </a:spcBef>
              <a:buFont typeface="+mj-lt"/>
              <a:buAutoNum type="alphaLcPeriod"/>
            </a:pPr>
            <a:r>
              <a:rPr lang="en-US" dirty="0" err="1"/>
              <a:t>Zarit</a:t>
            </a:r>
            <a:r>
              <a:rPr lang="en-US" dirty="0"/>
              <a:t> Burden Interview </a:t>
            </a:r>
            <a:endParaRPr lang="en-US" sz="2000" dirty="0"/>
          </a:p>
        </p:txBody>
      </p:sp>
    </p:spTree>
    <p:extLst>
      <p:ext uri="{BB962C8B-B14F-4D97-AF65-F5344CB8AC3E}">
        <p14:creationId xmlns:p14="http://schemas.microsoft.com/office/powerpoint/2010/main" val="3272188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Acknowledgements</a:t>
            </a:r>
          </a:p>
        </p:txBody>
      </p:sp>
      <p:sp>
        <p:nvSpPr>
          <p:cNvPr id="9" name="Content Placeholder 2"/>
          <p:cNvSpPr>
            <a:spLocks noGrp="1"/>
          </p:cNvSpPr>
          <p:nvPr>
            <p:ph idx="1"/>
          </p:nvPr>
        </p:nvSpPr>
        <p:spPr>
          <a:xfrm>
            <a:off x="228600" y="1401294"/>
            <a:ext cx="8763000" cy="4999506"/>
          </a:xfrm>
        </p:spPr>
        <p:txBody>
          <a:bodyPr vert="horz" lIns="91440" tIns="45720" rIns="91440" bIns="45720" rtlCol="0" anchor="t">
            <a:noAutofit/>
          </a:bodyPr>
          <a:lstStyle/>
          <a:p>
            <a:pPr marL="0" indent="0">
              <a:spcBef>
                <a:spcPts val="0"/>
              </a:spcBef>
              <a:buNone/>
            </a:pPr>
            <a:r>
              <a:rPr lang="en-US" sz="1400" dirty="0"/>
              <a:t>This module was prepared for the U.S. Department of Health and Human Services (HHS), Health Resources and Services Administration (HRSA), by The </a:t>
            </a:r>
            <a:r>
              <a:rPr lang="en-US" sz="1400" dirty="0" err="1"/>
              <a:t>Bizzell</a:t>
            </a:r>
            <a:r>
              <a:rPr lang="en-US" sz="1400" dirty="0"/>
              <a:t> Group, LLC, under contract number HHSH25034002T/HHSH250201400075I. The dementia and education experts who served on the Dementia Expert Workgroup to guide the development of the modules included: </a:t>
            </a:r>
            <a:r>
              <a:rPr lang="en-US" sz="1400" b="1" dirty="0"/>
              <a:t>Alice Bonner, PhD, RN, FAAN</a:t>
            </a:r>
            <a:r>
              <a:rPr lang="en-US" sz="1400" dirty="0"/>
              <a:t>, Secretary Elder Affairs, Massachusetts Executive Office of Elder Affairs, Boston MA; </a:t>
            </a:r>
            <a:r>
              <a:rPr lang="en-US" sz="1400" b="1" dirty="0"/>
              <a:t>Laurel Coleman, MD, FACP</a:t>
            </a:r>
            <a:r>
              <a:rPr lang="en-US" sz="1400" dirty="0"/>
              <a:t>, Kauai Medical Clinic -Hawaii Pacific Health, Lihue, HI; </a:t>
            </a:r>
            <a:r>
              <a:rPr lang="en-US" sz="1400" b="1" dirty="0"/>
              <a:t>Cyndy B. Cordell, MBA</a:t>
            </a:r>
            <a:r>
              <a:rPr lang="en-US" sz="1400" dirty="0"/>
              <a:t>, Director, Healthcare Professional Services, Alzheimer's Association, Chicago, IL; </a:t>
            </a:r>
            <a:r>
              <a:rPr lang="en-US" sz="1400" b="1" dirty="0"/>
              <a:t>Dolores Gallagher Thompson, PhD, ABPP</a:t>
            </a:r>
            <a:r>
              <a:rPr lang="en-US" sz="1400" dirty="0"/>
              <a:t>, Professor of Research, Department of Psychiatry and Behavioral Sciences, Stanford University School of Medicine, Stanford, CA; </a:t>
            </a:r>
            <a:r>
              <a:rPr lang="en-US" sz="1400" b="1" dirty="0"/>
              <a:t>James Galvin, MD, MPH</a:t>
            </a:r>
            <a:r>
              <a:rPr lang="en-US" sz="1400" dirty="0"/>
              <a:t>, Professor of Clinical Biomedical Science and Associate Dean for Clinical Research, Florida Atlantic University, Boca Raton, FL; </a:t>
            </a:r>
            <a:r>
              <a:rPr lang="en-US" sz="1400" b="1" dirty="0"/>
              <a:t>Mary Guerriero Austrom, PhD</a:t>
            </a:r>
            <a:r>
              <a:rPr lang="en-US" sz="1400" dirty="0"/>
              <a:t>, Wesley P Martin Professor of Alzheimer's Disease Education, Department of Psychiatry, Associate Dean for Diversity Affairs, Indiana University-Purdue University Indianapolis, Indianapolis, IN; </a:t>
            </a:r>
            <a:r>
              <a:rPr lang="en-US" sz="1400" b="1" dirty="0"/>
              <a:t>Robert Kane, MD</a:t>
            </a:r>
            <a:r>
              <a:rPr lang="en-US" sz="1400" dirty="0"/>
              <a:t>, Professor and Minnesota Chair in Long-term Care &amp; Aging, Health Policy &amp; Management, School of Public Health, University of Minnesota; </a:t>
            </a:r>
            <a:r>
              <a:rPr lang="en-US" sz="1400" b="1" dirty="0"/>
              <a:t>Jason Karlawish, MD</a:t>
            </a:r>
            <a:r>
              <a:rPr lang="en-US" sz="1400" dirty="0"/>
              <a:t>, Professor of Medicine, Perelman School of Medicine, University of Pennsylvania; </a:t>
            </a:r>
            <a:r>
              <a:rPr lang="en-US" sz="1400" b="1" dirty="0"/>
              <a:t>Helen M. Matheny, MS, APR</a:t>
            </a:r>
            <a:r>
              <a:rPr lang="en-US" sz="1400" dirty="0"/>
              <a:t>, Director of the Alzheimer's Disease Outreach Program, Blanchette Rockefeller Neuroscience Institute, Morgantown, WV; </a:t>
            </a:r>
            <a:r>
              <a:rPr lang="en-US" sz="1400" b="1" dirty="0"/>
              <a:t>Darby Morhardt, PhD, LCSW</a:t>
            </a:r>
            <a:r>
              <a:rPr lang="en-US" sz="1400" dirty="0"/>
              <a:t>, Associate Professor, Cognitive Neurology and Alzheimer's Disease Center and Department of Preventive Medicine, Northwestern University Feinberg School of Medicine, Northwestern University, Chicago, IL; </a:t>
            </a:r>
            <a:r>
              <a:rPr lang="en-US" sz="1400" b="1" dirty="0"/>
              <a:t>Cecilia Rokusek, EdD, MSc, RDN</a:t>
            </a:r>
            <a:r>
              <a:rPr lang="en-US" sz="1400" dirty="0"/>
              <a:t>,  Assistant Dean of Research and Innovation, Professor of Family Medicine, Public Health, Nutrition, and Disaster and Emergency Preparedness, College of Osteopathic Medicine, Nova Southeastern University, Fort Lauderdale, FL. Additional expertise in the development of the modules was provided by </a:t>
            </a:r>
            <a:r>
              <a:rPr lang="en-US" sz="1400" b="1" dirty="0"/>
              <a:t>Meg Kabat, LCSW-C, CCM; Eleanor S. McConnell, PhD, MSN, RN, GCNS, BC; Linda O. Nichols, PhD, MA, BA; Todd Semla, MS, PharmD, BCPS, FCCP, AGSF; Kenneth Shay, DDS, MS</a:t>
            </a:r>
            <a:r>
              <a:rPr lang="en-US" sz="1400" dirty="0"/>
              <a:t>, from the U.S. Department of Veterans </a:t>
            </a:r>
            <a:r>
              <a:rPr lang="en-US" dirty="0"/>
              <a:t>Affairs and </a:t>
            </a:r>
            <a:r>
              <a:rPr lang="en-US" b="1" dirty="0"/>
              <a:t>Seth Keller, MD </a:t>
            </a:r>
            <a:r>
              <a:rPr lang="en-US" dirty="0"/>
              <a:t>and </a:t>
            </a:r>
            <a:r>
              <a:rPr lang="en-US" b="1" dirty="0"/>
              <a:t>Matthew P. Janicki, PhD</a:t>
            </a:r>
            <a:r>
              <a:rPr lang="en-US" dirty="0"/>
              <a:t>, National Task Group on Intellectual Disabilities and Dementia Practices.</a:t>
            </a:r>
            <a:endParaRPr lang="en-US" sz="1400" dirty="0"/>
          </a:p>
        </p:txBody>
      </p:sp>
    </p:spTree>
    <p:extLst>
      <p:ext uri="{BB962C8B-B14F-4D97-AF65-F5344CB8AC3E}">
        <p14:creationId xmlns:p14="http://schemas.microsoft.com/office/powerpoint/2010/main" val="4934837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fontScale="90000"/>
          </a:bodyPr>
          <a:lstStyle/>
          <a:p>
            <a:pPr algn="ctr"/>
            <a:r>
              <a:rPr lang="en-US" sz="2400" b="1" dirty="0">
                <a:solidFill>
                  <a:schemeClr val="tx1"/>
                </a:solidFill>
              </a:rPr>
              <a:t>Brought to you by the </a:t>
            </a:r>
            <a:br>
              <a:rPr lang="en-US" sz="2400" b="1" dirty="0">
                <a:solidFill>
                  <a:schemeClr val="tx1"/>
                </a:solidFill>
              </a:rPr>
            </a:br>
            <a:r>
              <a:rPr lang="en-US" sz="2400" b="1" dirty="0">
                <a:solidFill>
                  <a:schemeClr val="tx1"/>
                </a:solidFill>
              </a:rPr>
              <a:t>U.S. Department of Health and Human Services,</a:t>
            </a:r>
            <a:br>
              <a:rPr lang="en-US" sz="2400" b="1" dirty="0">
                <a:solidFill>
                  <a:schemeClr val="tx1"/>
                </a:solidFill>
              </a:rPr>
            </a:br>
            <a:r>
              <a:rPr lang="en-US" sz="2400" b="1" dirty="0">
                <a:solidFill>
                  <a:schemeClr val="tx1"/>
                </a:solidFill>
              </a:rPr>
              <a:t>Health Resources and Services Administration</a:t>
            </a:r>
          </a:p>
        </p:txBody>
      </p:sp>
      <p:pic>
        <p:nvPicPr>
          <p:cNvPr id="13314" name="Picture 2" descr="Logo of the US Department of Health &amp; Human Services. "/>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descr="Logo of the Health Resources and Services Administration (HRSA). "/>
          <p:cNvPicPr>
            <a:picLocks noGrp="1" noChangeAspect="1" noChangeArrowheads="1"/>
          </p:cNvPicPr>
          <p:nvPr>
            <p:ph type="pic" sz="quarter" idx="11"/>
          </p:nvPr>
        </p:nvPicPr>
        <p:blipFill>
          <a:blip r:embed="rId4">
            <a:extLst>
              <a:ext uri="{28A0092B-C50C-407E-A947-70E740481C1C}">
                <a14:useLocalDpi xmlns:a14="http://schemas.microsoft.com/office/drawing/2010/main" val="0"/>
              </a:ext>
            </a:extLst>
          </a:blip>
          <a:srcRect t="18692" b="18692"/>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96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Outline</a:t>
            </a:r>
            <a:r>
              <a:rPr lang="en-US" b="1" dirty="0">
                <a:solidFill>
                  <a:schemeClr val="bg1"/>
                </a:solidFill>
              </a:rPr>
              <a:t> 2</a:t>
            </a:r>
          </a:p>
        </p:txBody>
      </p:sp>
      <p:pic>
        <p:nvPicPr>
          <p:cNvPr id="3075" name="Picture 3" descr="Thumbnail close-up photo of an older woman's face."/>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127" b="127"/>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descr="Rectangle highlighting &quot;Defining dementia.&quot; ">
            <a:extLst>
              <a:ext uri="{FF2B5EF4-FFF2-40B4-BE49-F238E27FC236}">
                <a16:creationId xmlns:a16="http://schemas.microsoft.com/office/drawing/2014/main" id="{4ECAD866-5141-4C8E-9175-226880970ADB}"/>
              </a:ext>
            </a:extLst>
          </p:cNvPr>
          <p:cNvSpPr/>
          <p:nvPr/>
        </p:nvSpPr>
        <p:spPr>
          <a:xfrm>
            <a:off x="0" y="1772595"/>
            <a:ext cx="9144000" cy="369188"/>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descr="Rectangle highlighting &quot;Defining dementia&quot;">
            <a:extLst>
              <a:ext uri="{FF2B5EF4-FFF2-40B4-BE49-F238E27FC236}">
                <a16:creationId xmlns:a16="http://schemas.microsoft.com/office/drawing/2014/main" id="{9F0ED25F-2A41-4A3D-BB2D-FB0C2E2DB103}"/>
              </a:ext>
            </a:extLst>
          </p:cNvPr>
          <p:cNvSpPr>
            <a:spLocks noGrp="1"/>
          </p:cNvSpPr>
          <p:nvPr>
            <p:ph idx="1"/>
          </p:nvPr>
        </p:nvSpPr>
        <p:spPr>
          <a:xfrm>
            <a:off x="457200" y="1764412"/>
            <a:ext cx="8229600" cy="1877437"/>
          </a:xfrm>
        </p:spPr>
        <p:txBody>
          <a:bodyPr/>
          <a:lstStyle/>
          <a:p>
            <a:pPr lvl="0"/>
            <a:r>
              <a:rPr lang="en-US" dirty="0">
                <a:solidFill>
                  <a:schemeClr val="bg1"/>
                </a:solidFill>
              </a:rPr>
              <a:t>Defining dementia</a:t>
            </a:r>
          </a:p>
          <a:p>
            <a:pPr lvl="0"/>
            <a:r>
              <a:rPr lang="en-US" dirty="0"/>
              <a:t>Early detection of dementia</a:t>
            </a:r>
          </a:p>
          <a:p>
            <a:pPr lvl="0"/>
            <a:r>
              <a:rPr lang="en-US" dirty="0"/>
              <a:t>Recognizing and diagnosing dementia</a:t>
            </a:r>
          </a:p>
          <a:p>
            <a:pPr lvl="0"/>
            <a:r>
              <a:rPr lang="en-US" dirty="0"/>
              <a:t>Diagnosing </a:t>
            </a:r>
            <a:r>
              <a:rPr lang="en-US" dirty="0">
                <a:latin typeface="Calibri" panose="020F0502020204030204" pitchFamily="34" charset="0"/>
                <a:ea typeface="Times New Roman" panose="02020603050405020304" pitchFamily="18" charset="0"/>
                <a:cs typeface="Calibri" panose="020F0502020204030204" pitchFamily="34" charset="0"/>
              </a:rPr>
              <a:t>Alzheimer's Disease and Related Dementias (ADRD)</a:t>
            </a:r>
          </a:p>
          <a:p>
            <a:endParaRPr lang="en-US" dirty="0"/>
          </a:p>
        </p:txBody>
      </p:sp>
    </p:spTree>
    <p:extLst>
      <p:ext uri="{BB962C8B-B14F-4D97-AF65-F5344CB8AC3E}">
        <p14:creationId xmlns:p14="http://schemas.microsoft.com/office/powerpoint/2010/main" val="2374707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914400"/>
            <a:ext cx="8229600" cy="228600"/>
          </a:xfrm>
        </p:spPr>
        <p:txBody>
          <a:bodyPr>
            <a:noAutofit/>
          </a:bodyPr>
          <a:lstStyle/>
          <a:p>
            <a:r>
              <a:rPr lang="en-US" b="1" dirty="0"/>
              <a:t>What is Dementia?</a:t>
            </a:r>
          </a:p>
        </p:txBody>
      </p:sp>
      <p:sp>
        <p:nvSpPr>
          <p:cNvPr id="3" name="Content Placeholder 2"/>
          <p:cNvSpPr>
            <a:spLocks noGrp="1"/>
          </p:cNvSpPr>
          <p:nvPr>
            <p:ph idx="1"/>
          </p:nvPr>
        </p:nvSpPr>
        <p:spPr>
          <a:xfrm>
            <a:off x="521208" y="1463040"/>
            <a:ext cx="8229600" cy="4724400"/>
          </a:xfrm>
        </p:spPr>
        <p:txBody>
          <a:bodyPr>
            <a:normAutofit fontScale="55000" lnSpcReduction="20000"/>
          </a:bodyPr>
          <a:lstStyle/>
          <a:p>
            <a:pPr lvl="0"/>
            <a:r>
              <a:rPr lang="en-US" sz="3600" dirty="0"/>
              <a:t>Dementia is an acquired syndrome and not part of normal aging (Dumas, 2015; Galvin, 2012; Gold, 2012; Robinson et al., 2015).</a:t>
            </a:r>
          </a:p>
          <a:p>
            <a:pPr lvl="1">
              <a:buFont typeface="Courier New" panose="02070309020205020404" pitchFamily="49" charset="0"/>
              <a:buChar char="o"/>
            </a:pPr>
            <a:r>
              <a:rPr lang="en-US" sz="3600" dirty="0"/>
              <a:t>There are many causes and etiologies. </a:t>
            </a:r>
          </a:p>
          <a:p>
            <a:pPr lvl="1">
              <a:buFont typeface="Courier New" panose="02070309020205020404" pitchFamily="49" charset="0"/>
              <a:buChar char="o"/>
            </a:pPr>
            <a:r>
              <a:rPr lang="en-US" sz="3600" dirty="0"/>
              <a:t>Once dementia is diagnosed, need to determine specific etiology.</a:t>
            </a:r>
          </a:p>
          <a:p>
            <a:pPr lvl="0"/>
            <a:r>
              <a:rPr lang="en-US" sz="3600" dirty="0"/>
              <a:t>For a diagnosis of dementia, the 2011 revised National Institute on Aging (NIA) and Alzheimer’s Association guidelines require evidence of impairments in at least 2 of the following domains that interfere with the ability to function at work or socially (</a:t>
            </a:r>
            <a:r>
              <a:rPr lang="en-US" sz="3600" dirty="0" err="1"/>
              <a:t>McKhann</a:t>
            </a:r>
            <a:r>
              <a:rPr lang="en-US" sz="3600" dirty="0"/>
              <a:t> et al., 2011):</a:t>
            </a:r>
          </a:p>
          <a:p>
            <a:pPr lvl="1">
              <a:buFont typeface="Courier New" panose="02070309020205020404" pitchFamily="49" charset="0"/>
              <a:buChar char="o"/>
            </a:pPr>
            <a:r>
              <a:rPr lang="en-US" sz="3600" dirty="0"/>
              <a:t>The ability to acquire and recall new information</a:t>
            </a:r>
          </a:p>
          <a:p>
            <a:pPr lvl="1">
              <a:buFont typeface="Courier New" panose="02070309020205020404" pitchFamily="49" charset="0"/>
              <a:buChar char="o"/>
            </a:pPr>
            <a:r>
              <a:rPr lang="en-US" sz="3600" dirty="0"/>
              <a:t>Reasoning and handling of complex tasks</a:t>
            </a:r>
          </a:p>
          <a:p>
            <a:pPr lvl="1">
              <a:buFont typeface="Courier New" panose="02070309020205020404" pitchFamily="49" charset="0"/>
              <a:buChar char="o"/>
            </a:pPr>
            <a:r>
              <a:rPr lang="en-US" sz="3600" dirty="0"/>
              <a:t>Poor judgment (such as impairments in instrumental activities of daily living [IADL])</a:t>
            </a:r>
          </a:p>
          <a:p>
            <a:pPr lvl="1">
              <a:buFont typeface="Courier New" panose="02070309020205020404" pitchFamily="49" charset="0"/>
              <a:buChar char="o"/>
            </a:pPr>
            <a:r>
              <a:rPr lang="en-US" sz="3600" dirty="0"/>
              <a:t>Visuospatial ability</a:t>
            </a:r>
          </a:p>
          <a:p>
            <a:pPr lvl="1">
              <a:buFont typeface="Courier New" panose="02070309020205020404" pitchFamily="49" charset="0"/>
              <a:buChar char="o"/>
            </a:pPr>
            <a:r>
              <a:rPr lang="en-US" sz="3600" dirty="0"/>
              <a:t>Language function</a:t>
            </a:r>
          </a:p>
          <a:p>
            <a:pPr lvl="1">
              <a:buFont typeface="Courier New" panose="02070309020205020404" pitchFamily="49" charset="0"/>
              <a:buChar char="o"/>
            </a:pPr>
            <a:r>
              <a:rPr lang="en-US" sz="3600" dirty="0"/>
              <a:t>Changes in personality, behavior, or comportment </a:t>
            </a:r>
          </a:p>
        </p:txBody>
      </p:sp>
    </p:spTree>
    <p:extLst>
      <p:ext uri="{BB962C8B-B14F-4D97-AF65-F5344CB8AC3E}">
        <p14:creationId xmlns:p14="http://schemas.microsoft.com/office/powerpoint/2010/main" val="875946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sz="200" dirty="0">
                <a:solidFill>
                  <a:schemeClr val="bg1"/>
                </a:solidFill>
              </a:rPr>
              <a:t>Senior Woman</a:t>
            </a:r>
          </a:p>
        </p:txBody>
      </p:sp>
      <p:pic>
        <p:nvPicPr>
          <p:cNvPr id="4098" name="Picture 2" descr="Photo of an older woman's face (same as photo on slide 6). "/>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08029" y="638731"/>
            <a:ext cx="7927942" cy="5288437"/>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64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Dementia </a:t>
            </a:r>
            <a:r>
              <a:rPr lang="en-US" dirty="0"/>
              <a:t>(continued)</a:t>
            </a:r>
          </a:p>
        </p:txBody>
      </p:sp>
      <p:sp>
        <p:nvSpPr>
          <p:cNvPr id="3" name="Content Placeholder 2"/>
          <p:cNvSpPr>
            <a:spLocks noGrp="1"/>
          </p:cNvSpPr>
          <p:nvPr>
            <p:ph idx="1"/>
          </p:nvPr>
        </p:nvSpPr>
        <p:spPr>
          <a:xfrm>
            <a:off x="457200" y="1463040"/>
            <a:ext cx="8229600" cy="3337560"/>
          </a:xfrm>
        </p:spPr>
        <p:txBody>
          <a:bodyPr>
            <a:normAutofit lnSpcReduction="10000"/>
          </a:bodyPr>
          <a:lstStyle/>
          <a:p>
            <a:pPr lvl="0"/>
            <a:r>
              <a:rPr lang="en-US" sz="2000" dirty="0"/>
              <a:t>Person </a:t>
            </a:r>
            <a:r>
              <a:rPr lang="en-US" dirty="0"/>
              <a:t>Living with Dementia (</a:t>
            </a:r>
            <a:r>
              <a:rPr lang="en-US" sz="2000" dirty="0"/>
              <a:t>PLwD) generally have memory impairment and one of the following (Wakefield et al., 2014; Wilson, et al., 2011; Cooper &amp; Greene, 2005):</a:t>
            </a:r>
          </a:p>
          <a:p>
            <a:pPr lvl="1">
              <a:buFont typeface="Courier New" panose="02070309020205020404" pitchFamily="49" charset="0"/>
              <a:buChar char="o"/>
            </a:pPr>
            <a:r>
              <a:rPr lang="en-US" dirty="0"/>
              <a:t>Aphasia: </a:t>
            </a:r>
            <a:r>
              <a:rPr lang="en-US" dirty="0">
                <a:ea typeface="Times New Roman" panose="02020603050405020304" pitchFamily="18" charset="0"/>
              </a:rPr>
              <a:t>loss of ability to understand or express speech, caused by brain damage.</a:t>
            </a:r>
            <a:endParaRPr lang="en-US" dirty="0"/>
          </a:p>
          <a:p>
            <a:pPr lvl="1">
              <a:buFont typeface="Courier New" panose="02070309020205020404" pitchFamily="49" charset="0"/>
              <a:buChar char="o"/>
            </a:pPr>
            <a:r>
              <a:rPr lang="en-US" dirty="0"/>
              <a:t>Apraxia: inability to perform particular purposive actions, as a result of brain damage.</a:t>
            </a:r>
          </a:p>
          <a:p>
            <a:pPr lvl="1">
              <a:buFont typeface="Courier New" panose="02070309020205020404" pitchFamily="49" charset="0"/>
              <a:buChar char="o"/>
            </a:pPr>
            <a:r>
              <a:rPr lang="en-US" dirty="0"/>
              <a:t>Agnosia: </a:t>
            </a:r>
            <a:r>
              <a:rPr lang="en-US" dirty="0">
                <a:solidFill>
                  <a:srgbClr val="222222"/>
                </a:solidFill>
              </a:rPr>
              <a:t>inability to interpret sensations and hence to recognize things, typically as a result of brain damage.</a:t>
            </a:r>
            <a:endParaRPr lang="en-US" dirty="0"/>
          </a:p>
          <a:p>
            <a:pPr lvl="1">
              <a:buFont typeface="Courier New" panose="02070309020205020404" pitchFamily="49" charset="0"/>
              <a:buChar char="o"/>
            </a:pPr>
            <a:r>
              <a:rPr lang="en-US" dirty="0"/>
              <a:t>Impaired executive function</a:t>
            </a:r>
          </a:p>
        </p:txBody>
      </p:sp>
    </p:spTree>
    <p:extLst>
      <p:ext uri="{BB962C8B-B14F-4D97-AF65-F5344CB8AC3E}">
        <p14:creationId xmlns:p14="http://schemas.microsoft.com/office/powerpoint/2010/main" val="2318455402"/>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HRSA-template-2015</Template>
  <TotalTime>8282</TotalTime>
  <Words>3334</Words>
  <Application>Microsoft Office PowerPoint</Application>
  <PresentationFormat>On-screen Show (4:3)</PresentationFormat>
  <Paragraphs>431</Paragraphs>
  <Slides>53</Slides>
  <Notes>52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53</vt:i4>
      </vt:variant>
    </vt:vector>
  </HeadingPairs>
  <TitlesOfParts>
    <vt:vector size="59" baseType="lpstr">
      <vt:lpstr>Arial</vt:lpstr>
      <vt:lpstr>Calibri</vt:lpstr>
      <vt:lpstr>Courier New</vt:lpstr>
      <vt:lpstr>Times New Roman</vt:lpstr>
      <vt:lpstr>3_Office Theme</vt:lpstr>
      <vt:lpstr>4_Office Theme</vt:lpstr>
      <vt:lpstr>Diagnosing Dementia  MODULE 2</vt:lpstr>
      <vt:lpstr>Copyright Language</vt:lpstr>
      <vt:lpstr>Outline</vt:lpstr>
      <vt:lpstr>Learning Objectives</vt:lpstr>
      <vt:lpstr>Key Take-Home Messages</vt:lpstr>
      <vt:lpstr>Outline 2</vt:lpstr>
      <vt:lpstr>What is Dementia?</vt:lpstr>
      <vt:lpstr>Photo - Senior Woman</vt:lpstr>
      <vt:lpstr>What is Dementia (continued)</vt:lpstr>
      <vt:lpstr>APA DSM-5:  Redefining Dementia as “Neurocognitive Disorders”</vt:lpstr>
      <vt:lpstr>Outline 3</vt:lpstr>
      <vt:lpstr>Value of Early Detection and Diagnosis</vt:lpstr>
      <vt:lpstr>Photo - Doctor with Senior Patient</vt:lpstr>
      <vt:lpstr>USPSTF Recommendations: A Lack of Evidence to Support Universal Screening</vt:lpstr>
      <vt:lpstr>The Medicare Annual Wellness Visit:  The Requirement to Assess for Cognitive Impairment</vt:lpstr>
      <vt:lpstr>The Benefits of Early Recognition of Cognitive Impairment: The IAGG and GARN Consensus Conference</vt:lpstr>
      <vt:lpstr>Outline 4</vt:lpstr>
      <vt:lpstr>When to Consider Dementia in a Differential Diagnosis</vt:lpstr>
      <vt:lpstr>Photo - Healthcare worker with senior woman</vt:lpstr>
      <vt:lpstr>Describing the Process: From Detection of Cognitive Impairment or Dementia to Diagnosis in Primary Care Setting </vt:lpstr>
      <vt:lpstr>Describing the Process: From Detection of Cognitive Impairment or Dementia to Diagnosis in Primary Care Setting (continued)</vt:lpstr>
      <vt:lpstr>Detecting Cognitive Impairment in Primary Care Clinical Settings: Observation and Warning Signs</vt:lpstr>
      <vt:lpstr>Detecting Cognitive Impairment in Primary Care Clinical Settings: Patient History</vt:lpstr>
      <vt:lpstr>Detecting Cognitive Impairment in Primary Care Clinical Settings: Patient History (continued)</vt:lpstr>
      <vt:lpstr>Detecting Cognitive Impairment in the Primary Care Clinical Setting: The Importance of Informant or Care Partner Reports</vt:lpstr>
      <vt:lpstr>Properties of Cognitive Tests Suitable for Primary Care Visits</vt:lpstr>
      <vt:lpstr>Photo - Nurse with couple</vt:lpstr>
      <vt:lpstr>Brief Cognitive Assessment Tools</vt:lpstr>
      <vt:lpstr>Brief Cognitive Assessment Tools (continued)</vt:lpstr>
      <vt:lpstr>Comprehensive Evaluation If Dementia Is Suspected</vt:lpstr>
      <vt:lpstr>Conducting Evaluation When Intellectual Disability Is Present</vt:lpstr>
      <vt:lpstr>Recommended Tests for Developing a Differential Diagnosis</vt:lpstr>
      <vt:lpstr>The Role of Biomarkers in Diagnosis of Dementia</vt:lpstr>
      <vt:lpstr>Treatable Conditions Causing Cognitive Impairment </vt:lpstr>
      <vt:lpstr>Photo - Nurse with senior woman</vt:lpstr>
      <vt:lpstr>Delirium: An Overview</vt:lpstr>
      <vt:lpstr>Depression: An Overview</vt:lpstr>
      <vt:lpstr>Dementia, Depression, Delirium</vt:lpstr>
      <vt:lpstr>Outline 5</vt:lpstr>
      <vt:lpstr>Dementia Due to Alzheimer’s Disease (AD)</vt:lpstr>
      <vt:lpstr>Photo - Senior man</vt:lpstr>
      <vt:lpstr>Diagnosing Mild Cognitive Impairment (MCI)</vt:lpstr>
      <vt:lpstr>Appropriate Use of Brain Amyloid PET Scans</vt:lpstr>
      <vt:lpstr>Diagnosing Vascular Dementia (VaD)</vt:lpstr>
      <vt:lpstr>Diagnosing Lewy Body Dementias (LBD)</vt:lpstr>
      <vt:lpstr>Distinguishing Between Lewy Body Dementias (LBD) and Alzheimer’s Disease</vt:lpstr>
      <vt:lpstr>Diagnosing Frontotemporal Degeneration (FTD) </vt:lpstr>
      <vt:lpstr>Diagnosing Frontotemporal Degeneration (continued) </vt:lpstr>
      <vt:lpstr>Diagnosis of Early Onset Dementia (EOD) </vt:lpstr>
      <vt:lpstr>Evaluation</vt:lpstr>
      <vt:lpstr>Evaluation (continued)</vt:lpstr>
      <vt:lpstr>Acknowledgements</vt:lpstr>
      <vt:lpstr>Brought to you by the  U.S. Department of Health and Human Services, Health Resources and Services Administration</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Diagnosing Dementia - Module 2</dc:title>
  <dc:subject>Diagnosing Dementia - Module 2</dc:subject>
  <dc:creator>Department of Health and Human Services;Health Resources and Services Administration</dc:creator>
  <cp:keywords>Department of Health and Human Services; Health Resources and Services Administration; Diagnosing Dementia; Mild Cognitive Impairment; MCI; Dementia; Interprofessional Team; Module 1; Alzheimer's Disease; ADRD; Vascular Dementia; Lewy Body Dementia; Frontotemporal Degeneration;</cp:keywords>
  <cp:lastModifiedBy>Cummings, Mackenzie (HRSA)</cp:lastModifiedBy>
  <cp:revision>358</cp:revision>
  <cp:lastPrinted>2016-08-19T17:50:57Z</cp:lastPrinted>
  <dcterms:created xsi:type="dcterms:W3CDTF">2016-09-12T00:59:14Z</dcterms:created>
  <dcterms:modified xsi:type="dcterms:W3CDTF">2018-10-11T15:00:22Z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