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4" r:id="rId2"/>
  </p:sldMasterIdLst>
  <p:notesMasterIdLst>
    <p:notesMasterId r:id="rId80"/>
  </p:notesMasterIdLst>
  <p:sldIdLst>
    <p:sldId id="347" r:id="rId3"/>
    <p:sldId id="326" r:id="rId4"/>
    <p:sldId id="305" r:id="rId5"/>
    <p:sldId id="257" r:id="rId6"/>
    <p:sldId id="331" r:id="rId7"/>
    <p:sldId id="258" r:id="rId8"/>
    <p:sldId id="306" r:id="rId9"/>
    <p:sldId id="259" r:id="rId10"/>
    <p:sldId id="332" r:id="rId11"/>
    <p:sldId id="260" r:id="rId12"/>
    <p:sldId id="261" r:id="rId13"/>
    <p:sldId id="262" r:id="rId14"/>
    <p:sldId id="263" r:id="rId15"/>
    <p:sldId id="264" r:id="rId16"/>
    <p:sldId id="335" r:id="rId17"/>
    <p:sldId id="265" r:id="rId18"/>
    <p:sldId id="266" r:id="rId19"/>
    <p:sldId id="267" r:id="rId20"/>
    <p:sldId id="338" r:id="rId21"/>
    <p:sldId id="268" r:id="rId22"/>
    <p:sldId id="333" r:id="rId23"/>
    <p:sldId id="269" r:id="rId24"/>
    <p:sldId id="270" r:id="rId25"/>
    <p:sldId id="271" r:id="rId26"/>
    <p:sldId id="339" r:id="rId27"/>
    <p:sldId id="272" r:id="rId28"/>
    <p:sldId id="334" r:id="rId29"/>
    <p:sldId id="340" r:id="rId30"/>
    <p:sldId id="273" r:id="rId31"/>
    <p:sldId id="317" r:id="rId32"/>
    <p:sldId id="341" r:id="rId33"/>
    <p:sldId id="274" r:id="rId34"/>
    <p:sldId id="318" r:id="rId35"/>
    <p:sldId id="275" r:id="rId36"/>
    <p:sldId id="276" r:id="rId37"/>
    <p:sldId id="277" r:id="rId38"/>
    <p:sldId id="278" r:id="rId39"/>
    <p:sldId id="342" r:id="rId40"/>
    <p:sldId id="279" r:id="rId41"/>
    <p:sldId id="319" r:id="rId42"/>
    <p:sldId id="280" r:id="rId43"/>
    <p:sldId id="281" r:id="rId44"/>
    <p:sldId id="282" r:id="rId45"/>
    <p:sldId id="283" r:id="rId46"/>
    <p:sldId id="343" r:id="rId47"/>
    <p:sldId id="284" r:id="rId48"/>
    <p:sldId id="320" r:id="rId49"/>
    <p:sldId id="285" r:id="rId50"/>
    <p:sldId id="286" r:id="rId51"/>
    <p:sldId id="287" r:id="rId52"/>
    <p:sldId id="288" r:id="rId53"/>
    <p:sldId id="289" r:id="rId54"/>
    <p:sldId id="327" r:id="rId55"/>
    <p:sldId id="290" r:id="rId56"/>
    <p:sldId id="328" r:id="rId57"/>
    <p:sldId id="291" r:id="rId58"/>
    <p:sldId id="329" r:id="rId59"/>
    <p:sldId id="344" r:id="rId60"/>
    <p:sldId id="293" r:id="rId61"/>
    <p:sldId id="330" r:id="rId62"/>
    <p:sldId id="345" r:id="rId63"/>
    <p:sldId id="292" r:id="rId64"/>
    <p:sldId id="346" r:id="rId65"/>
    <p:sldId id="321" r:id="rId66"/>
    <p:sldId id="294" r:id="rId67"/>
    <p:sldId id="295" r:id="rId68"/>
    <p:sldId id="322" r:id="rId69"/>
    <p:sldId id="296" r:id="rId70"/>
    <p:sldId id="297" r:id="rId71"/>
    <p:sldId id="323" r:id="rId72"/>
    <p:sldId id="298" r:id="rId73"/>
    <p:sldId id="348" r:id="rId74"/>
    <p:sldId id="299" r:id="rId75"/>
    <p:sldId id="315" r:id="rId76"/>
    <p:sldId id="316" r:id="rId77"/>
    <p:sldId id="336" r:id="rId78"/>
    <p:sldId id="337"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20" userDrawn="1">
          <p15:clr>
            <a:srgbClr val="A4A3A4"/>
          </p15:clr>
        </p15:guide>
        <p15:guide id="4" orient="horz" pos="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Caron" initials="WC" lastIdx="3" clrIdx="0"/>
  <p:cmAuthor id="1" name="Blonska, Joanna (HRSA)" initials="BJ("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86410" autoAdjust="0"/>
  </p:normalViewPr>
  <p:slideViewPr>
    <p:cSldViewPr snapToGrid="0">
      <p:cViewPr varScale="1">
        <p:scale>
          <a:sx n="104" d="100"/>
          <a:sy n="104" d="100"/>
        </p:scale>
        <p:origin x="1446" y="126"/>
      </p:cViewPr>
      <p:guideLst>
        <p:guide orient="horz" pos="2160"/>
        <p:guide pos="2880"/>
        <p:guide orient="horz" pos="720"/>
        <p:guide orient="horz" pos="57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9/27/2018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a:p>
        </p:txBody>
      </p:sp>
    </p:spTree>
    <p:extLst>
      <p:ext uri="{BB962C8B-B14F-4D97-AF65-F5344CB8AC3E}">
        <p14:creationId xmlns:p14="http://schemas.microsoft.com/office/powerpoint/2010/main" val="343328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420614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3198165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3598208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100129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313939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2163216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425234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1423521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961076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295747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a:t>
            </a:fld>
            <a:endParaRPr lang="en-US"/>
          </a:p>
        </p:txBody>
      </p:sp>
    </p:spTree>
    <p:extLst>
      <p:ext uri="{BB962C8B-B14F-4D97-AF65-F5344CB8AC3E}">
        <p14:creationId xmlns:p14="http://schemas.microsoft.com/office/powerpoint/2010/main" val="548705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1423144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2647915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1199399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a:p>
        </p:txBody>
      </p:sp>
    </p:spTree>
    <p:extLst>
      <p:ext uri="{BB962C8B-B14F-4D97-AF65-F5344CB8AC3E}">
        <p14:creationId xmlns:p14="http://schemas.microsoft.com/office/powerpoint/2010/main" val="1013632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3871820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2712578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11150"/>
            <a:ext cx="4114800" cy="3086100"/>
          </a:xfrm>
        </p:spPr>
      </p:sp>
      <p:sp>
        <p:nvSpPr>
          <p:cNvPr id="3" name="Notes Placeholder 2"/>
          <p:cNvSpPr>
            <a:spLocks noGrp="1"/>
          </p:cNvSpPr>
          <p:nvPr>
            <p:ph type="body" idx="1"/>
          </p:nvPr>
        </p:nvSpPr>
        <p:spPr>
          <a:xfrm>
            <a:off x="685800" y="3396762"/>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2160031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3772870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3366758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75822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2189362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2923648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a:p>
        </p:txBody>
      </p:sp>
    </p:spTree>
    <p:extLst>
      <p:ext uri="{BB962C8B-B14F-4D97-AF65-F5344CB8AC3E}">
        <p14:creationId xmlns:p14="http://schemas.microsoft.com/office/powerpoint/2010/main" val="3342701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63550"/>
            <a:ext cx="4114800" cy="3086100"/>
          </a:xfrm>
        </p:spPr>
      </p:sp>
      <p:sp>
        <p:nvSpPr>
          <p:cNvPr id="3" name="Notes Placeholder 2"/>
          <p:cNvSpPr>
            <a:spLocks noGrp="1"/>
          </p:cNvSpPr>
          <p:nvPr>
            <p:ph type="body" idx="1"/>
          </p:nvPr>
        </p:nvSpPr>
        <p:spPr>
          <a:xfrm>
            <a:off x="685800" y="3549161"/>
            <a:ext cx="5486400" cy="3600450"/>
          </a:xfrm>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950372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4227142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878437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a:p>
        </p:txBody>
      </p:sp>
    </p:spTree>
    <p:extLst>
      <p:ext uri="{BB962C8B-B14F-4D97-AF65-F5344CB8AC3E}">
        <p14:creationId xmlns:p14="http://schemas.microsoft.com/office/powerpoint/2010/main" val="622373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3337232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58750"/>
            <a:ext cx="4114800" cy="3086100"/>
          </a:xfrm>
        </p:spPr>
      </p:sp>
      <p:sp>
        <p:nvSpPr>
          <p:cNvPr id="3" name="Notes Placeholder 2"/>
          <p:cNvSpPr>
            <a:spLocks noGrp="1"/>
          </p:cNvSpPr>
          <p:nvPr>
            <p:ph type="body" idx="1"/>
          </p:nvPr>
        </p:nvSpPr>
        <p:spPr>
          <a:xfrm>
            <a:off x="685800" y="3244362"/>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2953476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3906890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a:p>
        </p:txBody>
      </p:sp>
    </p:spTree>
    <p:extLst>
      <p:ext uri="{BB962C8B-B14F-4D97-AF65-F5344CB8AC3E}">
        <p14:creationId xmlns:p14="http://schemas.microsoft.com/office/powerpoint/2010/main" val="249772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4130227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40</a:t>
            </a:fld>
            <a:endParaRPr lang="en-US"/>
          </a:p>
        </p:txBody>
      </p:sp>
    </p:spTree>
    <p:extLst>
      <p:ext uri="{BB962C8B-B14F-4D97-AF65-F5344CB8AC3E}">
        <p14:creationId xmlns:p14="http://schemas.microsoft.com/office/powerpoint/2010/main" val="2065021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41</a:t>
            </a:fld>
            <a:endParaRPr lang="en-US"/>
          </a:p>
        </p:txBody>
      </p:sp>
    </p:spTree>
    <p:extLst>
      <p:ext uri="{BB962C8B-B14F-4D97-AF65-F5344CB8AC3E}">
        <p14:creationId xmlns:p14="http://schemas.microsoft.com/office/powerpoint/2010/main" val="995238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42</a:t>
            </a:fld>
            <a:endParaRPr lang="en-US"/>
          </a:p>
        </p:txBody>
      </p:sp>
    </p:spTree>
    <p:extLst>
      <p:ext uri="{BB962C8B-B14F-4D97-AF65-F5344CB8AC3E}">
        <p14:creationId xmlns:p14="http://schemas.microsoft.com/office/powerpoint/2010/main" val="63799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43</a:t>
            </a:fld>
            <a:endParaRPr lang="en-US"/>
          </a:p>
        </p:txBody>
      </p:sp>
    </p:spTree>
    <p:extLst>
      <p:ext uri="{BB962C8B-B14F-4D97-AF65-F5344CB8AC3E}">
        <p14:creationId xmlns:p14="http://schemas.microsoft.com/office/powerpoint/2010/main" val="2879383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44</a:t>
            </a:fld>
            <a:endParaRPr lang="en-US"/>
          </a:p>
        </p:txBody>
      </p:sp>
    </p:spTree>
    <p:extLst>
      <p:ext uri="{BB962C8B-B14F-4D97-AF65-F5344CB8AC3E}">
        <p14:creationId xmlns:p14="http://schemas.microsoft.com/office/powerpoint/2010/main" val="1636959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45</a:t>
            </a:fld>
            <a:endParaRPr lang="en-US"/>
          </a:p>
        </p:txBody>
      </p:sp>
    </p:spTree>
    <p:extLst>
      <p:ext uri="{BB962C8B-B14F-4D97-AF65-F5344CB8AC3E}">
        <p14:creationId xmlns:p14="http://schemas.microsoft.com/office/powerpoint/2010/main" val="1621331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46</a:t>
            </a:fld>
            <a:endParaRPr lang="en-US"/>
          </a:p>
        </p:txBody>
      </p:sp>
    </p:spTree>
    <p:extLst>
      <p:ext uri="{BB962C8B-B14F-4D97-AF65-F5344CB8AC3E}">
        <p14:creationId xmlns:p14="http://schemas.microsoft.com/office/powerpoint/2010/main" val="3127122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47</a:t>
            </a:fld>
            <a:endParaRPr lang="en-US"/>
          </a:p>
        </p:txBody>
      </p:sp>
    </p:spTree>
    <p:extLst>
      <p:ext uri="{BB962C8B-B14F-4D97-AF65-F5344CB8AC3E}">
        <p14:creationId xmlns:p14="http://schemas.microsoft.com/office/powerpoint/2010/main" val="1029507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48</a:t>
            </a:fld>
            <a:endParaRPr lang="en-US"/>
          </a:p>
        </p:txBody>
      </p:sp>
    </p:spTree>
    <p:extLst>
      <p:ext uri="{BB962C8B-B14F-4D97-AF65-F5344CB8AC3E}">
        <p14:creationId xmlns:p14="http://schemas.microsoft.com/office/powerpoint/2010/main" val="3899679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49</a:t>
            </a:fld>
            <a:endParaRPr lang="en-US"/>
          </a:p>
        </p:txBody>
      </p:sp>
    </p:spTree>
    <p:extLst>
      <p:ext uri="{BB962C8B-B14F-4D97-AF65-F5344CB8AC3E}">
        <p14:creationId xmlns:p14="http://schemas.microsoft.com/office/powerpoint/2010/main" val="237012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1378096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50</a:t>
            </a:fld>
            <a:endParaRPr lang="en-US"/>
          </a:p>
        </p:txBody>
      </p:sp>
    </p:spTree>
    <p:extLst>
      <p:ext uri="{BB962C8B-B14F-4D97-AF65-F5344CB8AC3E}">
        <p14:creationId xmlns:p14="http://schemas.microsoft.com/office/powerpoint/2010/main" val="30773909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108369-21AE-4C57-AEDE-6BEFCC98BEB4}" type="slidenum">
              <a:rPr lang="en-US" smtClean="0"/>
              <a:pPr/>
              <a:t>51</a:t>
            </a:fld>
            <a:endParaRPr lang="en-US"/>
          </a:p>
        </p:txBody>
      </p:sp>
    </p:spTree>
    <p:extLst>
      <p:ext uri="{BB962C8B-B14F-4D97-AF65-F5344CB8AC3E}">
        <p14:creationId xmlns:p14="http://schemas.microsoft.com/office/powerpoint/2010/main" val="304212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52</a:t>
            </a:fld>
            <a:endParaRPr lang="en-US"/>
          </a:p>
        </p:txBody>
      </p:sp>
    </p:spTree>
    <p:extLst>
      <p:ext uri="{BB962C8B-B14F-4D97-AF65-F5344CB8AC3E}">
        <p14:creationId xmlns:p14="http://schemas.microsoft.com/office/powerpoint/2010/main" val="2568193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53</a:t>
            </a:fld>
            <a:endParaRPr lang="en-US"/>
          </a:p>
        </p:txBody>
      </p:sp>
    </p:spTree>
    <p:extLst>
      <p:ext uri="{BB962C8B-B14F-4D97-AF65-F5344CB8AC3E}">
        <p14:creationId xmlns:p14="http://schemas.microsoft.com/office/powerpoint/2010/main" val="1657718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54</a:t>
            </a:fld>
            <a:endParaRPr lang="en-US"/>
          </a:p>
        </p:txBody>
      </p:sp>
    </p:spTree>
    <p:extLst>
      <p:ext uri="{BB962C8B-B14F-4D97-AF65-F5344CB8AC3E}">
        <p14:creationId xmlns:p14="http://schemas.microsoft.com/office/powerpoint/2010/main" val="2006382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55</a:t>
            </a:fld>
            <a:endParaRPr lang="en-US"/>
          </a:p>
        </p:txBody>
      </p:sp>
    </p:spTree>
    <p:extLst>
      <p:ext uri="{BB962C8B-B14F-4D97-AF65-F5344CB8AC3E}">
        <p14:creationId xmlns:p14="http://schemas.microsoft.com/office/powerpoint/2010/main" val="3707546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56</a:t>
            </a:fld>
            <a:endParaRPr lang="en-US"/>
          </a:p>
        </p:txBody>
      </p:sp>
    </p:spTree>
    <p:extLst>
      <p:ext uri="{BB962C8B-B14F-4D97-AF65-F5344CB8AC3E}">
        <p14:creationId xmlns:p14="http://schemas.microsoft.com/office/powerpoint/2010/main" val="15741337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57</a:t>
            </a:fld>
            <a:endParaRPr lang="en-US"/>
          </a:p>
        </p:txBody>
      </p:sp>
    </p:spTree>
    <p:extLst>
      <p:ext uri="{BB962C8B-B14F-4D97-AF65-F5344CB8AC3E}">
        <p14:creationId xmlns:p14="http://schemas.microsoft.com/office/powerpoint/2010/main" val="1454576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58</a:t>
            </a:fld>
            <a:endParaRPr lang="en-US"/>
          </a:p>
        </p:txBody>
      </p:sp>
    </p:spTree>
    <p:extLst>
      <p:ext uri="{BB962C8B-B14F-4D97-AF65-F5344CB8AC3E}">
        <p14:creationId xmlns:p14="http://schemas.microsoft.com/office/powerpoint/2010/main" val="1392901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59</a:t>
            </a:fld>
            <a:endParaRPr lang="en-US" dirty="0"/>
          </a:p>
        </p:txBody>
      </p:sp>
    </p:spTree>
    <p:extLst>
      <p:ext uri="{BB962C8B-B14F-4D97-AF65-F5344CB8AC3E}">
        <p14:creationId xmlns:p14="http://schemas.microsoft.com/office/powerpoint/2010/main" val="69260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1079656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60</a:t>
            </a:fld>
            <a:endParaRPr lang="en-US"/>
          </a:p>
        </p:txBody>
      </p:sp>
    </p:spTree>
    <p:extLst>
      <p:ext uri="{BB962C8B-B14F-4D97-AF65-F5344CB8AC3E}">
        <p14:creationId xmlns:p14="http://schemas.microsoft.com/office/powerpoint/2010/main" val="1593146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61</a:t>
            </a:fld>
            <a:endParaRPr lang="en-US"/>
          </a:p>
        </p:txBody>
      </p:sp>
    </p:spTree>
    <p:extLst>
      <p:ext uri="{BB962C8B-B14F-4D97-AF65-F5344CB8AC3E}">
        <p14:creationId xmlns:p14="http://schemas.microsoft.com/office/powerpoint/2010/main" val="30882892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62</a:t>
            </a:fld>
            <a:endParaRPr lang="en-US"/>
          </a:p>
        </p:txBody>
      </p:sp>
    </p:spTree>
    <p:extLst>
      <p:ext uri="{BB962C8B-B14F-4D97-AF65-F5344CB8AC3E}">
        <p14:creationId xmlns:p14="http://schemas.microsoft.com/office/powerpoint/2010/main" val="36884937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63</a:t>
            </a:fld>
            <a:endParaRPr lang="en-US"/>
          </a:p>
        </p:txBody>
      </p:sp>
    </p:spTree>
    <p:extLst>
      <p:ext uri="{BB962C8B-B14F-4D97-AF65-F5344CB8AC3E}">
        <p14:creationId xmlns:p14="http://schemas.microsoft.com/office/powerpoint/2010/main" val="17767594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64</a:t>
            </a:fld>
            <a:endParaRPr lang="en-US"/>
          </a:p>
        </p:txBody>
      </p:sp>
    </p:spTree>
    <p:extLst>
      <p:ext uri="{BB962C8B-B14F-4D97-AF65-F5344CB8AC3E}">
        <p14:creationId xmlns:p14="http://schemas.microsoft.com/office/powerpoint/2010/main" val="36412213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65</a:t>
            </a:fld>
            <a:endParaRPr lang="en-US"/>
          </a:p>
        </p:txBody>
      </p:sp>
    </p:spTree>
    <p:extLst>
      <p:ext uri="{BB962C8B-B14F-4D97-AF65-F5344CB8AC3E}">
        <p14:creationId xmlns:p14="http://schemas.microsoft.com/office/powerpoint/2010/main" val="39640880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66</a:t>
            </a:fld>
            <a:endParaRPr lang="en-US"/>
          </a:p>
        </p:txBody>
      </p:sp>
    </p:spTree>
    <p:extLst>
      <p:ext uri="{BB962C8B-B14F-4D97-AF65-F5344CB8AC3E}">
        <p14:creationId xmlns:p14="http://schemas.microsoft.com/office/powerpoint/2010/main" val="23744073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67</a:t>
            </a:fld>
            <a:endParaRPr lang="en-US"/>
          </a:p>
        </p:txBody>
      </p:sp>
    </p:spTree>
    <p:extLst>
      <p:ext uri="{BB962C8B-B14F-4D97-AF65-F5344CB8AC3E}">
        <p14:creationId xmlns:p14="http://schemas.microsoft.com/office/powerpoint/2010/main" val="21585889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68</a:t>
            </a:fld>
            <a:endParaRPr lang="en-US"/>
          </a:p>
        </p:txBody>
      </p:sp>
    </p:spTree>
    <p:extLst>
      <p:ext uri="{BB962C8B-B14F-4D97-AF65-F5344CB8AC3E}">
        <p14:creationId xmlns:p14="http://schemas.microsoft.com/office/powerpoint/2010/main" val="14187909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69</a:t>
            </a:fld>
            <a:endParaRPr lang="en-US"/>
          </a:p>
        </p:txBody>
      </p:sp>
    </p:spTree>
    <p:extLst>
      <p:ext uri="{BB962C8B-B14F-4D97-AF65-F5344CB8AC3E}">
        <p14:creationId xmlns:p14="http://schemas.microsoft.com/office/powerpoint/2010/main" val="20734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26686460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70</a:t>
            </a:fld>
            <a:endParaRPr lang="en-US"/>
          </a:p>
        </p:txBody>
      </p:sp>
    </p:spTree>
    <p:extLst>
      <p:ext uri="{BB962C8B-B14F-4D97-AF65-F5344CB8AC3E}">
        <p14:creationId xmlns:p14="http://schemas.microsoft.com/office/powerpoint/2010/main" val="24318860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71</a:t>
            </a:fld>
            <a:endParaRPr lang="en-US"/>
          </a:p>
        </p:txBody>
      </p:sp>
    </p:spTree>
    <p:extLst>
      <p:ext uri="{BB962C8B-B14F-4D97-AF65-F5344CB8AC3E}">
        <p14:creationId xmlns:p14="http://schemas.microsoft.com/office/powerpoint/2010/main" val="19161195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73</a:t>
            </a:fld>
            <a:endParaRPr lang="en-US"/>
          </a:p>
        </p:txBody>
      </p:sp>
    </p:spTree>
    <p:extLst>
      <p:ext uri="{BB962C8B-B14F-4D97-AF65-F5344CB8AC3E}">
        <p14:creationId xmlns:p14="http://schemas.microsoft.com/office/powerpoint/2010/main" val="37107168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74</a:t>
            </a:fld>
            <a:endParaRPr lang="en-US"/>
          </a:p>
        </p:txBody>
      </p:sp>
    </p:spTree>
    <p:extLst>
      <p:ext uri="{BB962C8B-B14F-4D97-AF65-F5344CB8AC3E}">
        <p14:creationId xmlns:p14="http://schemas.microsoft.com/office/powerpoint/2010/main" val="40233956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75</a:t>
            </a:fld>
            <a:endParaRPr lang="en-US"/>
          </a:p>
        </p:txBody>
      </p:sp>
    </p:spTree>
    <p:extLst>
      <p:ext uri="{BB962C8B-B14F-4D97-AF65-F5344CB8AC3E}">
        <p14:creationId xmlns:p14="http://schemas.microsoft.com/office/powerpoint/2010/main" val="9225791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76</a:t>
            </a:fld>
            <a:endParaRPr lang="en-US"/>
          </a:p>
        </p:txBody>
      </p:sp>
    </p:spTree>
    <p:extLst>
      <p:ext uri="{BB962C8B-B14F-4D97-AF65-F5344CB8AC3E}">
        <p14:creationId xmlns:p14="http://schemas.microsoft.com/office/powerpoint/2010/main" val="16903215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77</a:t>
            </a:fld>
            <a:endParaRPr lang="en-US"/>
          </a:p>
        </p:txBody>
      </p:sp>
    </p:spTree>
    <p:extLst>
      <p:ext uri="{BB962C8B-B14F-4D97-AF65-F5344CB8AC3E}">
        <p14:creationId xmlns:p14="http://schemas.microsoft.com/office/powerpoint/2010/main" val="50810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9373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229538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7818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98080991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4857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12508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564235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589111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662725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04683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712518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887511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21746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625613057"/>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572809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7" y="5781675"/>
            <a:ext cx="1635557" cy="914400"/>
          </a:xfrm>
        </p:spPr>
        <p:txBody>
          <a:bodyPr/>
          <a:lstStyle/>
          <a:p>
            <a:endParaRPr lang="en-CA"/>
          </a:p>
        </p:txBody>
      </p:sp>
      <p:sp>
        <p:nvSpPr>
          <p:cNvPr id="7" name="Picture Placeholder 6"/>
          <p:cNvSpPr>
            <a:spLocks noGrp="1"/>
          </p:cNvSpPr>
          <p:nvPr>
            <p:ph type="pic" sz="quarter" idx="11"/>
          </p:nvPr>
        </p:nvSpPr>
        <p:spPr>
          <a:xfrm>
            <a:off x="7380287" y="5846763"/>
            <a:ext cx="1680585" cy="914400"/>
          </a:xfrm>
        </p:spPr>
        <p:txBody>
          <a:bodyPr/>
          <a:lstStyle/>
          <a:p>
            <a:endParaRPr lang="en-CA"/>
          </a:p>
        </p:txBody>
      </p:sp>
      <p:sp>
        <p:nvSpPr>
          <p:cNvPr id="9" name="Picture Placeholder 8"/>
          <p:cNvSpPr>
            <a:spLocks noGrp="1"/>
          </p:cNvSpPr>
          <p:nvPr>
            <p:ph type="pic" sz="quarter" idx="12"/>
          </p:nvPr>
        </p:nvSpPr>
        <p:spPr>
          <a:xfrm>
            <a:off x="7278688" y="544513"/>
            <a:ext cx="1708294" cy="914400"/>
          </a:xfrm>
        </p:spPr>
        <p:txBody>
          <a:bodyPr/>
          <a:lstStyle/>
          <a:p>
            <a:endParaRPr lang="en-CA"/>
          </a:p>
        </p:txBody>
      </p:sp>
    </p:spTree>
    <p:extLst>
      <p:ext uri="{BB962C8B-B14F-4D97-AF65-F5344CB8AC3E}">
        <p14:creationId xmlns:p14="http://schemas.microsoft.com/office/powerpoint/2010/main" val="418895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Horiz rule_Title and Content">
    <p:spTree>
      <p:nvGrpSpPr>
        <p:cNvPr id="1" name=""/>
        <p:cNvGrpSpPr/>
        <p:nvPr/>
      </p:nvGrpSpPr>
      <p:grpSpPr>
        <a:xfrm>
          <a:off x="0" y="0"/>
          <a:ext cx="0" cy="0"/>
          <a:chOff x="0" y="0"/>
          <a:chExt cx="0" cy="0"/>
        </a:xfrm>
      </p:grpSpPr>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20990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0"/>
          </p:nvPr>
        </p:nvSpPr>
        <p:spPr>
          <a:xfrm>
            <a:off x="7162800" y="421700"/>
            <a:ext cx="1524000" cy="1284288"/>
          </a:xfrm>
        </p:spPr>
        <p:txBody>
          <a:bodyPr/>
          <a:lstStyle/>
          <a:p>
            <a:endParaRPr lang="en-CA"/>
          </a:p>
        </p:txBody>
      </p:sp>
    </p:spTree>
    <p:extLst>
      <p:ext uri="{BB962C8B-B14F-4D97-AF65-F5344CB8AC3E}">
        <p14:creationId xmlns:p14="http://schemas.microsoft.com/office/powerpoint/2010/main" val="353619500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7" y="5781675"/>
            <a:ext cx="1635557" cy="914400"/>
          </a:xfrm>
        </p:spPr>
        <p:txBody>
          <a:bodyPr/>
          <a:lstStyle/>
          <a:p>
            <a:endParaRPr lang="en-CA"/>
          </a:p>
        </p:txBody>
      </p:sp>
      <p:sp>
        <p:nvSpPr>
          <p:cNvPr id="7" name="Picture Placeholder 6"/>
          <p:cNvSpPr>
            <a:spLocks noGrp="1"/>
          </p:cNvSpPr>
          <p:nvPr>
            <p:ph type="pic" sz="quarter" idx="11"/>
          </p:nvPr>
        </p:nvSpPr>
        <p:spPr>
          <a:xfrm>
            <a:off x="7380287" y="5846763"/>
            <a:ext cx="1680585" cy="914400"/>
          </a:xfrm>
        </p:spPr>
        <p:txBody>
          <a:bodyPr/>
          <a:lstStyle/>
          <a:p>
            <a:endParaRPr lang="en-CA"/>
          </a:p>
        </p:txBody>
      </p:sp>
      <p:sp>
        <p:nvSpPr>
          <p:cNvPr id="9" name="Picture Placeholder 8"/>
          <p:cNvSpPr>
            <a:spLocks noGrp="1"/>
          </p:cNvSpPr>
          <p:nvPr>
            <p:ph type="pic" sz="quarter" idx="12"/>
          </p:nvPr>
        </p:nvSpPr>
        <p:spPr>
          <a:xfrm>
            <a:off x="7278688" y="544513"/>
            <a:ext cx="1708294" cy="914400"/>
          </a:xfrm>
        </p:spPr>
        <p:txBody>
          <a:bodyPr/>
          <a:lstStyle/>
          <a:p>
            <a:endParaRPr lang="en-CA"/>
          </a:p>
        </p:txBody>
      </p:sp>
    </p:spTree>
    <p:extLst>
      <p:ext uri="{BB962C8B-B14F-4D97-AF65-F5344CB8AC3E}">
        <p14:creationId xmlns:p14="http://schemas.microsoft.com/office/powerpoint/2010/main" val="418895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470648" y="347472"/>
            <a:ext cx="1344168" cy="1207008"/>
          </a:xfrm>
          <a:ln w="25400">
            <a:solidFill>
              <a:schemeClr val="accent1"/>
            </a:solidFill>
          </a:ln>
        </p:spPr>
        <p:txBody>
          <a:bodyPr/>
          <a:lstStyle/>
          <a:p>
            <a:endParaRPr lang="en-CA"/>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1371600" y="3886200"/>
            <a:ext cx="6400800" cy="400110"/>
          </a:xfrm>
        </p:spPr>
        <p:txBody>
          <a:bodyPr>
            <a:spAutoFit/>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6" name="Text Placeholder 5">
            <a:extLst>
              <a:ext uri="{FF2B5EF4-FFF2-40B4-BE49-F238E27FC236}">
                <a16:creationId xmlns:a16="http://schemas.microsoft.com/office/drawing/2014/main" id="{7A555DEF-1354-4839-BD3A-5F4E5F6FCA5D}"/>
              </a:ext>
            </a:extLst>
          </p:cNvPr>
          <p:cNvSpPr>
            <a:spLocks noGrp="1"/>
          </p:cNvSpPr>
          <p:nvPr>
            <p:ph type="body" sz="quarter" idx="13"/>
          </p:nvPr>
        </p:nvSpPr>
        <p:spPr>
          <a:xfrm>
            <a:off x="1371600" y="4402138"/>
            <a:ext cx="6400800" cy="1395412"/>
          </a:xfrm>
        </p:spPr>
        <p:txBody>
          <a:bodyPr>
            <a:no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Edit</a:t>
            </a:r>
          </a:p>
        </p:txBody>
      </p:sp>
    </p:spTree>
    <p:extLst>
      <p:ext uri="{BB962C8B-B14F-4D97-AF65-F5344CB8AC3E}">
        <p14:creationId xmlns:p14="http://schemas.microsoft.com/office/powerpoint/2010/main" val="1446035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1239"/>
            <a:ext cx="7772400" cy="461665"/>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73009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105199098"/>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51195253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olidFill>
          </a:ln>
        </p:spPr>
        <p:txBody>
          <a:bodyPr/>
          <a:lstStyle/>
          <a:p>
            <a:endParaRPr lang="en-CA"/>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8345543"/>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49370158"/>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804474569"/>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967"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304800" y="1447800"/>
            <a:ext cx="8534400" cy="1341906"/>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965946121"/>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950256473"/>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userDrawn="1"/>
        </p:nvGrpSpPr>
        <p:grpSpPr>
          <a:xfrm>
            <a:off x="513087" y="-18238"/>
            <a:ext cx="8054040" cy="307777"/>
            <a:chOff x="513087" y="-18238"/>
            <a:chExt cx="8054040" cy="307777"/>
          </a:xfrm>
        </p:grpSpPr>
        <p:sp>
          <p:nvSpPr>
            <p:cNvPr id="28" name="TextBox 27"/>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29" name="Group 28"/>
            <p:cNvGrpSpPr/>
            <p:nvPr userDrawn="1"/>
          </p:nvGrpSpPr>
          <p:grpSpPr>
            <a:xfrm>
              <a:off x="1317181" y="-8368"/>
              <a:ext cx="7249946" cy="259363"/>
              <a:chOff x="1317181" y="-8368"/>
              <a:chExt cx="7249946" cy="259363"/>
            </a:xfrm>
          </p:grpSpPr>
          <p:sp>
            <p:nvSpPr>
              <p:cNvPr id="30" name="Rectangle 29"/>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31" name="Rectangle 30"/>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32" name="Rectangle 31"/>
              <p:cNvSpPr/>
              <p:nvPr userDrawn="1"/>
            </p:nvSpPr>
            <p:spPr>
              <a:xfrm>
                <a:off x="2231333" y="-8368"/>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3</a:t>
                </a:r>
              </a:p>
            </p:txBody>
          </p:sp>
          <p:sp>
            <p:nvSpPr>
              <p:cNvPr id="33" name="Rectangle 32"/>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34" name="Rectangle 33"/>
              <p:cNvSpPr/>
              <p:nvPr userDrawn="1"/>
            </p:nvSpPr>
            <p:spPr>
              <a:xfrm>
                <a:off x="3145485"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35" name="Rectangle 34"/>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36" name="Rectangle 35"/>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37" name="Rectangle 36"/>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38" name="Rectangle 37"/>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39" name="Rectangle 38"/>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40" name="Rectangle 39"/>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41" name="Rectangle 40"/>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42" name="Rectangle 41"/>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43" name="Rectangle 42"/>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44" name="Rectangle 43"/>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45" name="Rectangle 44"/>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grpSp>
    </p:spTree>
    <p:extLst>
      <p:ext uri="{BB962C8B-B14F-4D97-AF65-F5344CB8AC3E}">
        <p14:creationId xmlns:p14="http://schemas.microsoft.com/office/powerpoint/2010/main" val="361461995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9" r:id="rId21"/>
    <p:sldLayoutId id="2147483710" r:id="rId22"/>
    <p:sldLayoutId id="2147483711" r:id="rId23"/>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27" name="TextBox 26"/>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28" name="Group 27"/>
            <p:cNvGrpSpPr/>
            <p:nvPr userDrawn="1"/>
          </p:nvGrpSpPr>
          <p:grpSpPr>
            <a:xfrm>
              <a:off x="1317181" y="-8368"/>
              <a:ext cx="7249946" cy="259363"/>
              <a:chOff x="1317181" y="-8368"/>
              <a:chExt cx="7249946" cy="259363"/>
            </a:xfrm>
          </p:grpSpPr>
          <p:sp>
            <p:nvSpPr>
              <p:cNvPr id="29" name="Rectangle 28"/>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30" name="Rectangle 29"/>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31" name="Rectangle 30"/>
              <p:cNvSpPr/>
              <p:nvPr userDrawn="1"/>
            </p:nvSpPr>
            <p:spPr>
              <a:xfrm>
                <a:off x="2231333" y="-8368"/>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3</a:t>
                </a:r>
              </a:p>
            </p:txBody>
          </p:sp>
          <p:sp>
            <p:nvSpPr>
              <p:cNvPr id="32" name="Rectangle 31"/>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33" name="Rectangle 32"/>
              <p:cNvSpPr/>
              <p:nvPr userDrawn="1"/>
            </p:nvSpPr>
            <p:spPr>
              <a:xfrm>
                <a:off x="3145485"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34" name="Rectangle 33"/>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35" name="Rectangle 34"/>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36" name="Rectangle 35"/>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37" name="Rectangle 36"/>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38" name="Rectangle 37"/>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39" name="Rectangle 38"/>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40" name="Rectangle 39"/>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41" name="Rectangle 40"/>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42" name="Rectangle 41"/>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43" name="Rectangle 42"/>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44" name="Rectangle 43"/>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grpSp>
    </p:spTree>
    <p:extLst>
      <p:ext uri="{BB962C8B-B14F-4D97-AF65-F5344CB8AC3E}">
        <p14:creationId xmlns:p14="http://schemas.microsoft.com/office/powerpoint/2010/main" val="3670178606"/>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672" y="972457"/>
            <a:ext cx="6705600" cy="1745323"/>
          </a:xfrm>
        </p:spPr>
        <p:txBody>
          <a:bodyPr anchor="t" anchorCtr="0">
            <a:noAutofit/>
          </a:bodyPr>
          <a:lstStyle/>
          <a:p>
            <a:r>
              <a:rPr lang="en-US" sz="3600" dirty="0"/>
              <a:t>Recognizing the Role of Diversity in Dementia Care </a:t>
            </a:r>
            <a:r>
              <a:rPr lang="en-US" dirty="0"/>
              <a:t/>
            </a:r>
            <a:br>
              <a:rPr lang="en-US" dirty="0"/>
            </a:br>
            <a:r>
              <a:rPr lang="en-US" sz="2000" b="1" dirty="0">
                <a:solidFill>
                  <a:schemeClr val="accent6">
                    <a:lumMod val="50000"/>
                  </a:schemeClr>
                </a:solidFill>
              </a:rPr>
              <a:t>MODULE 3</a:t>
            </a:r>
            <a:r>
              <a:rPr lang="en-US" sz="2000" dirty="0">
                <a:solidFill>
                  <a:schemeClr val="accent6">
                    <a:lumMod val="50000"/>
                  </a:schemeClr>
                </a:solidFill>
              </a:rPr>
              <a:t> </a:t>
            </a:r>
            <a:endParaRPr lang="en-US" sz="2000" dirty="0"/>
          </a:p>
        </p:txBody>
      </p:sp>
      <p:pic>
        <p:nvPicPr>
          <p:cNvPr id="1028" name="Picture 4" descr="Thumbnail photo of woman in white hat."/>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371600" y="3710940"/>
            <a:ext cx="6400800" cy="791528"/>
          </a:xfrm>
        </p:spPr>
        <p:txBody>
          <a:bodyPr>
            <a:noAutofit/>
          </a:bodyPr>
          <a:lstStyle/>
          <a:p>
            <a:pPr>
              <a:spcBef>
                <a:spcPts val="0"/>
              </a:spcBef>
            </a:pPr>
            <a:r>
              <a:rPr lang="en-US" sz="1400" dirty="0">
                <a:solidFill>
                  <a:schemeClr val="tx1"/>
                </a:solidFill>
              </a:rPr>
              <a:t>U.S. Department of Health and Human Services</a:t>
            </a:r>
          </a:p>
          <a:p>
            <a:pPr>
              <a:spcBef>
                <a:spcPts val="0"/>
              </a:spcBef>
            </a:pPr>
            <a:r>
              <a:rPr lang="en-US" sz="1400" dirty="0">
                <a:solidFill>
                  <a:schemeClr val="tx1"/>
                </a:solidFill>
              </a:rPr>
              <a:t>Health Resources and Services Administration</a:t>
            </a:r>
          </a:p>
          <a:p>
            <a:pPr>
              <a:spcBef>
                <a:spcPts val="0"/>
              </a:spcBef>
            </a:pPr>
            <a:r>
              <a:rPr lang="en-US" sz="1400" dirty="0">
                <a:solidFill>
                  <a:schemeClr val="tx1"/>
                </a:solidFill>
              </a:rPr>
              <a:t>October 2018</a:t>
            </a:r>
            <a:endParaRPr lang="en-US" sz="1400" dirty="0"/>
          </a:p>
        </p:txBody>
      </p:sp>
      <p:sp>
        <p:nvSpPr>
          <p:cNvPr id="3" name="Text Placeholder 2">
            <a:extLst>
              <a:ext uri="{FF2B5EF4-FFF2-40B4-BE49-F238E27FC236}">
                <a16:creationId xmlns:a16="http://schemas.microsoft.com/office/drawing/2014/main" id="{400DA159-0E73-41B8-8C9C-7EDF7913F5E1}"/>
              </a:ext>
            </a:extLst>
          </p:cNvPr>
          <p:cNvSpPr>
            <a:spLocks noGrp="1"/>
          </p:cNvSpPr>
          <p:nvPr>
            <p:ph type="body" sz="quarter" idx="13"/>
          </p:nvPr>
        </p:nvSpPr>
        <p:spPr>
          <a:xfrm>
            <a:off x="1469136" y="4607624"/>
            <a:ext cx="6400800" cy="1395412"/>
          </a:xfrm>
        </p:spPr>
        <p:txBody>
          <a:bodyPr/>
          <a:lstStyle/>
          <a:p>
            <a:r>
              <a:rPr lang="en-US" i="1" dirty="0"/>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endParaRPr lang="en-US" dirty="0"/>
          </a:p>
        </p:txBody>
      </p:sp>
      <p:pic>
        <p:nvPicPr>
          <p:cNvPr id="1026" name="Picture 2" descr="Logo of the U.S. Department of Health &amp; Human Services. "/>
          <p:cNvPicPr>
            <a:picLocks noGrp="1" noChangeAspect="1" noChangeArrowheads="1"/>
          </p:cNvPicPr>
          <p:nvPr>
            <p:ph type="pic" sz="quarter" idx="10"/>
          </p:nvPr>
        </p:nvPicPr>
        <p:blipFill rotWithShape="1">
          <a:blip r:embed="rId4">
            <a:extLst>
              <a:ext uri="{28A0092B-C50C-407E-A947-70E740481C1C}">
                <a14:useLocalDpi xmlns:a14="http://schemas.microsoft.com/office/drawing/2010/main" val="0"/>
              </a:ext>
            </a:extLst>
          </a:blip>
          <a:src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Logo of the Health Resources and Services Administration (HRSA) "/>
          <p:cNvPicPr>
            <a:picLocks noGrp="1" noChangeAspect="1" noChangeArrowheads="1"/>
          </p:cNvPicPr>
          <p:nvPr>
            <p:ph type="pic" sz="quarter" idx="11"/>
          </p:nvPr>
        </p:nvPicPr>
        <p:blipFill rotWithShape="1">
          <a:blip r:embed="rId5">
            <a:extLst>
              <a:ext uri="{28A0092B-C50C-407E-A947-70E740481C1C}">
                <a14:useLocalDpi xmlns:a14="http://schemas.microsoft.com/office/drawing/2010/main" val="0"/>
              </a:ext>
            </a:extLst>
          </a:blip>
          <a:srcRect l="89" r="89"/>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92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a:solidFill>
                  <a:schemeClr val="tx2"/>
                </a:solidFill>
              </a:rPr>
              <a:t>Introduction: Why Address Diversity in Dementia?</a:t>
            </a:r>
            <a:endParaRPr lang="en-US" sz="3100" dirty="0">
              <a:solidFill>
                <a:schemeClr val="tx2"/>
              </a:solidFill>
            </a:endParaRPr>
          </a:p>
        </p:txBody>
      </p:sp>
      <p:sp>
        <p:nvSpPr>
          <p:cNvPr id="3" name="Content Placeholder 2"/>
          <p:cNvSpPr>
            <a:spLocks noGrp="1"/>
          </p:cNvSpPr>
          <p:nvPr>
            <p:ph idx="1"/>
          </p:nvPr>
        </p:nvSpPr>
        <p:spPr>
          <a:xfrm>
            <a:off x="457200" y="1463040"/>
            <a:ext cx="8229600" cy="2133600"/>
          </a:xfrm>
        </p:spPr>
        <p:txBody>
          <a:bodyPr>
            <a:normAutofit fontScale="92500" lnSpcReduction="10000"/>
          </a:bodyPr>
          <a:lstStyle/>
          <a:p>
            <a:pPr lvl="0"/>
            <a:r>
              <a:rPr lang="en-US" sz="2200" dirty="0" err="1"/>
              <a:t>Ethnogeriatric</a:t>
            </a:r>
            <a:r>
              <a:rPr lang="en-US" sz="2200" dirty="0"/>
              <a:t> imperative (Yeo, 2009)</a:t>
            </a:r>
          </a:p>
          <a:p>
            <a:pPr lvl="0"/>
            <a:r>
              <a:rPr lang="en-US" sz="2200" dirty="0"/>
              <a:t>Within the next few decades, an increasing percentage of the older American population is expected to be from 1 of 4 ethnically diverse racial populations—Black/African American, Asian American, Native Hawaiian/Other Pacific Islander, and American Indian/Alaska Native (AGS, 2016; U.S. Census Bureau, 2014).</a:t>
            </a:r>
          </a:p>
          <a:p>
            <a:pPr lvl="1">
              <a:buFont typeface="Courier New" panose="02070309020205020404" pitchFamily="49" charset="0"/>
              <a:buChar char="o"/>
            </a:pPr>
            <a:r>
              <a:rPr lang="en-US" sz="2200" dirty="0"/>
              <a:t>Hispanic/Latino is ethnicity, not race (U.S. Census Bureau, 2014).</a:t>
            </a:r>
          </a:p>
        </p:txBody>
      </p:sp>
    </p:spTree>
    <p:extLst>
      <p:ext uri="{BB962C8B-B14F-4D97-AF65-F5344CB8AC3E}">
        <p14:creationId xmlns:p14="http://schemas.microsoft.com/office/powerpoint/2010/main" val="325003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solidFill>
                  <a:schemeClr val="tx2"/>
                </a:solidFill>
              </a:rPr>
              <a:t>Diversity in Dementia: Key Points </a:t>
            </a:r>
            <a:endParaRPr lang="en-US" dirty="0">
              <a:solidFill>
                <a:schemeClr val="tx2"/>
              </a:solidFill>
            </a:endParaRPr>
          </a:p>
        </p:txBody>
      </p:sp>
      <p:sp>
        <p:nvSpPr>
          <p:cNvPr id="3" name="Content Placeholder 2"/>
          <p:cNvSpPr>
            <a:spLocks noGrp="1"/>
          </p:cNvSpPr>
          <p:nvPr>
            <p:ph idx="1"/>
          </p:nvPr>
        </p:nvSpPr>
        <p:spPr>
          <a:xfrm>
            <a:off x="457200" y="1463040"/>
            <a:ext cx="8229600" cy="3108543"/>
          </a:xfrm>
        </p:spPr>
        <p:txBody>
          <a:bodyPr/>
          <a:lstStyle/>
          <a:p>
            <a:pPr lvl="0"/>
            <a:r>
              <a:rPr lang="en-US" dirty="0"/>
              <a:t>Dementia </a:t>
            </a:r>
            <a:r>
              <a:rPr lang="en-US" sz="2000" dirty="0"/>
              <a:t>is influenced by many aspects of diversity (Chin et al., 2011).</a:t>
            </a:r>
          </a:p>
          <a:p>
            <a:pPr lvl="0"/>
            <a:r>
              <a:rPr lang="en-US" dirty="0"/>
              <a:t>R</a:t>
            </a:r>
            <a:r>
              <a:rPr lang="en-US" sz="2000" dirty="0"/>
              <a:t>ace and ethnicity are the most well studied (Chin et al., 2011).</a:t>
            </a:r>
          </a:p>
          <a:p>
            <a:pPr lvl="1">
              <a:buFont typeface="Courier New" panose="02070309020205020404" pitchFamily="49" charset="0"/>
              <a:buChar char="o"/>
            </a:pPr>
            <a:r>
              <a:rPr lang="en-US" sz="2000" dirty="0"/>
              <a:t>Medical, lifestyle, and socioeconomic factors as well as utilization of  the health care system are all important factors in risk, incidence, and prevalence of dementia (Chin et al., 2011; </a:t>
            </a:r>
            <a:r>
              <a:rPr lang="en-US" sz="2000" dirty="0" err="1"/>
              <a:t>Smedley</a:t>
            </a:r>
            <a:r>
              <a:rPr lang="en-US" sz="2000" dirty="0"/>
              <a:t> et al., 2003; Yeo, 2009).</a:t>
            </a:r>
          </a:p>
          <a:p>
            <a:pPr lvl="1">
              <a:buFont typeface="Courier New" panose="02070309020205020404" pitchFamily="49" charset="0"/>
              <a:buChar char="o"/>
            </a:pPr>
            <a:r>
              <a:rPr lang="en-US" dirty="0"/>
              <a:t>The Institute of Medicine (2003) points out that these factors are very real and society has an obligation to recognize and address them.</a:t>
            </a:r>
          </a:p>
        </p:txBody>
      </p:sp>
    </p:spTree>
    <p:extLst>
      <p:ext uri="{BB962C8B-B14F-4D97-AF65-F5344CB8AC3E}">
        <p14:creationId xmlns:p14="http://schemas.microsoft.com/office/powerpoint/2010/main" val="132760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657"/>
            <a:ext cx="8229600" cy="475343"/>
          </a:xfrm>
        </p:spPr>
        <p:txBody>
          <a:bodyPr>
            <a:noAutofit/>
          </a:bodyPr>
          <a:lstStyle/>
          <a:p>
            <a:pPr algn="l"/>
            <a:r>
              <a:rPr lang="en-US" b="1" dirty="0">
                <a:solidFill>
                  <a:schemeClr val="tx2"/>
                </a:solidFill>
              </a:rPr>
              <a:t>Diversity in Dementia: Key Points </a:t>
            </a:r>
            <a:r>
              <a:rPr lang="en-US" b="0" dirty="0">
                <a:solidFill>
                  <a:schemeClr val="tx2"/>
                </a:solidFill>
              </a:rPr>
              <a:t>(continued)</a:t>
            </a:r>
          </a:p>
        </p:txBody>
      </p:sp>
      <p:sp>
        <p:nvSpPr>
          <p:cNvPr id="3" name="Content Placeholder 2"/>
          <p:cNvSpPr>
            <a:spLocks noGrp="1"/>
          </p:cNvSpPr>
          <p:nvPr>
            <p:ph idx="1"/>
          </p:nvPr>
        </p:nvSpPr>
        <p:spPr>
          <a:xfrm>
            <a:off x="457200" y="1463040"/>
            <a:ext cx="8229600" cy="2651760"/>
          </a:xfrm>
        </p:spPr>
        <p:txBody>
          <a:bodyPr/>
          <a:lstStyle/>
          <a:p>
            <a:pPr lvl="0"/>
            <a:r>
              <a:rPr lang="en-US" sz="2000" dirty="0"/>
              <a:t>Racial and cultural beliefs influence diagnosis and treatment of dementia in the United States (Chin et al., 2011).</a:t>
            </a:r>
          </a:p>
          <a:p>
            <a:pPr lvl="0"/>
            <a:r>
              <a:rPr lang="en-US" sz="2000" dirty="0"/>
              <a:t>There are differences in diverse groups regarding treatment of dementia (Cooper et al., 2010).</a:t>
            </a:r>
          </a:p>
          <a:p>
            <a:pPr lvl="0"/>
            <a:r>
              <a:rPr lang="en-US" dirty="0"/>
              <a:t>There are d</a:t>
            </a:r>
            <a:r>
              <a:rPr lang="en-US" sz="2000" dirty="0"/>
              <a:t>ifferences in caregiving and informant participation (</a:t>
            </a:r>
            <a:r>
              <a:rPr lang="en-US" sz="2000" dirty="0" err="1"/>
              <a:t>Rovner</a:t>
            </a:r>
            <a:r>
              <a:rPr lang="en-US" sz="2000" dirty="0"/>
              <a:t> et al., 2013).</a:t>
            </a:r>
          </a:p>
        </p:txBody>
      </p:sp>
    </p:spTree>
    <p:extLst>
      <p:ext uri="{BB962C8B-B14F-4D97-AF65-F5344CB8AC3E}">
        <p14:creationId xmlns:p14="http://schemas.microsoft.com/office/powerpoint/2010/main" val="429124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Defining the Terms: Race Versus Ethnicity</a:t>
            </a:r>
            <a:endParaRPr lang="en-US" sz="2800" dirty="0">
              <a:solidFill>
                <a:schemeClr val="tx2"/>
              </a:solidFill>
            </a:endParaRPr>
          </a:p>
        </p:txBody>
      </p:sp>
      <p:sp>
        <p:nvSpPr>
          <p:cNvPr id="3" name="Content Placeholder 2"/>
          <p:cNvSpPr>
            <a:spLocks noGrp="1"/>
          </p:cNvSpPr>
          <p:nvPr>
            <p:ph idx="1"/>
          </p:nvPr>
        </p:nvSpPr>
        <p:spPr>
          <a:xfrm>
            <a:off x="457200" y="1463040"/>
            <a:ext cx="8229600" cy="1077218"/>
          </a:xfrm>
        </p:spPr>
        <p:txBody>
          <a:bodyPr/>
          <a:lstStyle/>
          <a:p>
            <a:pPr lvl="0"/>
            <a:r>
              <a:rPr lang="en-US" sz="2000" dirty="0"/>
              <a:t>Race: Person’s physical characteristics, such as bone structure and skin, hair, or eye color (U.S. Census Bureau, 2014) </a:t>
            </a:r>
          </a:p>
          <a:p>
            <a:pPr lvl="0"/>
            <a:r>
              <a:rPr lang="en-US" sz="2000" dirty="0"/>
              <a:t>Ethnicity: Cultural factors, nationality, and ancestry</a:t>
            </a:r>
          </a:p>
        </p:txBody>
      </p:sp>
    </p:spTree>
    <p:extLst>
      <p:ext uri="{BB962C8B-B14F-4D97-AF65-F5344CB8AC3E}">
        <p14:creationId xmlns:p14="http://schemas.microsoft.com/office/powerpoint/2010/main" val="337004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a:solidFill>
                  <a:schemeClr val="tx2"/>
                </a:solidFill>
              </a:rPr>
              <a:t>Defining the Terms: Incidence Versus Prevalence</a:t>
            </a:r>
            <a:endParaRPr lang="en-US" dirty="0">
              <a:solidFill>
                <a:schemeClr val="tx2"/>
              </a:solidFill>
            </a:endParaRPr>
          </a:p>
        </p:txBody>
      </p:sp>
      <p:sp>
        <p:nvSpPr>
          <p:cNvPr id="3" name="Content Placeholder 2"/>
          <p:cNvSpPr>
            <a:spLocks noGrp="1"/>
          </p:cNvSpPr>
          <p:nvPr>
            <p:ph idx="1"/>
          </p:nvPr>
        </p:nvSpPr>
        <p:spPr>
          <a:xfrm>
            <a:off x="457200" y="1463040"/>
            <a:ext cx="8229600" cy="1754326"/>
          </a:xfrm>
        </p:spPr>
        <p:txBody>
          <a:bodyPr/>
          <a:lstStyle/>
          <a:p>
            <a:pPr lvl="0"/>
            <a:r>
              <a:rPr lang="en-US" dirty="0"/>
              <a:t>Incidence: Measures how fast disease occurs and proportion of population developing new cases (Greenberg et al., 2015)</a:t>
            </a:r>
          </a:p>
          <a:p>
            <a:pPr lvl="1">
              <a:buFont typeface="Courier New" panose="02070309020205020404" pitchFamily="49" charset="0"/>
              <a:buChar char="o"/>
            </a:pPr>
            <a:r>
              <a:rPr lang="en-US" sz="2000" dirty="0"/>
              <a:t>Many factors influence incidence—including medical and socioeconomic circumstances (</a:t>
            </a:r>
            <a:r>
              <a:rPr lang="en-US" sz="2000" dirty="0" err="1"/>
              <a:t>Satizabal</a:t>
            </a:r>
            <a:r>
              <a:rPr lang="en-US" sz="2000" dirty="0"/>
              <a:t> et al., 2016)</a:t>
            </a:r>
          </a:p>
          <a:p>
            <a:pPr lvl="0"/>
            <a:r>
              <a:rPr lang="en-US" dirty="0"/>
              <a:t>Prevalence: Measures proportion of population with disease</a:t>
            </a:r>
          </a:p>
        </p:txBody>
      </p:sp>
    </p:spTree>
    <p:extLst>
      <p:ext uri="{BB962C8B-B14F-4D97-AF65-F5344CB8AC3E}">
        <p14:creationId xmlns:p14="http://schemas.microsoft.com/office/powerpoint/2010/main" val="39749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400"/>
            <a:ext cx="8229600" cy="736600"/>
          </a:xfrm>
        </p:spPr>
        <p:txBody>
          <a:bodyPr>
            <a:noAutofit/>
          </a:bodyPr>
          <a:lstStyle/>
          <a:p>
            <a:r>
              <a:rPr lang="en-US" dirty="0"/>
              <a:t>Defining the Terms: Gender Identity Versus Sexual Orientation</a:t>
            </a:r>
          </a:p>
        </p:txBody>
      </p:sp>
      <p:sp>
        <p:nvSpPr>
          <p:cNvPr id="3" name="Content Placeholder 2"/>
          <p:cNvSpPr>
            <a:spLocks noGrp="1"/>
          </p:cNvSpPr>
          <p:nvPr>
            <p:ph idx="1"/>
          </p:nvPr>
        </p:nvSpPr>
        <p:spPr>
          <a:xfrm>
            <a:off x="457200" y="1600200"/>
            <a:ext cx="8229600" cy="4388803"/>
          </a:xfrm>
        </p:spPr>
        <p:txBody>
          <a:bodyPr/>
          <a:lstStyle/>
          <a:p>
            <a:pPr lvl="0"/>
            <a:r>
              <a:rPr lang="en-US" dirty="0"/>
              <a:t>Sex refers to a person’s biological status (generally male, female, or intersex) (APA, 2011).</a:t>
            </a:r>
          </a:p>
          <a:p>
            <a:pPr lvl="0"/>
            <a:r>
              <a:rPr lang="en-US" dirty="0"/>
              <a:t>Gender refers to the attitudes, feelings, and behaviors culturally associated with biological sex.</a:t>
            </a:r>
          </a:p>
          <a:p>
            <a:pPr lvl="0"/>
            <a:r>
              <a:rPr lang="en-US" dirty="0"/>
              <a:t>Gender identify refers to one’s “sense of self as male, female, or transgender” (APA, 2011).</a:t>
            </a:r>
          </a:p>
          <a:p>
            <a:pPr lvl="0"/>
            <a:r>
              <a:rPr lang="en-US" dirty="0"/>
              <a:t>Sexual orientation refers to the “sex of those to whom one is sexually and romantically attracted” (APA, 2011).</a:t>
            </a:r>
          </a:p>
        </p:txBody>
      </p:sp>
    </p:spTree>
    <p:extLst>
      <p:ext uri="{BB962C8B-B14F-4D97-AF65-F5344CB8AC3E}">
        <p14:creationId xmlns:p14="http://schemas.microsoft.com/office/powerpoint/2010/main" val="283686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73" y="979714"/>
            <a:ext cx="8229600" cy="228600"/>
          </a:xfrm>
        </p:spPr>
        <p:txBody>
          <a:bodyPr>
            <a:noAutofit/>
          </a:bodyPr>
          <a:lstStyle/>
          <a:p>
            <a:pPr algn="l"/>
            <a:r>
              <a:rPr lang="en-US" b="1" dirty="0">
                <a:solidFill>
                  <a:schemeClr val="tx2"/>
                </a:solidFill>
              </a:rPr>
              <a:t>Disparities in Health Care</a:t>
            </a:r>
          </a:p>
        </p:txBody>
      </p:sp>
      <p:sp>
        <p:nvSpPr>
          <p:cNvPr id="3" name="Content Placeholder 2"/>
          <p:cNvSpPr>
            <a:spLocks noGrp="1"/>
          </p:cNvSpPr>
          <p:nvPr>
            <p:ph idx="1"/>
          </p:nvPr>
        </p:nvSpPr>
        <p:spPr>
          <a:xfrm>
            <a:off x="457200" y="1463040"/>
            <a:ext cx="8229600" cy="3032760"/>
          </a:xfrm>
        </p:spPr>
        <p:txBody>
          <a:bodyPr>
            <a:normAutofit lnSpcReduction="10000"/>
          </a:bodyPr>
          <a:lstStyle/>
          <a:p>
            <a:pPr lvl="0"/>
            <a:r>
              <a:rPr lang="en-US" sz="2000" dirty="0"/>
              <a:t>There are many disparities in access to and type of health care (Yeo, 2009).</a:t>
            </a:r>
          </a:p>
          <a:p>
            <a:pPr lvl="1">
              <a:buFont typeface="Courier New" panose="02070309020205020404" pitchFamily="49" charset="0"/>
              <a:buChar char="o"/>
            </a:pPr>
            <a:r>
              <a:rPr lang="en-US" sz="2000" dirty="0"/>
              <a:t>Differences in rates of illness by race and ethnicity (</a:t>
            </a:r>
            <a:r>
              <a:rPr lang="en-US" sz="2000" dirty="0" err="1"/>
              <a:t>Smedley</a:t>
            </a:r>
            <a:r>
              <a:rPr lang="en-US" sz="2000" dirty="0"/>
              <a:t> et al., 2003)</a:t>
            </a:r>
          </a:p>
          <a:p>
            <a:pPr lvl="1">
              <a:buFont typeface="Courier New" panose="02070309020205020404" pitchFamily="49" charset="0"/>
              <a:buChar char="o"/>
            </a:pPr>
            <a:r>
              <a:rPr lang="en-US" sz="2000" dirty="0"/>
              <a:t>Many barriers to accessing health care</a:t>
            </a:r>
          </a:p>
          <a:p>
            <a:pPr lvl="0"/>
            <a:r>
              <a:rPr lang="en-US" dirty="0"/>
              <a:t>There are d</a:t>
            </a:r>
            <a:r>
              <a:rPr lang="en-US" sz="2000" dirty="0"/>
              <a:t>ifferences in patient perceptions of care (</a:t>
            </a:r>
            <a:r>
              <a:rPr lang="en-US" sz="2000" dirty="0" err="1"/>
              <a:t>Smedley</a:t>
            </a:r>
            <a:r>
              <a:rPr lang="en-US" sz="2000" dirty="0"/>
              <a:t> et al., 2003; IOM, 2012; Yeo, 2009).</a:t>
            </a:r>
          </a:p>
          <a:p>
            <a:pPr lvl="0"/>
            <a:r>
              <a:rPr lang="en-US" sz="2000" dirty="0"/>
              <a:t>Quality of care improves when communication and other barriers are removed.</a:t>
            </a:r>
          </a:p>
        </p:txBody>
      </p:sp>
    </p:spTree>
    <p:extLst>
      <p:ext uri="{BB962C8B-B14F-4D97-AF65-F5344CB8AC3E}">
        <p14:creationId xmlns:p14="http://schemas.microsoft.com/office/powerpoint/2010/main" val="385422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solidFill>
                  <a:schemeClr val="tx2"/>
                </a:solidFill>
              </a:rPr>
              <a:t>General Barriers to Assessment</a:t>
            </a:r>
          </a:p>
        </p:txBody>
      </p:sp>
      <p:sp>
        <p:nvSpPr>
          <p:cNvPr id="3" name="Content Placeholder 2"/>
          <p:cNvSpPr>
            <a:spLocks noGrp="1"/>
          </p:cNvSpPr>
          <p:nvPr>
            <p:ph idx="1"/>
          </p:nvPr>
        </p:nvSpPr>
        <p:spPr>
          <a:xfrm>
            <a:off x="457200" y="1463040"/>
            <a:ext cx="8229600" cy="2499360"/>
          </a:xfrm>
        </p:spPr>
        <p:txBody>
          <a:bodyPr/>
          <a:lstStyle/>
          <a:p>
            <a:pPr lvl="0"/>
            <a:r>
              <a:rPr lang="en-US" dirty="0"/>
              <a:t>Barriers to assessing for dementia among ethnically diverse persons with dementia include:</a:t>
            </a:r>
          </a:p>
          <a:p>
            <a:pPr lvl="1">
              <a:buFont typeface="Courier New" panose="02070309020205020404" pitchFamily="49" charset="0"/>
              <a:buChar char="o"/>
            </a:pPr>
            <a:r>
              <a:rPr lang="en-US" sz="2000" dirty="0"/>
              <a:t>Inappropriate or language incongruent cognitive tests (Chin et al., 2011).</a:t>
            </a:r>
          </a:p>
          <a:p>
            <a:pPr lvl="1">
              <a:buFont typeface="Courier New" panose="02070309020205020404" pitchFamily="49" charset="0"/>
              <a:buChar char="o"/>
            </a:pPr>
            <a:r>
              <a:rPr lang="en-US" sz="2000" dirty="0"/>
              <a:t>Few guidelines for using interpreters.</a:t>
            </a:r>
          </a:p>
          <a:p>
            <a:pPr lvl="1">
              <a:buFont typeface="Courier New" panose="02070309020205020404" pitchFamily="49" charset="0"/>
              <a:buChar char="o"/>
            </a:pPr>
            <a:r>
              <a:rPr lang="en-US" sz="2000" dirty="0"/>
              <a:t>Limited how-to instructions on providing diagnosis and treatment in a culturally appropriate manner.</a:t>
            </a:r>
          </a:p>
        </p:txBody>
      </p:sp>
    </p:spTree>
    <p:extLst>
      <p:ext uri="{BB962C8B-B14F-4D97-AF65-F5344CB8AC3E}">
        <p14:creationId xmlns:p14="http://schemas.microsoft.com/office/powerpoint/2010/main" val="215189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868362"/>
          </a:xfrm>
        </p:spPr>
        <p:txBody>
          <a:bodyPr>
            <a:noAutofit/>
          </a:bodyPr>
          <a:lstStyle/>
          <a:p>
            <a:pPr algn="l"/>
            <a:r>
              <a:rPr lang="en-US" sz="2800" b="1" dirty="0">
                <a:solidFill>
                  <a:schemeClr val="tx2"/>
                </a:solidFill>
              </a:rPr>
              <a:t>Recommendations from the American Geriatrics Society’s (AGS) Ethnogeriatrics Committee </a:t>
            </a:r>
            <a:endParaRPr lang="en-US" sz="2800" dirty="0">
              <a:solidFill>
                <a:schemeClr val="tx2"/>
              </a:solidFill>
            </a:endParaRPr>
          </a:p>
        </p:txBody>
      </p:sp>
      <p:sp>
        <p:nvSpPr>
          <p:cNvPr id="3" name="Content Placeholder 2"/>
          <p:cNvSpPr>
            <a:spLocks noGrp="1"/>
          </p:cNvSpPr>
          <p:nvPr>
            <p:ph idx="1"/>
          </p:nvPr>
        </p:nvSpPr>
        <p:spPr>
          <a:xfrm>
            <a:off x="457200" y="1981199"/>
            <a:ext cx="8229600" cy="2062103"/>
          </a:xfrm>
        </p:spPr>
        <p:txBody>
          <a:bodyPr/>
          <a:lstStyle/>
          <a:p>
            <a:pPr lvl="0"/>
            <a:r>
              <a:rPr lang="en-US" sz="2000" dirty="0"/>
              <a:t>2016 AGS Ethnogeriatrics Committee developed a set of culturally sensitive indicators to facilitate optimal care (AGS, 2016).</a:t>
            </a:r>
          </a:p>
          <a:p>
            <a:pPr lvl="0"/>
            <a:r>
              <a:rPr lang="en-US" dirty="0"/>
              <a:t> Component of geriatrics that considers the influence of ethnicity and culture on the health and well-being of older adults.</a:t>
            </a:r>
          </a:p>
          <a:p>
            <a:pPr lvl="0"/>
            <a:r>
              <a:rPr lang="en-US" dirty="0"/>
              <a:t>It takes into </a:t>
            </a:r>
            <a:r>
              <a:rPr lang="en-US" sz="2000" dirty="0"/>
              <a:t>consideration ethnicity, preferred language, and cultural issues.</a:t>
            </a:r>
          </a:p>
        </p:txBody>
      </p:sp>
    </p:spTree>
    <p:extLst>
      <p:ext uri="{BB962C8B-B14F-4D97-AF65-F5344CB8AC3E}">
        <p14:creationId xmlns:p14="http://schemas.microsoft.com/office/powerpoint/2010/main" val="397872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7691582" cy="523220"/>
          </a:xfrm>
        </p:spPr>
        <p:txBody>
          <a:bodyPr>
            <a:noAutofit/>
          </a:bodyPr>
          <a:lstStyle/>
          <a:p>
            <a:r>
              <a:rPr lang="en-US" sz="2800" i="0" kern="1200" dirty="0">
                <a:solidFill>
                  <a:schemeClr val="tx2"/>
                </a:solidFill>
                <a:effectLst/>
                <a:latin typeface="+mj-lt"/>
                <a:ea typeface="+mj-ea"/>
                <a:cs typeface="+mj-cs"/>
              </a:rPr>
              <a:t>Outline</a:t>
            </a:r>
            <a:r>
              <a:rPr lang="en-US" sz="2000" b="0" i="0" kern="1200" dirty="0">
                <a:solidFill>
                  <a:schemeClr val="bg1"/>
                </a:solidFill>
                <a:effectLst/>
              </a:rPr>
              <a:t> 3 - Conditions and Factors that Influence Rates of Dementia</a:t>
            </a:r>
            <a:endParaRPr lang="en-US" sz="2000" dirty="0">
              <a:solidFill>
                <a:schemeClr val="bg1"/>
              </a:solidFill>
            </a:endParaRPr>
          </a:p>
        </p:txBody>
      </p:sp>
      <p:pic>
        <p:nvPicPr>
          <p:cNvPr id="5122" name="Picture 2" descr="Thumbnail photo of a woman pushing a man in a wheelchai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Highlighter for the selection &quot;Conditions and Factors That Influence Rates of Dementia&quot;">
            <a:extLst>
              <a:ext uri="{FF2B5EF4-FFF2-40B4-BE49-F238E27FC236}">
                <a16:creationId xmlns:a16="http://schemas.microsoft.com/office/drawing/2014/main" id="{CC502AED-1805-4A24-AC3C-009AD2B1C209}"/>
              </a:ext>
            </a:extLst>
          </p:cNvPr>
          <p:cNvSpPr/>
          <p:nvPr/>
        </p:nvSpPr>
        <p:spPr>
          <a:xfrm>
            <a:off x="0" y="2271251"/>
            <a:ext cx="9144000" cy="353962"/>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9547F52-9398-4D59-B2D5-6394CDF50DCD}"/>
              </a:ext>
            </a:extLst>
          </p:cNvPr>
          <p:cNvSpPr>
            <a:spLocks noGrp="1"/>
          </p:cNvSpPr>
          <p:nvPr>
            <p:ph idx="1"/>
          </p:nvPr>
        </p:nvSpPr>
        <p:spPr>
          <a:xfrm>
            <a:off x="449534" y="1764412"/>
            <a:ext cx="8229600" cy="4315027"/>
          </a:xfrm>
        </p:spPr>
        <p:txBody>
          <a:bodyPr/>
          <a:lstStyle/>
          <a:p>
            <a:pPr lvl="0">
              <a:lnSpc>
                <a:spcPct val="120000"/>
              </a:lnSpc>
            </a:pPr>
            <a:r>
              <a:rPr lang="en-US" dirty="0"/>
              <a:t>Why Address Diversity in Dementia?</a:t>
            </a:r>
          </a:p>
          <a:p>
            <a:pPr lvl="0">
              <a:lnSpc>
                <a:spcPct val="120000"/>
              </a:lnSpc>
            </a:pPr>
            <a:r>
              <a:rPr lang="en-US" dirty="0">
                <a:solidFill>
                  <a:schemeClr val="bg1"/>
                </a:solidFill>
              </a:rPr>
              <a:t>Conditions and Factors That Influence Rates of Dementia</a:t>
            </a:r>
          </a:p>
          <a:p>
            <a:pPr lvl="0">
              <a:lnSpc>
                <a:spcPct val="120000"/>
              </a:lnSpc>
            </a:pPr>
            <a:r>
              <a:rPr lang="en-US" dirty="0"/>
              <a:t>Dementia Across Sex, Race, and Ethnicity</a:t>
            </a:r>
          </a:p>
          <a:p>
            <a:pPr lvl="2">
              <a:lnSpc>
                <a:spcPct val="120000"/>
              </a:lnSpc>
              <a:buFont typeface="Courier New" panose="02070309020205020404" pitchFamily="49" charset="0"/>
              <a:buChar char="o"/>
            </a:pPr>
            <a:r>
              <a:rPr lang="en-US" dirty="0"/>
              <a:t>Sex</a:t>
            </a:r>
          </a:p>
          <a:p>
            <a:pPr lvl="2">
              <a:lnSpc>
                <a:spcPct val="120000"/>
              </a:lnSpc>
              <a:buFont typeface="Courier New" panose="02070309020205020404" pitchFamily="49" charset="0"/>
              <a:buChar char="o"/>
            </a:pPr>
            <a:r>
              <a:rPr lang="en-US" dirty="0"/>
              <a:t>Black/African American</a:t>
            </a:r>
          </a:p>
          <a:p>
            <a:pPr lvl="2">
              <a:lnSpc>
                <a:spcPct val="120000"/>
              </a:lnSpc>
              <a:buFont typeface="Courier New" panose="02070309020205020404" pitchFamily="49" charset="0"/>
              <a:buChar char="o"/>
            </a:pPr>
            <a:r>
              <a:rPr lang="en-US" dirty="0"/>
              <a:t>Hispanic/Latino</a:t>
            </a:r>
          </a:p>
          <a:p>
            <a:pPr lvl="2">
              <a:lnSpc>
                <a:spcPct val="120000"/>
              </a:lnSpc>
              <a:buFont typeface="Courier New" panose="02070309020205020404" pitchFamily="49" charset="0"/>
              <a:buChar char="o"/>
            </a:pPr>
            <a:r>
              <a:rPr lang="en-US" dirty="0"/>
              <a:t>Asian American</a:t>
            </a:r>
          </a:p>
          <a:p>
            <a:pPr lvl="2">
              <a:lnSpc>
                <a:spcPct val="120000"/>
              </a:lnSpc>
              <a:buFont typeface="Courier New" panose="02070309020205020404" pitchFamily="49" charset="0"/>
              <a:buChar char="o"/>
            </a:pPr>
            <a:r>
              <a:rPr lang="en-US" dirty="0"/>
              <a:t>American Indian/Alaska Native</a:t>
            </a:r>
          </a:p>
          <a:p>
            <a:pPr lvl="2">
              <a:lnSpc>
                <a:spcPct val="120000"/>
              </a:lnSpc>
              <a:buFont typeface="Courier New" panose="02070309020205020404" pitchFamily="49" charset="0"/>
              <a:buChar char="o"/>
            </a:pPr>
            <a:r>
              <a:rPr lang="en-US" dirty="0"/>
              <a:t>Native Hawaiian/Other Pacific Islander</a:t>
            </a:r>
          </a:p>
          <a:p>
            <a:pPr lvl="0">
              <a:lnSpc>
                <a:spcPct val="120000"/>
              </a:lnSpc>
            </a:pPr>
            <a:r>
              <a:rPr lang="en-US" dirty="0"/>
              <a:t>Dementia in Other Unique Populations</a:t>
            </a:r>
          </a:p>
        </p:txBody>
      </p:sp>
    </p:spTree>
    <p:extLst>
      <p:ext uri="{BB962C8B-B14F-4D97-AF65-F5344CB8AC3E}">
        <p14:creationId xmlns:p14="http://schemas.microsoft.com/office/powerpoint/2010/main" val="123379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Copyright Language</a:t>
            </a:r>
          </a:p>
        </p:txBody>
      </p:sp>
      <p:sp>
        <p:nvSpPr>
          <p:cNvPr id="6" name="Content Placeholder 2"/>
          <p:cNvSpPr>
            <a:spLocks noGrp="1"/>
          </p:cNvSpPr>
          <p:nvPr>
            <p:ph idx="1"/>
          </p:nvPr>
        </p:nvSpPr>
        <p:spPr>
          <a:xfrm>
            <a:off x="457200" y="2031999"/>
            <a:ext cx="7237379" cy="1077218"/>
          </a:xfrm>
        </p:spPr>
        <p:txBody>
          <a:bodyPr/>
          <a:lstStyle/>
          <a:p>
            <a:r>
              <a:rPr lang="en-US" dirty="0"/>
              <a:t>We purchased the images for Modules 1-12 from </a:t>
            </a:r>
            <a:r>
              <a:rPr lang="en-US" dirty="0" err="1"/>
              <a:t>iStock</a:t>
            </a:r>
            <a:r>
              <a:rPr lang="en-US" dirty="0"/>
              <a:t> by Getty. </a:t>
            </a:r>
          </a:p>
          <a:p>
            <a:r>
              <a:rPr lang="en-US" dirty="0"/>
              <a:t>We accessed the images for Modules 13-16 via Google using </a:t>
            </a:r>
            <a:r>
              <a:rPr lang="en-US" dirty="0">
                <a:hlinkClick r:id="rId3"/>
              </a:rPr>
              <a:t>Google Find Free-to-Use Images</a:t>
            </a:r>
            <a:r>
              <a:rPr lang="en-US" dirty="0"/>
              <a:t>.	</a:t>
            </a:r>
            <a:endParaRPr lang="en-US" sz="2000" dirty="0"/>
          </a:p>
        </p:txBody>
      </p:sp>
    </p:spTree>
    <p:extLst>
      <p:ext uri="{BB962C8B-B14F-4D97-AF65-F5344CB8AC3E}">
        <p14:creationId xmlns:p14="http://schemas.microsoft.com/office/powerpoint/2010/main" val="95895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343"/>
            <a:ext cx="6653605" cy="685945"/>
          </a:xfrm>
        </p:spPr>
        <p:txBody>
          <a:bodyPr>
            <a:noAutofit/>
          </a:bodyPr>
          <a:lstStyle/>
          <a:p>
            <a:pPr algn="l"/>
            <a:r>
              <a:rPr lang="en-US" sz="2800" b="1" dirty="0">
                <a:solidFill>
                  <a:schemeClr val="tx2"/>
                </a:solidFill>
              </a:rPr>
              <a:t>Conditions and Factors That Influence Rates of Dementia </a:t>
            </a:r>
            <a:endParaRPr lang="en-US" sz="2800" dirty="0">
              <a:solidFill>
                <a:schemeClr val="tx2"/>
              </a:solidFill>
            </a:endParaRPr>
          </a:p>
        </p:txBody>
      </p:sp>
      <p:sp>
        <p:nvSpPr>
          <p:cNvPr id="3" name="Content Placeholder 2"/>
          <p:cNvSpPr>
            <a:spLocks noGrp="1"/>
          </p:cNvSpPr>
          <p:nvPr>
            <p:ph idx="1"/>
          </p:nvPr>
        </p:nvSpPr>
        <p:spPr>
          <a:xfrm>
            <a:off x="457200" y="1905000"/>
            <a:ext cx="8229600" cy="1446550"/>
          </a:xfrm>
        </p:spPr>
        <p:txBody>
          <a:bodyPr/>
          <a:lstStyle/>
          <a:p>
            <a:pPr lvl="0"/>
            <a:r>
              <a:rPr lang="en-US" sz="2000" dirty="0"/>
              <a:t>Genetic factors</a:t>
            </a:r>
          </a:p>
          <a:p>
            <a:pPr lvl="0"/>
            <a:r>
              <a:rPr lang="en-US" sz="2000" dirty="0"/>
              <a:t>Medical conditions (Hendrie et al., 2017; 2018; Murray et el., 2018)</a:t>
            </a:r>
          </a:p>
          <a:p>
            <a:pPr lvl="0"/>
            <a:r>
              <a:rPr lang="en-US" dirty="0"/>
              <a:t>E</a:t>
            </a:r>
            <a:r>
              <a:rPr lang="en-US" sz="2000" dirty="0"/>
              <a:t>thnic/racial disparities (Gottesman et al., 2015; Mortimer, 2012; White et al., 2016)</a:t>
            </a:r>
          </a:p>
        </p:txBody>
      </p:sp>
    </p:spTree>
    <p:extLst>
      <p:ext uri="{BB962C8B-B14F-4D97-AF65-F5344CB8AC3E}">
        <p14:creationId xmlns:p14="http://schemas.microsoft.com/office/powerpoint/2010/main" val="240703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Woman pushing man on wheelchair</a:t>
            </a:r>
          </a:p>
        </p:txBody>
      </p:sp>
      <p:pic>
        <p:nvPicPr>
          <p:cNvPr id="7170" name="Picture 2" descr="Photo of a woman pushing a man in a wheelchai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26165" y="519576"/>
            <a:ext cx="7951305" cy="5348199"/>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15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a:solidFill>
                  <a:schemeClr val="tx2"/>
                </a:solidFill>
              </a:rPr>
              <a:t>Genetic Factors: APOE-ε4 and Race </a:t>
            </a:r>
            <a:endParaRPr lang="en-US" dirty="0"/>
          </a:p>
        </p:txBody>
      </p:sp>
      <p:sp>
        <p:nvSpPr>
          <p:cNvPr id="3" name="Content Placeholder 2"/>
          <p:cNvSpPr>
            <a:spLocks noGrp="1"/>
          </p:cNvSpPr>
          <p:nvPr>
            <p:ph idx="1"/>
          </p:nvPr>
        </p:nvSpPr>
        <p:spPr>
          <a:xfrm>
            <a:off x="457200" y="1463039"/>
            <a:ext cx="8229600" cy="2178231"/>
          </a:xfrm>
        </p:spPr>
        <p:txBody>
          <a:bodyPr>
            <a:normAutofit/>
          </a:bodyPr>
          <a:lstStyle/>
          <a:p>
            <a:pPr lvl="0"/>
            <a:r>
              <a:rPr lang="en-US" dirty="0"/>
              <a:t>Large study of Medicare beneficiaries without dementia found differences in APOE-ε4 allele across races and ethnicities (Tang et al., 1998).</a:t>
            </a:r>
          </a:p>
          <a:p>
            <a:pPr lvl="0"/>
            <a:r>
              <a:rPr lang="en-US" dirty="0"/>
              <a:t>The presence of an APOE-ε4 allele was a determinant of Alzheimer’s disease risk in Whites but that Black/African Americans and Hispanics have an increased frequency of Alzheimer’s disease regardless of their APOE status.</a:t>
            </a:r>
            <a:endParaRPr lang="en-US" sz="2000" dirty="0"/>
          </a:p>
        </p:txBody>
      </p:sp>
    </p:spTree>
    <p:extLst>
      <p:ext uri="{BB962C8B-B14F-4D97-AF65-F5344CB8AC3E}">
        <p14:creationId xmlns:p14="http://schemas.microsoft.com/office/powerpoint/2010/main" val="3392790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solidFill>
                  <a:schemeClr val="tx2"/>
                </a:solidFill>
              </a:rPr>
              <a:t>Hypertension and Other Cardiovascular Factors</a:t>
            </a:r>
            <a:endParaRPr lang="en-US" sz="2800" dirty="0">
              <a:solidFill>
                <a:schemeClr val="tx2"/>
              </a:solidFill>
            </a:endParaRPr>
          </a:p>
        </p:txBody>
      </p:sp>
      <p:sp>
        <p:nvSpPr>
          <p:cNvPr id="3" name="Content Placeholder 2"/>
          <p:cNvSpPr>
            <a:spLocks noGrp="1"/>
          </p:cNvSpPr>
          <p:nvPr>
            <p:ph idx="1"/>
          </p:nvPr>
        </p:nvSpPr>
        <p:spPr>
          <a:xfrm>
            <a:off x="457200" y="1463039"/>
            <a:ext cx="8229600" cy="4865190"/>
          </a:xfrm>
        </p:spPr>
        <p:txBody>
          <a:bodyPr>
            <a:noAutofit/>
          </a:bodyPr>
          <a:lstStyle/>
          <a:p>
            <a:pPr lvl="0"/>
            <a:r>
              <a:rPr lang="en-US" dirty="0"/>
              <a:t>Statistics from the American Heart Association, American Stroke Association (</a:t>
            </a:r>
            <a:r>
              <a:rPr lang="en-US" dirty="0" err="1"/>
              <a:t>Mozaffarian</a:t>
            </a:r>
            <a:r>
              <a:rPr lang="en-US" dirty="0"/>
              <a:t> et al., 2016), and other studies show racial and ethnic differences in hypertension and cardiovascular risk factors for dementia (CDC, 2018; Delgado et al., 2012; </a:t>
            </a:r>
            <a:r>
              <a:rPr lang="en-US" dirty="0" err="1"/>
              <a:t>Haan</a:t>
            </a:r>
            <a:r>
              <a:rPr lang="en-US" dirty="0"/>
              <a:t> et al., 2003).</a:t>
            </a:r>
          </a:p>
          <a:p>
            <a:pPr lvl="1">
              <a:buFont typeface="Courier New" panose="02070309020205020404" pitchFamily="49" charset="0"/>
              <a:buChar char="o"/>
            </a:pPr>
            <a:r>
              <a:rPr lang="en-US" sz="2000" dirty="0"/>
              <a:t>Nearly half of all Black/African American adults have some form of cardiovascular disease, 48 percent of women and 46 percent of men.</a:t>
            </a:r>
          </a:p>
          <a:p>
            <a:pPr lvl="1">
              <a:buFont typeface="Courier New" panose="02070309020205020404" pitchFamily="49" charset="0"/>
              <a:buChar char="o"/>
            </a:pPr>
            <a:r>
              <a:rPr lang="en-US" sz="2000" dirty="0"/>
              <a:t>Black/African Americans have nearly twice the risk for a first-ever stroke than do Whites and a much higher death rate from stroke.</a:t>
            </a:r>
          </a:p>
          <a:p>
            <a:pPr lvl="1">
              <a:buFont typeface="Courier New" panose="02070309020205020404" pitchFamily="49" charset="0"/>
              <a:buChar char="o"/>
            </a:pPr>
            <a:r>
              <a:rPr lang="en-US" sz="2000" dirty="0"/>
              <a:t>About 43 percent of Americans have total cholesterol of 200 mg/</a:t>
            </a:r>
            <a:r>
              <a:rPr lang="en-US" sz="2000" dirty="0" err="1"/>
              <a:t>dL</a:t>
            </a:r>
            <a:r>
              <a:rPr lang="en-US" sz="2000" dirty="0"/>
              <a:t> or higher—including 41 percent of Black/African American women and 37 percent of Black/African American men.</a:t>
            </a:r>
          </a:p>
          <a:p>
            <a:pPr lvl="1">
              <a:buFont typeface="Courier New" panose="02070309020205020404" pitchFamily="49" charset="0"/>
              <a:buChar char="o"/>
            </a:pPr>
            <a:r>
              <a:rPr lang="en-US" sz="2000" dirty="0"/>
              <a:t>Rates of hypertension among Black/African Americans are among the highest of any population in the world.</a:t>
            </a:r>
          </a:p>
          <a:p>
            <a:pPr lvl="1">
              <a:buFont typeface="Courier New" panose="02070309020205020404" pitchFamily="49" charset="0"/>
              <a:buChar char="o"/>
            </a:pPr>
            <a:r>
              <a:rPr lang="en-US" dirty="0"/>
              <a:t>Proactive identification and management of cardiovascular risk factors may be the best current dementia prevention strategy.</a:t>
            </a:r>
            <a:endParaRPr lang="en-US" sz="2000" dirty="0"/>
          </a:p>
        </p:txBody>
      </p:sp>
    </p:spTree>
    <p:extLst>
      <p:ext uri="{BB962C8B-B14F-4D97-AF65-F5344CB8AC3E}">
        <p14:creationId xmlns:p14="http://schemas.microsoft.com/office/powerpoint/2010/main" val="276904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171"/>
            <a:ext cx="6051176" cy="808619"/>
          </a:xfrm>
        </p:spPr>
        <p:txBody>
          <a:bodyPr>
            <a:noAutofit/>
          </a:bodyPr>
          <a:lstStyle/>
          <a:p>
            <a:pPr algn="l"/>
            <a:r>
              <a:rPr lang="en-US" sz="2800" b="1" dirty="0">
                <a:solidFill>
                  <a:schemeClr val="tx2"/>
                </a:solidFill>
              </a:rPr>
              <a:t>Diabetes as Independent Risk Factor for Cognitive Impairment</a:t>
            </a:r>
            <a:endParaRPr lang="en-US" sz="2800" dirty="0">
              <a:solidFill>
                <a:schemeClr val="tx2"/>
              </a:solidFill>
            </a:endParaRPr>
          </a:p>
        </p:txBody>
      </p:sp>
      <p:sp>
        <p:nvSpPr>
          <p:cNvPr id="3" name="Content Placeholder 2"/>
          <p:cNvSpPr>
            <a:spLocks noGrp="1"/>
          </p:cNvSpPr>
          <p:nvPr>
            <p:ph idx="1"/>
          </p:nvPr>
        </p:nvSpPr>
        <p:spPr>
          <a:xfrm>
            <a:off x="457200" y="1828800"/>
            <a:ext cx="8229600" cy="3962400"/>
          </a:xfrm>
        </p:spPr>
        <p:txBody>
          <a:bodyPr>
            <a:noAutofit/>
          </a:bodyPr>
          <a:lstStyle/>
          <a:p>
            <a:pPr lvl="0"/>
            <a:r>
              <a:rPr lang="en-US" dirty="0"/>
              <a:t>Diabetes is an independent risk factor for cognitive decline (</a:t>
            </a:r>
            <a:r>
              <a:rPr lang="en-US" dirty="0" err="1"/>
              <a:t>Mayeda</a:t>
            </a:r>
            <a:r>
              <a:rPr lang="en-US" dirty="0"/>
              <a:t> et al., 2013, 2014).</a:t>
            </a:r>
          </a:p>
          <a:p>
            <a:pPr lvl="0"/>
            <a:r>
              <a:rPr lang="en-US" dirty="0"/>
              <a:t>26% of people ages 65 and older in the United States have diabetes; rates differ by race/ethnicity (ADA, 2086).</a:t>
            </a:r>
          </a:p>
          <a:p>
            <a:pPr lvl="1">
              <a:buFont typeface="Courier New" panose="02070309020205020404" pitchFamily="49" charset="0"/>
              <a:buChar char="o"/>
            </a:pPr>
            <a:r>
              <a:rPr lang="en-US" sz="2000" dirty="0"/>
              <a:t>Diabetes is associated with poorer cognitive performance, regardless of race and ethnicity (</a:t>
            </a:r>
            <a:r>
              <a:rPr lang="en-US" sz="2000" dirty="0" err="1"/>
              <a:t>Bangen</a:t>
            </a:r>
            <a:r>
              <a:rPr lang="en-US" sz="2000" dirty="0"/>
              <a:t> et al., 2015).</a:t>
            </a:r>
          </a:p>
          <a:p>
            <a:pPr lvl="0"/>
            <a:r>
              <a:rPr lang="en-US" dirty="0"/>
              <a:t>Large-scale multiethnic study identified nearly 22,200 patients with diabetes and without dementia that were followed over 10 years (</a:t>
            </a:r>
            <a:r>
              <a:rPr lang="en-US" dirty="0" err="1"/>
              <a:t>Mayeda</a:t>
            </a:r>
            <a:r>
              <a:rPr lang="en-US" dirty="0"/>
              <a:t> et al., 2013, 2014): </a:t>
            </a:r>
          </a:p>
          <a:p>
            <a:pPr lvl="1">
              <a:buFont typeface="Courier New" panose="02070309020205020404" pitchFamily="49" charset="0"/>
              <a:buChar char="o"/>
            </a:pPr>
            <a:r>
              <a:rPr lang="en-US" sz="2000" dirty="0"/>
              <a:t>17% of persons were diagnosed with dementia during study period.</a:t>
            </a:r>
          </a:p>
          <a:p>
            <a:pPr lvl="1">
              <a:buFont typeface="Courier New" panose="02070309020205020404" pitchFamily="49" charset="0"/>
              <a:buChar char="o"/>
            </a:pPr>
            <a:r>
              <a:rPr lang="en-US" sz="2000" dirty="0"/>
              <a:t>Rates differed by race/ethnicity.</a:t>
            </a:r>
          </a:p>
        </p:txBody>
      </p:sp>
    </p:spTree>
    <p:extLst>
      <p:ext uri="{BB962C8B-B14F-4D97-AF65-F5344CB8AC3E}">
        <p14:creationId xmlns:p14="http://schemas.microsoft.com/office/powerpoint/2010/main" val="206244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8339328" cy="523220"/>
          </a:xfrm>
        </p:spPr>
        <p:txBody>
          <a:bodyPr>
            <a:noAutofit/>
          </a:bodyPr>
          <a:lstStyle/>
          <a:p>
            <a:r>
              <a:rPr lang="en-US"/>
              <a:t>Outline</a:t>
            </a:r>
            <a:r>
              <a:rPr lang="en-US">
                <a:solidFill>
                  <a:schemeClr val="bg1"/>
                </a:solidFill>
              </a:rPr>
              <a:t> 4 - </a:t>
            </a:r>
            <a:r>
              <a:rPr lang="en-US" dirty="0">
                <a:solidFill>
                  <a:schemeClr val="bg1"/>
                </a:solidFill>
              </a:rPr>
              <a:t>Dementia Across Sex,</a:t>
            </a:r>
            <a:r>
              <a:rPr lang="en-US" baseline="0" dirty="0">
                <a:solidFill>
                  <a:schemeClr val="bg1"/>
                </a:solidFill>
              </a:rPr>
              <a:t> Race, and Ethnicity</a:t>
            </a:r>
            <a:endParaRPr lang="en-US" dirty="0">
              <a:solidFill>
                <a:schemeClr val="bg1"/>
              </a:solidFill>
            </a:endParaRPr>
          </a:p>
        </p:txBody>
      </p:sp>
      <p:pic>
        <p:nvPicPr>
          <p:cNvPr id="8194" name="Picture 2" descr="Thumbnail photo of a senior man looking into the camera."/>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Highlighter for the selection &quot;Dementia Across Sex, Race, and Ethnicity&quot;">
            <a:extLst>
              <a:ext uri="{FF2B5EF4-FFF2-40B4-BE49-F238E27FC236}">
                <a16:creationId xmlns:a16="http://schemas.microsoft.com/office/drawing/2014/main" id="{1C73E5CC-140C-4342-A65D-EE6B38F7639F}"/>
              </a:ext>
            </a:extLst>
          </p:cNvPr>
          <p:cNvSpPr/>
          <p:nvPr/>
        </p:nvSpPr>
        <p:spPr>
          <a:xfrm>
            <a:off x="-7666" y="2669458"/>
            <a:ext cx="9144000" cy="353962"/>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809E6D3-EA9D-4108-AF5E-65F0307BF45F}"/>
              </a:ext>
            </a:extLst>
          </p:cNvPr>
          <p:cNvSpPr>
            <a:spLocks noGrp="1"/>
          </p:cNvSpPr>
          <p:nvPr>
            <p:ph idx="1"/>
          </p:nvPr>
        </p:nvSpPr>
        <p:spPr>
          <a:xfrm>
            <a:off x="449534" y="1764412"/>
            <a:ext cx="8229600" cy="4315027"/>
          </a:xfrm>
        </p:spPr>
        <p:txBody>
          <a:bodyPr/>
          <a:lstStyle/>
          <a:p>
            <a:pPr lvl="0">
              <a:lnSpc>
                <a:spcPct val="120000"/>
              </a:lnSpc>
            </a:pPr>
            <a:r>
              <a:rPr lang="en-US" dirty="0"/>
              <a:t>Why Address Diversity in Dementia?</a:t>
            </a:r>
          </a:p>
          <a:p>
            <a:pPr lvl="0">
              <a:lnSpc>
                <a:spcPct val="120000"/>
              </a:lnSpc>
            </a:pPr>
            <a:r>
              <a:rPr lang="en-US" dirty="0"/>
              <a:t>Conditions and Factors That Influence Rates of Dementia</a:t>
            </a:r>
          </a:p>
          <a:p>
            <a:pPr lvl="0">
              <a:lnSpc>
                <a:spcPct val="120000"/>
              </a:lnSpc>
            </a:pPr>
            <a:r>
              <a:rPr lang="en-US" dirty="0">
                <a:solidFill>
                  <a:schemeClr val="bg1"/>
                </a:solidFill>
              </a:rPr>
              <a:t>Dementia Across Sex, Race, and Ethnicity</a:t>
            </a:r>
          </a:p>
          <a:p>
            <a:pPr lvl="2">
              <a:lnSpc>
                <a:spcPct val="120000"/>
              </a:lnSpc>
              <a:buFont typeface="Courier New" panose="02070309020205020404" pitchFamily="49" charset="0"/>
              <a:buChar char="o"/>
            </a:pPr>
            <a:r>
              <a:rPr lang="en-US" dirty="0"/>
              <a:t>Sex</a:t>
            </a:r>
          </a:p>
          <a:p>
            <a:pPr lvl="2">
              <a:lnSpc>
                <a:spcPct val="120000"/>
              </a:lnSpc>
              <a:buFont typeface="Courier New" panose="02070309020205020404" pitchFamily="49" charset="0"/>
              <a:buChar char="o"/>
            </a:pPr>
            <a:r>
              <a:rPr lang="en-US" dirty="0"/>
              <a:t>Black/African American</a:t>
            </a:r>
          </a:p>
          <a:p>
            <a:pPr lvl="2">
              <a:lnSpc>
                <a:spcPct val="120000"/>
              </a:lnSpc>
              <a:buFont typeface="Courier New" panose="02070309020205020404" pitchFamily="49" charset="0"/>
              <a:buChar char="o"/>
            </a:pPr>
            <a:r>
              <a:rPr lang="en-US" dirty="0"/>
              <a:t>Hispanic/Latino</a:t>
            </a:r>
          </a:p>
          <a:p>
            <a:pPr lvl="2">
              <a:lnSpc>
                <a:spcPct val="120000"/>
              </a:lnSpc>
              <a:buFont typeface="Courier New" panose="02070309020205020404" pitchFamily="49" charset="0"/>
              <a:buChar char="o"/>
            </a:pPr>
            <a:r>
              <a:rPr lang="en-US" dirty="0"/>
              <a:t>Asian American</a:t>
            </a:r>
          </a:p>
          <a:p>
            <a:pPr lvl="2">
              <a:lnSpc>
                <a:spcPct val="120000"/>
              </a:lnSpc>
              <a:buFont typeface="Courier New" panose="02070309020205020404" pitchFamily="49" charset="0"/>
              <a:buChar char="o"/>
            </a:pPr>
            <a:r>
              <a:rPr lang="en-US" dirty="0"/>
              <a:t>American Indian/Alaska Native</a:t>
            </a:r>
          </a:p>
          <a:p>
            <a:pPr lvl="2">
              <a:lnSpc>
                <a:spcPct val="120000"/>
              </a:lnSpc>
              <a:buFont typeface="Courier New" panose="02070309020205020404" pitchFamily="49" charset="0"/>
              <a:buChar char="o"/>
            </a:pPr>
            <a:r>
              <a:rPr lang="en-US" dirty="0"/>
              <a:t>Native Hawaiian/Other Pacific Islander</a:t>
            </a:r>
          </a:p>
          <a:p>
            <a:pPr lvl="0">
              <a:lnSpc>
                <a:spcPct val="120000"/>
              </a:lnSpc>
            </a:pPr>
            <a:r>
              <a:rPr lang="en-US" dirty="0"/>
              <a:t>Dementia in Other Unique Populations</a:t>
            </a:r>
          </a:p>
        </p:txBody>
      </p:sp>
    </p:spTree>
    <p:extLst>
      <p:ext uri="{BB962C8B-B14F-4D97-AF65-F5344CB8AC3E}">
        <p14:creationId xmlns:p14="http://schemas.microsoft.com/office/powerpoint/2010/main" val="307802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257"/>
            <a:ext cx="5739205" cy="730677"/>
          </a:xfrm>
        </p:spPr>
        <p:txBody>
          <a:bodyPr>
            <a:noAutofit/>
          </a:bodyPr>
          <a:lstStyle/>
          <a:p>
            <a:pPr algn="l"/>
            <a:r>
              <a:rPr lang="en-US" sz="2800" b="1" dirty="0">
                <a:solidFill>
                  <a:schemeClr val="tx2"/>
                </a:solidFill>
              </a:rPr>
              <a:t>Rates of Dementia Vary </a:t>
            </a:r>
            <a:r>
              <a:rPr lang="en-US" dirty="0"/>
              <a:t>b</a:t>
            </a:r>
            <a:r>
              <a:rPr lang="en-US" sz="2800" b="1" dirty="0">
                <a:solidFill>
                  <a:schemeClr val="tx2"/>
                </a:solidFill>
              </a:rPr>
              <a:t>y Sex, Race, and Ethnicity: Overview</a:t>
            </a:r>
            <a:endParaRPr lang="en-US" sz="2800" dirty="0">
              <a:solidFill>
                <a:schemeClr val="tx2"/>
              </a:solidFill>
            </a:endParaRPr>
          </a:p>
        </p:txBody>
      </p:sp>
      <p:sp>
        <p:nvSpPr>
          <p:cNvPr id="3" name="Content Placeholder 2"/>
          <p:cNvSpPr>
            <a:spLocks noGrp="1"/>
          </p:cNvSpPr>
          <p:nvPr>
            <p:ph idx="1"/>
          </p:nvPr>
        </p:nvSpPr>
        <p:spPr>
          <a:xfrm>
            <a:off x="457200" y="1981200"/>
            <a:ext cx="8229600" cy="2971800"/>
          </a:xfrm>
        </p:spPr>
        <p:txBody>
          <a:bodyPr>
            <a:normAutofit/>
          </a:bodyPr>
          <a:lstStyle/>
          <a:p>
            <a:pPr lvl="0"/>
            <a:r>
              <a:rPr lang="en-US" dirty="0"/>
              <a:t>Ethnicity may influence dementia through age of onset, comorbidities, family history, APOE gene status, and cognitive changes over time (Chen &amp; </a:t>
            </a:r>
            <a:r>
              <a:rPr lang="en-US" dirty="0" err="1"/>
              <a:t>Panegyres</a:t>
            </a:r>
            <a:r>
              <a:rPr lang="en-US" dirty="0"/>
              <a:t>, 2016).</a:t>
            </a:r>
          </a:p>
          <a:p>
            <a:pPr lvl="0"/>
            <a:r>
              <a:rPr lang="en-US" dirty="0"/>
              <a:t>Lifestyle, health factors, and education level may have substantial influence on risk of dementia (Chin et al., 2011; </a:t>
            </a:r>
            <a:r>
              <a:rPr lang="en-US" dirty="0" err="1"/>
              <a:t>Yaffe</a:t>
            </a:r>
            <a:r>
              <a:rPr lang="en-US" dirty="0"/>
              <a:t> et al., 2013).</a:t>
            </a:r>
          </a:p>
          <a:p>
            <a:r>
              <a:rPr lang="en-US" dirty="0"/>
              <a:t>Many studies highlight different rates of dementia by race and ethnicity (Dilworth-Anderson et al., 2008; Chen &amp; </a:t>
            </a:r>
            <a:r>
              <a:rPr lang="en-US" dirty="0" err="1"/>
              <a:t>Panegyres</a:t>
            </a:r>
            <a:r>
              <a:rPr lang="en-US" dirty="0"/>
              <a:t>, 2016; </a:t>
            </a:r>
            <a:r>
              <a:rPr lang="en-US" dirty="0" err="1"/>
              <a:t>Gurland</a:t>
            </a:r>
            <a:r>
              <a:rPr lang="en-US" dirty="0"/>
              <a:t> et al., 1999; Manly &amp; </a:t>
            </a:r>
            <a:r>
              <a:rPr lang="en-US" dirty="0" err="1"/>
              <a:t>Mayeux</a:t>
            </a:r>
            <a:r>
              <a:rPr lang="en-US" dirty="0"/>
              <a:t>, 2004; </a:t>
            </a:r>
            <a:r>
              <a:rPr lang="en-US" dirty="0" err="1"/>
              <a:t>Mayeda</a:t>
            </a:r>
            <a:r>
              <a:rPr lang="en-US" dirty="0"/>
              <a:t> et al., 2016; Potter et al., 2009).</a:t>
            </a:r>
          </a:p>
        </p:txBody>
      </p:sp>
    </p:spTree>
    <p:extLst>
      <p:ext uri="{BB962C8B-B14F-4D97-AF65-F5344CB8AC3E}">
        <p14:creationId xmlns:p14="http://schemas.microsoft.com/office/powerpoint/2010/main" val="2994516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 b="0" kern="1200" dirty="0">
                <a:solidFill>
                  <a:schemeClr val="bg1"/>
                </a:solidFill>
                <a:effectLst/>
                <a:latin typeface="+mj-lt"/>
                <a:ea typeface="+mj-ea"/>
                <a:cs typeface="+mj-cs"/>
              </a:rPr>
              <a:t>Photo - </a:t>
            </a:r>
            <a:r>
              <a:rPr lang="en-US" sz="1800" b="0" dirty="0"/>
              <a:t>Senior man</a:t>
            </a:r>
          </a:p>
        </p:txBody>
      </p:sp>
      <p:pic>
        <p:nvPicPr>
          <p:cNvPr id="9218" name="Picture 2" descr="Photo of a senior man looking into the camer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31044" y="534688"/>
            <a:ext cx="7936485" cy="5338231"/>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630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Outline</a:t>
            </a:r>
            <a:r>
              <a:rPr lang="en-US" dirty="0">
                <a:solidFill>
                  <a:schemeClr val="bg1"/>
                </a:solidFill>
              </a:rPr>
              <a:t> 5 - Sex</a:t>
            </a:r>
          </a:p>
        </p:txBody>
      </p:sp>
      <p:pic>
        <p:nvPicPr>
          <p:cNvPr id="10242" name="Picture 2" descr="Thumbnail photo of a woman with her hands together against her lips."/>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Highlighter for the selection &quot;Dementia Across Sex, Race, and Ethnicity&quot;">
            <a:extLst>
              <a:ext uri="{FF2B5EF4-FFF2-40B4-BE49-F238E27FC236}">
                <a16:creationId xmlns:a16="http://schemas.microsoft.com/office/drawing/2014/main" id="{71D1877E-28B9-4CE4-A19E-4160AEF10D07}"/>
              </a:ext>
            </a:extLst>
          </p:cNvPr>
          <p:cNvSpPr/>
          <p:nvPr/>
        </p:nvSpPr>
        <p:spPr>
          <a:xfrm>
            <a:off x="-7666" y="2669458"/>
            <a:ext cx="9144000" cy="353962"/>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E37C387-5F50-458B-A699-A3595753D235}"/>
              </a:ext>
            </a:extLst>
          </p:cNvPr>
          <p:cNvSpPr>
            <a:spLocks noGrp="1"/>
          </p:cNvSpPr>
          <p:nvPr>
            <p:ph idx="1"/>
          </p:nvPr>
        </p:nvSpPr>
        <p:spPr>
          <a:xfrm>
            <a:off x="449534" y="1764412"/>
            <a:ext cx="8229600" cy="4315027"/>
          </a:xfrm>
        </p:spPr>
        <p:txBody>
          <a:bodyPr/>
          <a:lstStyle/>
          <a:p>
            <a:pPr lvl="0">
              <a:lnSpc>
                <a:spcPct val="120000"/>
              </a:lnSpc>
            </a:pPr>
            <a:r>
              <a:rPr lang="en-US" dirty="0"/>
              <a:t>Why Address Diversity in Dementia?</a:t>
            </a:r>
          </a:p>
          <a:p>
            <a:pPr lvl="0">
              <a:lnSpc>
                <a:spcPct val="120000"/>
              </a:lnSpc>
            </a:pPr>
            <a:r>
              <a:rPr lang="en-US" dirty="0"/>
              <a:t>Conditions and Factors That Influence Rates of Dementia</a:t>
            </a:r>
          </a:p>
          <a:p>
            <a:pPr lvl="0">
              <a:lnSpc>
                <a:spcPct val="120000"/>
              </a:lnSpc>
            </a:pPr>
            <a:r>
              <a:rPr lang="en-US" dirty="0">
                <a:solidFill>
                  <a:schemeClr val="bg1"/>
                </a:solidFill>
              </a:rPr>
              <a:t>Dementia Across Sex, Race, and Ethnicity</a:t>
            </a:r>
          </a:p>
          <a:p>
            <a:pPr lvl="2">
              <a:lnSpc>
                <a:spcPct val="120000"/>
              </a:lnSpc>
              <a:buFont typeface="Courier New" panose="02070309020205020404" pitchFamily="49" charset="0"/>
              <a:buChar char="o"/>
            </a:pPr>
            <a:r>
              <a:rPr lang="en-US" b="1" dirty="0"/>
              <a:t>Sex</a:t>
            </a:r>
          </a:p>
          <a:p>
            <a:pPr lvl="2">
              <a:lnSpc>
                <a:spcPct val="120000"/>
              </a:lnSpc>
              <a:buFont typeface="Courier New" panose="02070309020205020404" pitchFamily="49" charset="0"/>
              <a:buChar char="o"/>
            </a:pPr>
            <a:r>
              <a:rPr lang="en-US" dirty="0"/>
              <a:t>Black/African American</a:t>
            </a:r>
          </a:p>
          <a:p>
            <a:pPr lvl="2">
              <a:lnSpc>
                <a:spcPct val="120000"/>
              </a:lnSpc>
              <a:buFont typeface="Courier New" panose="02070309020205020404" pitchFamily="49" charset="0"/>
              <a:buChar char="o"/>
            </a:pPr>
            <a:r>
              <a:rPr lang="en-US" dirty="0"/>
              <a:t>Hispanic/Latino</a:t>
            </a:r>
          </a:p>
          <a:p>
            <a:pPr lvl="2">
              <a:lnSpc>
                <a:spcPct val="120000"/>
              </a:lnSpc>
              <a:buFont typeface="Courier New" panose="02070309020205020404" pitchFamily="49" charset="0"/>
              <a:buChar char="o"/>
            </a:pPr>
            <a:r>
              <a:rPr lang="en-US" dirty="0"/>
              <a:t>Asian American</a:t>
            </a:r>
          </a:p>
          <a:p>
            <a:pPr lvl="2">
              <a:lnSpc>
                <a:spcPct val="120000"/>
              </a:lnSpc>
              <a:buFont typeface="Courier New" panose="02070309020205020404" pitchFamily="49" charset="0"/>
              <a:buChar char="o"/>
            </a:pPr>
            <a:r>
              <a:rPr lang="en-US" dirty="0"/>
              <a:t>American Indian/Alaska Native</a:t>
            </a:r>
          </a:p>
          <a:p>
            <a:pPr lvl="2">
              <a:lnSpc>
                <a:spcPct val="120000"/>
              </a:lnSpc>
              <a:buFont typeface="Courier New" panose="02070309020205020404" pitchFamily="49" charset="0"/>
              <a:buChar char="o"/>
            </a:pPr>
            <a:r>
              <a:rPr lang="en-US" dirty="0"/>
              <a:t>Native Hawaiian/Other Pacific Islander</a:t>
            </a:r>
          </a:p>
          <a:p>
            <a:pPr lvl="0">
              <a:lnSpc>
                <a:spcPct val="120000"/>
              </a:lnSpc>
            </a:pPr>
            <a:r>
              <a:rPr lang="en-US" dirty="0"/>
              <a:t>Dementia in Other Unique Populations</a:t>
            </a:r>
          </a:p>
        </p:txBody>
      </p:sp>
    </p:spTree>
    <p:extLst>
      <p:ext uri="{BB962C8B-B14F-4D97-AF65-F5344CB8AC3E}">
        <p14:creationId xmlns:p14="http://schemas.microsoft.com/office/powerpoint/2010/main" val="472914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solidFill>
                  <a:schemeClr val="tx2"/>
                </a:solidFill>
              </a:rPr>
              <a:t>Rates of Dementia by Sex</a:t>
            </a:r>
          </a:p>
        </p:txBody>
      </p:sp>
      <p:sp>
        <p:nvSpPr>
          <p:cNvPr id="3" name="Content Placeholder 2"/>
          <p:cNvSpPr>
            <a:spLocks noGrp="1"/>
          </p:cNvSpPr>
          <p:nvPr>
            <p:ph idx="1"/>
          </p:nvPr>
        </p:nvSpPr>
        <p:spPr>
          <a:xfrm>
            <a:off x="457200" y="1316083"/>
            <a:ext cx="8229600" cy="4099560"/>
          </a:xfrm>
        </p:spPr>
        <p:txBody>
          <a:bodyPr>
            <a:noAutofit/>
          </a:bodyPr>
          <a:lstStyle/>
          <a:p>
            <a:pPr lvl="0"/>
            <a:r>
              <a:rPr lang="en-US" dirty="0"/>
              <a:t>More women than men have Alzheimer’s disease and related dementias (Hebert et al., 2013; </a:t>
            </a:r>
            <a:r>
              <a:rPr lang="en-US" dirty="0" err="1"/>
              <a:t>Plassman</a:t>
            </a:r>
            <a:r>
              <a:rPr lang="en-US" dirty="0"/>
              <a:t> et al., 2007).</a:t>
            </a:r>
          </a:p>
          <a:p>
            <a:pPr lvl="0"/>
            <a:r>
              <a:rPr lang="en-US" dirty="0"/>
              <a:t>Many explanations have been offered for gender disparities in dementia.</a:t>
            </a:r>
          </a:p>
          <a:p>
            <a:pPr lvl="1">
              <a:buFont typeface="Courier New" panose="02070309020205020404" pitchFamily="49" charset="0"/>
              <a:buChar char="o"/>
            </a:pPr>
            <a:r>
              <a:rPr lang="en-US" sz="2000" dirty="0"/>
              <a:t>Women live longer (Hebert et al., 2001; </a:t>
            </a:r>
            <a:r>
              <a:rPr lang="en-US" sz="2000" dirty="0" err="1"/>
              <a:t>Seshadri</a:t>
            </a:r>
            <a:r>
              <a:rPr lang="en-US" sz="2000" dirty="0"/>
              <a:t> et al., 1997).</a:t>
            </a:r>
          </a:p>
          <a:p>
            <a:pPr lvl="1">
              <a:buFont typeface="Courier New" panose="02070309020205020404" pitchFamily="49" charset="0"/>
              <a:buChar char="o"/>
            </a:pPr>
            <a:r>
              <a:rPr lang="en-US" sz="2000" dirty="0"/>
              <a:t>Men have a high death rate from cardiovascular disease (</a:t>
            </a:r>
            <a:r>
              <a:rPr lang="en-US" sz="2000" dirty="0" err="1"/>
              <a:t>Chêne</a:t>
            </a:r>
            <a:r>
              <a:rPr lang="en-US" sz="2000" dirty="0"/>
              <a:t> et al., 2015).</a:t>
            </a:r>
          </a:p>
          <a:p>
            <a:pPr lvl="1">
              <a:buFont typeface="Courier New" panose="02070309020205020404" pitchFamily="49" charset="0"/>
              <a:buChar char="o"/>
            </a:pPr>
            <a:r>
              <a:rPr lang="en-US" sz="2000" dirty="0"/>
              <a:t>Lack of significant difference in incidence by sex suggests life experience may be an important factor in disparity (Carter et al., 2012).</a:t>
            </a:r>
          </a:p>
          <a:p>
            <a:pPr lvl="1">
              <a:buFont typeface="Courier New" panose="02070309020205020404" pitchFamily="49" charset="0"/>
              <a:buChar char="o"/>
            </a:pPr>
            <a:r>
              <a:rPr lang="en-US" sz="2000" dirty="0"/>
              <a:t>Difference may be possible in strength of genetic factor (the APOE-ε4 genotype) between the sexes (</a:t>
            </a:r>
            <a:r>
              <a:rPr lang="en-US" sz="2000" dirty="0" err="1"/>
              <a:t>Altmann</a:t>
            </a:r>
            <a:r>
              <a:rPr lang="en-US" sz="2000" dirty="0"/>
              <a:t> et al., 2014; Kang &amp; </a:t>
            </a:r>
            <a:r>
              <a:rPr lang="en-US" sz="2000" dirty="0" err="1"/>
              <a:t>Grodstein</a:t>
            </a:r>
            <a:r>
              <a:rPr lang="en-US" sz="2000" dirty="0"/>
              <a:t>, 2012; Unger et al., 2014; </a:t>
            </a:r>
            <a:r>
              <a:rPr lang="en-US" sz="2000" dirty="0" err="1"/>
              <a:t>Yaffe</a:t>
            </a:r>
            <a:r>
              <a:rPr lang="en-US" sz="2000" dirty="0"/>
              <a:t> et al., 2000)</a:t>
            </a:r>
          </a:p>
        </p:txBody>
      </p:sp>
    </p:spTree>
    <p:extLst>
      <p:ext uri="{BB962C8B-B14F-4D97-AF65-F5344CB8AC3E}">
        <p14:creationId xmlns:p14="http://schemas.microsoft.com/office/powerpoint/2010/main" val="358595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Outline</a:t>
            </a:r>
          </a:p>
        </p:txBody>
      </p:sp>
      <p:pic>
        <p:nvPicPr>
          <p:cNvPr id="2050" name="Picture 2" descr="Thumbnail photo of a woman resting her chin on her hand which is resting on a cane."/>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560945"/>
            <a:ext cx="8229600" cy="4447969"/>
          </a:xfrm>
        </p:spPr>
        <p:txBody>
          <a:bodyPr>
            <a:noAutofit/>
          </a:bodyPr>
          <a:lstStyle/>
          <a:p>
            <a:pPr lvl="0">
              <a:lnSpc>
                <a:spcPct val="120000"/>
              </a:lnSpc>
            </a:pPr>
            <a:r>
              <a:rPr lang="en-US" dirty="0"/>
              <a:t>Why Address Diversity in Dementia?</a:t>
            </a:r>
          </a:p>
          <a:p>
            <a:pPr lvl="0">
              <a:lnSpc>
                <a:spcPct val="120000"/>
              </a:lnSpc>
            </a:pPr>
            <a:r>
              <a:rPr lang="en-US" dirty="0"/>
              <a:t>Conditions and Factors That Influence Rates of Dementia</a:t>
            </a:r>
          </a:p>
          <a:p>
            <a:pPr lvl="0">
              <a:lnSpc>
                <a:spcPct val="120000"/>
              </a:lnSpc>
            </a:pPr>
            <a:r>
              <a:rPr lang="en-US" dirty="0"/>
              <a:t>Dementia Across Sex, Race, and Ethnicity</a:t>
            </a:r>
          </a:p>
          <a:p>
            <a:pPr lvl="1">
              <a:lnSpc>
                <a:spcPct val="120000"/>
              </a:lnSpc>
              <a:buFont typeface="Courier New" panose="02070309020205020404" pitchFamily="49" charset="0"/>
              <a:buChar char="o"/>
            </a:pPr>
            <a:r>
              <a:rPr lang="en-US" sz="2000" dirty="0"/>
              <a:t>Sex</a:t>
            </a:r>
          </a:p>
          <a:p>
            <a:pPr lvl="1">
              <a:lnSpc>
                <a:spcPct val="120000"/>
              </a:lnSpc>
              <a:buFont typeface="Courier New" panose="02070309020205020404" pitchFamily="49" charset="0"/>
              <a:buChar char="o"/>
            </a:pPr>
            <a:r>
              <a:rPr lang="en-US" sz="2000" dirty="0"/>
              <a:t>Black/African American</a:t>
            </a:r>
          </a:p>
          <a:p>
            <a:pPr lvl="1">
              <a:lnSpc>
                <a:spcPct val="120000"/>
              </a:lnSpc>
              <a:buFont typeface="Courier New" panose="02070309020205020404" pitchFamily="49" charset="0"/>
              <a:buChar char="o"/>
            </a:pPr>
            <a:r>
              <a:rPr lang="en-US" sz="2000" dirty="0"/>
              <a:t>Hispanic/Latino</a:t>
            </a:r>
          </a:p>
          <a:p>
            <a:pPr lvl="1">
              <a:lnSpc>
                <a:spcPct val="120000"/>
              </a:lnSpc>
              <a:buFont typeface="Courier New" panose="02070309020205020404" pitchFamily="49" charset="0"/>
              <a:buChar char="o"/>
            </a:pPr>
            <a:r>
              <a:rPr lang="en-US" sz="2000" dirty="0"/>
              <a:t>Asian American</a:t>
            </a:r>
          </a:p>
          <a:p>
            <a:pPr lvl="1">
              <a:lnSpc>
                <a:spcPct val="120000"/>
              </a:lnSpc>
              <a:buFont typeface="Courier New" panose="02070309020205020404" pitchFamily="49" charset="0"/>
              <a:buChar char="o"/>
            </a:pPr>
            <a:r>
              <a:rPr lang="en-US" sz="2000" dirty="0"/>
              <a:t>American Indian/Alaska Native</a:t>
            </a:r>
          </a:p>
          <a:p>
            <a:pPr lvl="1">
              <a:lnSpc>
                <a:spcPct val="120000"/>
              </a:lnSpc>
              <a:buFont typeface="Courier New" panose="02070309020205020404" pitchFamily="49" charset="0"/>
              <a:buChar char="o"/>
            </a:pPr>
            <a:r>
              <a:rPr lang="en-US" sz="2000" dirty="0"/>
              <a:t>Native Hawaiian/Other Pacific Islander</a:t>
            </a:r>
          </a:p>
          <a:p>
            <a:pPr lvl="0">
              <a:lnSpc>
                <a:spcPct val="120000"/>
              </a:lnSpc>
            </a:pPr>
            <a:r>
              <a:rPr lang="en-US" dirty="0"/>
              <a:t>Dementia in Other Unique Populations </a:t>
            </a:r>
          </a:p>
        </p:txBody>
      </p:sp>
    </p:spTree>
    <p:extLst>
      <p:ext uri="{BB962C8B-B14F-4D97-AF65-F5344CB8AC3E}">
        <p14:creationId xmlns:p14="http://schemas.microsoft.com/office/powerpoint/2010/main" val="4063459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Senior woman holding face</a:t>
            </a:r>
          </a:p>
        </p:txBody>
      </p:sp>
      <p:pic>
        <p:nvPicPr>
          <p:cNvPr id="11266" name="Picture 2" descr="Photo of a woman with her hands together against her lip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28513" y="604261"/>
            <a:ext cx="7949371" cy="5299579"/>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08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Outline</a:t>
            </a:r>
            <a:r>
              <a:rPr lang="en-US" dirty="0">
                <a:solidFill>
                  <a:schemeClr val="bg1"/>
                </a:solidFill>
              </a:rPr>
              <a:t> 6 - Black/African</a:t>
            </a:r>
            <a:r>
              <a:rPr lang="en-US" baseline="0" dirty="0">
                <a:solidFill>
                  <a:schemeClr val="bg1"/>
                </a:solidFill>
              </a:rPr>
              <a:t> American</a:t>
            </a:r>
            <a:endParaRPr lang="en-US" dirty="0">
              <a:solidFill>
                <a:schemeClr val="bg1"/>
              </a:solidFill>
            </a:endParaRPr>
          </a:p>
        </p:txBody>
      </p:sp>
      <p:pic>
        <p:nvPicPr>
          <p:cNvPr id="12290" name="Picture 2" descr="Thumbnail photo of a nurse holding the hand of an African American woman in a wheelchai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Highlighter for the selection &quot;Dementia Across Sex, Race, and Ethnicity&quot;">
            <a:extLst>
              <a:ext uri="{FF2B5EF4-FFF2-40B4-BE49-F238E27FC236}">
                <a16:creationId xmlns:a16="http://schemas.microsoft.com/office/drawing/2014/main" id="{A906764A-49B8-4C25-80D4-ABDBCAE31000}"/>
              </a:ext>
            </a:extLst>
          </p:cNvPr>
          <p:cNvSpPr/>
          <p:nvPr/>
        </p:nvSpPr>
        <p:spPr>
          <a:xfrm>
            <a:off x="0" y="2905432"/>
            <a:ext cx="9144000" cy="353962"/>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7370014-3E47-497B-BFCC-6F0B9719B48A}"/>
              </a:ext>
            </a:extLst>
          </p:cNvPr>
          <p:cNvSpPr>
            <a:spLocks noGrp="1"/>
          </p:cNvSpPr>
          <p:nvPr>
            <p:ph idx="1"/>
          </p:nvPr>
        </p:nvSpPr>
        <p:spPr>
          <a:xfrm>
            <a:off x="449534" y="2001340"/>
            <a:ext cx="8229600" cy="4708981"/>
          </a:xfrm>
        </p:spPr>
        <p:txBody>
          <a:bodyPr/>
          <a:lstStyle/>
          <a:p>
            <a:pPr lvl="0">
              <a:lnSpc>
                <a:spcPct val="120000"/>
              </a:lnSpc>
            </a:pPr>
            <a:r>
              <a:rPr lang="en-US" dirty="0"/>
              <a:t>Why Address Diversity in Dementia?</a:t>
            </a:r>
          </a:p>
          <a:p>
            <a:pPr lvl="0">
              <a:lnSpc>
                <a:spcPct val="120000"/>
              </a:lnSpc>
            </a:pPr>
            <a:r>
              <a:rPr lang="en-US" dirty="0"/>
              <a:t>Conditions and Factors That Influence Rates of Dementia</a:t>
            </a:r>
          </a:p>
          <a:p>
            <a:pPr lvl="0">
              <a:lnSpc>
                <a:spcPct val="120000"/>
              </a:lnSpc>
            </a:pPr>
            <a:r>
              <a:rPr lang="en-US" dirty="0">
                <a:solidFill>
                  <a:schemeClr val="bg1"/>
                </a:solidFill>
              </a:rPr>
              <a:t>Dementia Across Sex, Race, and Ethnicity</a:t>
            </a:r>
          </a:p>
          <a:p>
            <a:pPr lvl="2">
              <a:lnSpc>
                <a:spcPct val="120000"/>
              </a:lnSpc>
              <a:buFont typeface="Courier New" panose="02070309020205020404" pitchFamily="49" charset="0"/>
              <a:buChar char="o"/>
            </a:pPr>
            <a:r>
              <a:rPr lang="en-US" dirty="0"/>
              <a:t>Sex</a:t>
            </a:r>
          </a:p>
          <a:p>
            <a:pPr lvl="2">
              <a:lnSpc>
                <a:spcPct val="120000"/>
              </a:lnSpc>
              <a:buFont typeface="Courier New" panose="02070309020205020404" pitchFamily="49" charset="0"/>
              <a:buChar char="o"/>
            </a:pPr>
            <a:r>
              <a:rPr lang="en-US" b="1" dirty="0"/>
              <a:t>Black/African American</a:t>
            </a:r>
          </a:p>
          <a:p>
            <a:pPr lvl="2">
              <a:lnSpc>
                <a:spcPct val="120000"/>
              </a:lnSpc>
              <a:buFont typeface="Courier New" panose="02070309020205020404" pitchFamily="49" charset="0"/>
              <a:buChar char="o"/>
            </a:pPr>
            <a:r>
              <a:rPr lang="en-US" dirty="0"/>
              <a:t>Hispanic/Latino</a:t>
            </a:r>
          </a:p>
          <a:p>
            <a:pPr lvl="2">
              <a:lnSpc>
                <a:spcPct val="120000"/>
              </a:lnSpc>
              <a:buFont typeface="Courier New" panose="02070309020205020404" pitchFamily="49" charset="0"/>
              <a:buChar char="o"/>
            </a:pPr>
            <a:r>
              <a:rPr lang="en-US" dirty="0"/>
              <a:t>Asian American</a:t>
            </a:r>
          </a:p>
          <a:p>
            <a:pPr lvl="2">
              <a:lnSpc>
                <a:spcPct val="120000"/>
              </a:lnSpc>
              <a:buFont typeface="Courier New" panose="02070309020205020404" pitchFamily="49" charset="0"/>
              <a:buChar char="o"/>
            </a:pPr>
            <a:r>
              <a:rPr lang="en-US" dirty="0"/>
              <a:t>American Indian/Alaska Native</a:t>
            </a:r>
          </a:p>
          <a:p>
            <a:pPr lvl="2">
              <a:lnSpc>
                <a:spcPct val="120000"/>
              </a:lnSpc>
              <a:buFont typeface="Courier New" panose="02070309020205020404" pitchFamily="49" charset="0"/>
              <a:buChar char="o"/>
            </a:pPr>
            <a:r>
              <a:rPr lang="en-US" dirty="0"/>
              <a:t>Native Hawaiian/Other Pacific Islander</a:t>
            </a:r>
          </a:p>
          <a:p>
            <a:pPr lvl="0">
              <a:lnSpc>
                <a:spcPct val="120000"/>
              </a:lnSpc>
            </a:pPr>
            <a:r>
              <a:rPr lang="en-US" dirty="0"/>
              <a:t>Dementia in Other Unique Populations</a:t>
            </a:r>
          </a:p>
        </p:txBody>
      </p:sp>
    </p:spTree>
    <p:extLst>
      <p:ext uri="{BB962C8B-B14F-4D97-AF65-F5344CB8AC3E}">
        <p14:creationId xmlns:p14="http://schemas.microsoft.com/office/powerpoint/2010/main" val="3443990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Autofit/>
          </a:bodyPr>
          <a:lstStyle/>
          <a:p>
            <a:r>
              <a:rPr lang="en-US" b="1" dirty="0"/>
              <a:t>Dementia Prevalence and Incidence </a:t>
            </a:r>
            <a:r>
              <a:rPr lang="en-US" dirty="0"/>
              <a:t>Among</a:t>
            </a:r>
            <a:r>
              <a:rPr lang="en-US" b="1" dirty="0"/>
              <a:t> Black/African Americans</a:t>
            </a:r>
            <a:endParaRPr lang="en-US" dirty="0"/>
          </a:p>
        </p:txBody>
      </p:sp>
      <p:sp>
        <p:nvSpPr>
          <p:cNvPr id="3" name="Content Placeholder 2"/>
          <p:cNvSpPr>
            <a:spLocks noGrp="1"/>
          </p:cNvSpPr>
          <p:nvPr>
            <p:ph idx="1"/>
          </p:nvPr>
        </p:nvSpPr>
        <p:spPr>
          <a:xfrm>
            <a:off x="457200" y="1698171"/>
            <a:ext cx="8229600" cy="4325258"/>
          </a:xfrm>
        </p:spPr>
        <p:txBody>
          <a:bodyPr>
            <a:noAutofit/>
          </a:bodyPr>
          <a:lstStyle/>
          <a:p>
            <a:pPr lvl="0"/>
            <a:r>
              <a:rPr lang="en-US" dirty="0"/>
              <a:t>Genetic risk factors increase risk in Black/African Americans (Logue et al., 2011; Reitz et al., 2013).</a:t>
            </a:r>
          </a:p>
          <a:p>
            <a:pPr lvl="0"/>
            <a:r>
              <a:rPr lang="en-US" dirty="0"/>
              <a:t>Higher risk and rates of diabetes are evident among Black/African Americans (</a:t>
            </a:r>
            <a:r>
              <a:rPr lang="en-US" dirty="0" err="1"/>
              <a:t>Mayeda</a:t>
            </a:r>
            <a:r>
              <a:rPr lang="en-US" dirty="0"/>
              <a:t> et al., 2014; </a:t>
            </a:r>
            <a:r>
              <a:rPr lang="en-US" dirty="0" err="1"/>
              <a:t>Mozaffarian</a:t>
            </a:r>
            <a:r>
              <a:rPr lang="en-US" dirty="0"/>
              <a:t> et al., 2016; Peek et al., 2007).</a:t>
            </a:r>
          </a:p>
          <a:p>
            <a:pPr lvl="0"/>
            <a:r>
              <a:rPr lang="en-US" dirty="0"/>
              <a:t>Social and cultural factors increase risk of dementia among Black/African Americans (Chui &amp; </a:t>
            </a:r>
            <a:r>
              <a:rPr lang="en-US" dirty="0" err="1"/>
              <a:t>Gatz</a:t>
            </a:r>
            <a:r>
              <a:rPr lang="en-US" dirty="0"/>
              <a:t>, 2005; </a:t>
            </a:r>
            <a:r>
              <a:rPr lang="en-US" dirty="0" err="1"/>
              <a:t>Rovner</a:t>
            </a:r>
            <a:r>
              <a:rPr lang="en-US" dirty="0"/>
              <a:t> et al., 2013).</a:t>
            </a:r>
          </a:p>
          <a:p>
            <a:pPr lvl="0"/>
            <a:r>
              <a:rPr lang="en-US" dirty="0"/>
              <a:t>Higher prevalence of vascular dementia is evident among Black/African Americans compared with Caucasians (Fitzpatrick et al., 2004; Miles et al., 2001).</a:t>
            </a:r>
          </a:p>
          <a:p>
            <a:r>
              <a:rPr lang="en-US" dirty="0"/>
              <a:t>The risk of Parkinson’s disease is possibly lower among Black/African Americans than it is among other groups (</a:t>
            </a:r>
            <a:r>
              <a:rPr lang="de-DE" dirty="0"/>
              <a:t>McInerney-Leo et al., 2004; Miles et al., 2001; Rajput et al., 2003).</a:t>
            </a:r>
            <a:endParaRPr lang="en-US" dirty="0"/>
          </a:p>
        </p:txBody>
      </p:sp>
    </p:spTree>
    <p:extLst>
      <p:ext uri="{BB962C8B-B14F-4D97-AF65-F5344CB8AC3E}">
        <p14:creationId xmlns:p14="http://schemas.microsoft.com/office/powerpoint/2010/main" val="180209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Nurse holding senior woman’s hand</a:t>
            </a:r>
          </a:p>
        </p:txBody>
      </p:sp>
      <p:pic>
        <p:nvPicPr>
          <p:cNvPr id="13314" name="Picture 2" descr="Photo of a nurse holding the hand of a senior African American woman in a wheelchai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97877" y="631190"/>
            <a:ext cx="7948246" cy="5303520"/>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535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943"/>
            <a:ext cx="8229600" cy="693057"/>
          </a:xfrm>
        </p:spPr>
        <p:txBody>
          <a:bodyPr>
            <a:noAutofit/>
          </a:bodyPr>
          <a:lstStyle/>
          <a:p>
            <a:r>
              <a:rPr lang="en-US" b="1" dirty="0"/>
              <a:t>Risk Factors for Dementia </a:t>
            </a:r>
            <a:r>
              <a:rPr lang="en-US" dirty="0"/>
              <a:t>Among</a:t>
            </a:r>
            <a:r>
              <a:rPr lang="en-US" b="1" dirty="0"/>
              <a:t> Black/African Americans</a:t>
            </a:r>
            <a:endParaRPr lang="en-US" dirty="0"/>
          </a:p>
        </p:txBody>
      </p:sp>
      <p:sp>
        <p:nvSpPr>
          <p:cNvPr id="3" name="Content Placeholder 2"/>
          <p:cNvSpPr>
            <a:spLocks noGrp="1"/>
          </p:cNvSpPr>
          <p:nvPr>
            <p:ph idx="1"/>
          </p:nvPr>
        </p:nvSpPr>
        <p:spPr>
          <a:xfrm>
            <a:off x="457200" y="1463040"/>
            <a:ext cx="8229600" cy="4480560"/>
          </a:xfrm>
        </p:spPr>
        <p:txBody>
          <a:bodyPr>
            <a:normAutofit/>
          </a:bodyPr>
          <a:lstStyle/>
          <a:p>
            <a:pPr lvl="0"/>
            <a:r>
              <a:rPr lang="en-US" dirty="0"/>
              <a:t>Black/African Americans appear to have greater likelihood of a missed diagnosis of Alzheimer’s disease than do non-Hispanic Whites (Barnes &amp; Bennett, 2014).</a:t>
            </a:r>
          </a:p>
          <a:p>
            <a:pPr lvl="1">
              <a:buFont typeface="Courier New" panose="02070309020205020404" pitchFamily="49" charset="0"/>
              <a:buChar char="o"/>
            </a:pPr>
            <a:r>
              <a:rPr lang="en-US" sz="2000" dirty="0"/>
              <a:t>Many reasons are offered  including inequalities of diagnostic tools, underreporting, diagnosis at later stages, and lack of representation in clinical trials.</a:t>
            </a:r>
          </a:p>
          <a:p>
            <a:pPr lvl="1">
              <a:buFont typeface="Courier New" panose="02070309020205020404" pitchFamily="49" charset="0"/>
              <a:buChar char="o"/>
            </a:pPr>
            <a:r>
              <a:rPr lang="en-US" sz="2000" dirty="0"/>
              <a:t>Delayed/missed diagnoses or misdiagnoses lead to delays in treatment.</a:t>
            </a:r>
          </a:p>
          <a:p>
            <a:pPr lvl="1">
              <a:buFont typeface="Courier New" panose="02070309020205020404" pitchFamily="49" charset="0"/>
              <a:buChar char="o"/>
            </a:pPr>
            <a:r>
              <a:rPr lang="en-US" dirty="0"/>
              <a:t>Black/African Americans</a:t>
            </a:r>
            <a:r>
              <a:rPr lang="en-US" sz="2000" dirty="0"/>
              <a:t> have higher rates medical conditions associated with dementia:  hypertension (Delgado et al., 2012; </a:t>
            </a:r>
            <a:r>
              <a:rPr lang="en-US" sz="2000" dirty="0" err="1"/>
              <a:t>Mozaffarian</a:t>
            </a:r>
            <a:r>
              <a:rPr lang="en-US" sz="2000" dirty="0"/>
              <a:t> et al., 2016), diabetes (</a:t>
            </a:r>
            <a:r>
              <a:rPr lang="en-US" sz="2000" dirty="0" err="1"/>
              <a:t>Mayeda</a:t>
            </a:r>
            <a:r>
              <a:rPr lang="en-US" sz="2000" dirty="0"/>
              <a:t> et al., 2014; </a:t>
            </a:r>
            <a:r>
              <a:rPr lang="en-US" sz="2000" dirty="0" err="1"/>
              <a:t>Mozaffarian</a:t>
            </a:r>
            <a:r>
              <a:rPr lang="en-US" sz="2000" dirty="0"/>
              <a:t> et al., 2016), and HIV infection (SAMHSA, 2016).</a:t>
            </a:r>
          </a:p>
        </p:txBody>
      </p:sp>
    </p:spTree>
    <p:extLst>
      <p:ext uri="{BB962C8B-B14F-4D97-AF65-F5344CB8AC3E}">
        <p14:creationId xmlns:p14="http://schemas.microsoft.com/office/powerpoint/2010/main" val="2452042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914"/>
            <a:ext cx="8229600" cy="722086"/>
          </a:xfrm>
        </p:spPr>
        <p:txBody>
          <a:bodyPr>
            <a:noAutofit/>
          </a:bodyPr>
          <a:lstStyle/>
          <a:p>
            <a:r>
              <a:rPr lang="en-US" b="1" dirty="0"/>
              <a:t>Dementia Assessment Issues </a:t>
            </a:r>
            <a:r>
              <a:rPr lang="en-US" dirty="0"/>
              <a:t>Among</a:t>
            </a:r>
            <a:r>
              <a:rPr lang="en-US" b="1" dirty="0"/>
              <a:t> Black/African Americans</a:t>
            </a:r>
            <a:endParaRPr lang="en-US" dirty="0"/>
          </a:p>
        </p:txBody>
      </p:sp>
      <p:sp>
        <p:nvSpPr>
          <p:cNvPr id="3" name="Content Placeholder 2"/>
          <p:cNvSpPr>
            <a:spLocks noGrp="1"/>
          </p:cNvSpPr>
          <p:nvPr>
            <p:ph idx="1"/>
          </p:nvPr>
        </p:nvSpPr>
        <p:spPr/>
        <p:txBody>
          <a:bodyPr>
            <a:normAutofit fontScale="92500"/>
          </a:bodyPr>
          <a:lstStyle/>
          <a:p>
            <a:pPr lvl="0"/>
            <a:r>
              <a:rPr lang="en-US" dirty="0"/>
              <a:t>Many general barriers to discussing possible diagnosis (Gleason et al., 2015)</a:t>
            </a:r>
          </a:p>
          <a:p>
            <a:pPr lvl="0"/>
            <a:r>
              <a:rPr lang="en-US" dirty="0"/>
              <a:t>Challenges in using available assessment tools that are linked with educational attainment (Garrett et al., 2013; </a:t>
            </a:r>
            <a:r>
              <a:rPr lang="en-US" dirty="0" err="1"/>
              <a:t>O’Bryant</a:t>
            </a:r>
            <a:r>
              <a:rPr lang="en-US" dirty="0"/>
              <a:t> et al., 2008; </a:t>
            </a:r>
            <a:r>
              <a:rPr lang="en-US" dirty="0" err="1"/>
              <a:t>Spering</a:t>
            </a:r>
            <a:r>
              <a:rPr lang="en-US" dirty="0"/>
              <a:t> et al., 2012)</a:t>
            </a:r>
          </a:p>
          <a:p>
            <a:pPr lvl="0"/>
            <a:r>
              <a:rPr lang="en-US" dirty="0"/>
              <a:t>Recommend combining assessment tools to obtain more accurate results (</a:t>
            </a:r>
            <a:r>
              <a:rPr lang="en-US" dirty="0" err="1"/>
              <a:t>Tappen</a:t>
            </a:r>
            <a:r>
              <a:rPr lang="en-US" dirty="0"/>
              <a:t> et al., 2012)</a:t>
            </a:r>
          </a:p>
        </p:txBody>
      </p:sp>
    </p:spTree>
    <p:extLst>
      <p:ext uri="{BB962C8B-B14F-4D97-AF65-F5344CB8AC3E}">
        <p14:creationId xmlns:p14="http://schemas.microsoft.com/office/powerpoint/2010/main" val="1473313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943"/>
            <a:ext cx="8229600" cy="693057"/>
          </a:xfrm>
        </p:spPr>
        <p:txBody>
          <a:bodyPr>
            <a:noAutofit/>
          </a:bodyPr>
          <a:lstStyle/>
          <a:p>
            <a:r>
              <a:rPr lang="en-US" b="1" dirty="0"/>
              <a:t>Dementia Treatment Issues </a:t>
            </a:r>
            <a:r>
              <a:rPr lang="en-US" dirty="0"/>
              <a:t>Among</a:t>
            </a:r>
            <a:r>
              <a:rPr lang="en-US" b="1" dirty="0"/>
              <a:t> Black/African Americans </a:t>
            </a:r>
            <a:endParaRPr lang="en-US" dirty="0"/>
          </a:p>
        </p:txBody>
      </p:sp>
      <p:sp>
        <p:nvSpPr>
          <p:cNvPr id="3" name="Content Placeholder 2"/>
          <p:cNvSpPr>
            <a:spLocks noGrp="1"/>
          </p:cNvSpPr>
          <p:nvPr>
            <p:ph idx="1"/>
          </p:nvPr>
        </p:nvSpPr>
        <p:spPr>
          <a:xfrm>
            <a:off x="457200" y="1698171"/>
            <a:ext cx="8229600" cy="3483428"/>
          </a:xfrm>
        </p:spPr>
        <p:txBody>
          <a:bodyPr>
            <a:normAutofit/>
          </a:bodyPr>
          <a:lstStyle/>
          <a:p>
            <a:pPr lvl="0"/>
            <a:r>
              <a:rPr lang="en-US" dirty="0"/>
              <a:t>Be aware of comorbid conditions commonly found in Black/African Americans.</a:t>
            </a:r>
          </a:p>
          <a:p>
            <a:pPr lvl="0"/>
            <a:r>
              <a:rPr lang="en-US" dirty="0"/>
              <a:t>Recognize any hesitation and unease of the Black/African American population with the health care system. </a:t>
            </a:r>
          </a:p>
          <a:p>
            <a:pPr lvl="0"/>
            <a:r>
              <a:rPr lang="en-US" dirty="0"/>
              <a:t>Realize that current treatment is based on studies that excluded Black/African Americans, despite apparent differences in survival and rates of decline (Barnes &amp; Bennett, 2014).</a:t>
            </a:r>
          </a:p>
          <a:p>
            <a:pPr lvl="0"/>
            <a:r>
              <a:rPr lang="en-US" dirty="0"/>
              <a:t>Understand that there are significant disparities in pharmacologic treatment of dementia for Black/African Americans (Gilligan et al., 2012).</a:t>
            </a:r>
          </a:p>
        </p:txBody>
      </p:sp>
    </p:spTree>
    <p:extLst>
      <p:ext uri="{BB962C8B-B14F-4D97-AF65-F5344CB8AC3E}">
        <p14:creationId xmlns:p14="http://schemas.microsoft.com/office/powerpoint/2010/main" val="2296600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486"/>
            <a:ext cx="8229600" cy="649514"/>
          </a:xfrm>
        </p:spPr>
        <p:txBody>
          <a:bodyPr>
            <a:noAutofit/>
          </a:bodyPr>
          <a:lstStyle/>
          <a:p>
            <a:r>
              <a:rPr lang="en-US" b="1" dirty="0"/>
              <a:t>Dementia Care Partner Issues for Black/African Americans</a:t>
            </a:r>
            <a:endParaRPr lang="en-US" dirty="0"/>
          </a:p>
        </p:txBody>
      </p:sp>
      <p:sp>
        <p:nvSpPr>
          <p:cNvPr id="3" name="Content Placeholder 2"/>
          <p:cNvSpPr>
            <a:spLocks noGrp="1"/>
          </p:cNvSpPr>
          <p:nvPr>
            <p:ph idx="1"/>
          </p:nvPr>
        </p:nvSpPr>
        <p:spPr>
          <a:xfrm>
            <a:off x="457200" y="1747157"/>
            <a:ext cx="8229600" cy="4241846"/>
          </a:xfrm>
        </p:spPr>
        <p:txBody>
          <a:bodyPr>
            <a:normAutofit/>
          </a:bodyPr>
          <a:lstStyle/>
          <a:p>
            <a:pPr lvl="0"/>
            <a:r>
              <a:rPr lang="en-US" dirty="0"/>
              <a:t>Care partners for Black/African Americans with dementia are less likely to be spouses (Family Caregiver Alliance, 2016) and often younger and less educated with minimal financial resources.</a:t>
            </a:r>
          </a:p>
          <a:p>
            <a:pPr lvl="0"/>
            <a:r>
              <a:rPr lang="en-US" dirty="0"/>
              <a:t>Black/African American care partners have higher rate of unhealthy behaviors than non-Hispanic White care partners (Haley et al., 2004).</a:t>
            </a:r>
          </a:p>
          <a:p>
            <a:pPr lvl="0"/>
            <a:r>
              <a:rPr lang="en-US" dirty="0"/>
              <a:t>Caregiving appears to be more rewarding to Black/African Americans than it is to non-Hispanic Whites (</a:t>
            </a:r>
            <a:r>
              <a:rPr lang="en-US" dirty="0" err="1"/>
              <a:t>Heo</a:t>
            </a:r>
            <a:r>
              <a:rPr lang="en-US" dirty="0"/>
              <a:t> &amp; </a:t>
            </a:r>
            <a:r>
              <a:rPr lang="en-US" dirty="0" err="1"/>
              <a:t>Koeske</a:t>
            </a:r>
            <a:r>
              <a:rPr lang="en-US" dirty="0"/>
              <a:t>, 2013; Roth et al., 2015).</a:t>
            </a:r>
          </a:p>
          <a:p>
            <a:pPr lvl="0"/>
            <a:r>
              <a:rPr lang="en-US" dirty="0"/>
              <a:t>There are benefits of training for care partners (Belle et al., 2006).</a:t>
            </a:r>
          </a:p>
        </p:txBody>
      </p:sp>
    </p:spTree>
    <p:extLst>
      <p:ext uri="{BB962C8B-B14F-4D97-AF65-F5344CB8AC3E}">
        <p14:creationId xmlns:p14="http://schemas.microsoft.com/office/powerpoint/2010/main" val="3428016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Outline</a:t>
            </a:r>
            <a:r>
              <a:rPr lang="en-US" dirty="0">
                <a:solidFill>
                  <a:schemeClr val="bg1"/>
                </a:solidFill>
              </a:rPr>
              <a:t> 7 - Hispanic/Latino</a:t>
            </a:r>
          </a:p>
        </p:txBody>
      </p:sp>
      <p:pic>
        <p:nvPicPr>
          <p:cNvPr id="14338" name="Picture 2" descr="Thumbnail photo of an Hispanic man and woman standing closely together, his hand around her shoulde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Highlighter for the selection &quot;Dementia Across Sex, Race, and Ethnicity&quot;">
            <a:extLst>
              <a:ext uri="{FF2B5EF4-FFF2-40B4-BE49-F238E27FC236}">
                <a16:creationId xmlns:a16="http://schemas.microsoft.com/office/drawing/2014/main" id="{53B8B3A3-8DBA-47C0-A890-CF6280AD9CBC}"/>
              </a:ext>
            </a:extLst>
          </p:cNvPr>
          <p:cNvSpPr/>
          <p:nvPr/>
        </p:nvSpPr>
        <p:spPr>
          <a:xfrm>
            <a:off x="0" y="2905432"/>
            <a:ext cx="9144000" cy="353962"/>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3504D0C-9DF3-4442-9F0D-296984363ACE}"/>
              </a:ext>
            </a:extLst>
          </p:cNvPr>
          <p:cNvSpPr>
            <a:spLocks noGrp="1"/>
          </p:cNvSpPr>
          <p:nvPr>
            <p:ph idx="1"/>
          </p:nvPr>
        </p:nvSpPr>
        <p:spPr>
          <a:xfrm>
            <a:off x="449534" y="2001340"/>
            <a:ext cx="8229600" cy="4315027"/>
          </a:xfrm>
        </p:spPr>
        <p:txBody>
          <a:bodyPr/>
          <a:lstStyle/>
          <a:p>
            <a:pPr lvl="0">
              <a:lnSpc>
                <a:spcPct val="120000"/>
              </a:lnSpc>
            </a:pPr>
            <a:r>
              <a:rPr lang="en-US" dirty="0"/>
              <a:t>Why Address Diversity in Dementia?</a:t>
            </a:r>
          </a:p>
          <a:p>
            <a:pPr lvl="0">
              <a:lnSpc>
                <a:spcPct val="120000"/>
              </a:lnSpc>
            </a:pPr>
            <a:r>
              <a:rPr lang="en-US" dirty="0"/>
              <a:t>Conditions and Factors That Influence Rates of Dementia</a:t>
            </a:r>
          </a:p>
          <a:p>
            <a:pPr lvl="0">
              <a:lnSpc>
                <a:spcPct val="120000"/>
              </a:lnSpc>
            </a:pPr>
            <a:r>
              <a:rPr lang="en-US" dirty="0">
                <a:solidFill>
                  <a:schemeClr val="bg1"/>
                </a:solidFill>
              </a:rPr>
              <a:t>Dementia Across Sex, Race, and Ethnicity</a:t>
            </a:r>
          </a:p>
          <a:p>
            <a:pPr lvl="2">
              <a:lnSpc>
                <a:spcPct val="120000"/>
              </a:lnSpc>
              <a:buFont typeface="Courier New" panose="02070309020205020404" pitchFamily="49" charset="0"/>
              <a:buChar char="o"/>
            </a:pPr>
            <a:r>
              <a:rPr lang="en-US" dirty="0"/>
              <a:t>Sex</a:t>
            </a:r>
          </a:p>
          <a:p>
            <a:pPr lvl="2">
              <a:lnSpc>
                <a:spcPct val="120000"/>
              </a:lnSpc>
              <a:buFont typeface="Courier New" panose="02070309020205020404" pitchFamily="49" charset="0"/>
              <a:buChar char="o"/>
            </a:pPr>
            <a:r>
              <a:rPr lang="en-US" dirty="0"/>
              <a:t>Black/African American</a:t>
            </a:r>
          </a:p>
          <a:p>
            <a:pPr lvl="2">
              <a:lnSpc>
                <a:spcPct val="120000"/>
              </a:lnSpc>
              <a:buFont typeface="Courier New" panose="02070309020205020404" pitchFamily="49" charset="0"/>
              <a:buChar char="o"/>
            </a:pPr>
            <a:r>
              <a:rPr lang="en-US" b="1" dirty="0"/>
              <a:t>Hispanic/Latino</a:t>
            </a:r>
          </a:p>
          <a:p>
            <a:pPr lvl="2">
              <a:lnSpc>
                <a:spcPct val="120000"/>
              </a:lnSpc>
              <a:buFont typeface="Courier New" panose="02070309020205020404" pitchFamily="49" charset="0"/>
              <a:buChar char="o"/>
            </a:pPr>
            <a:r>
              <a:rPr lang="en-US" dirty="0"/>
              <a:t>Asian American</a:t>
            </a:r>
          </a:p>
          <a:p>
            <a:pPr lvl="2">
              <a:lnSpc>
                <a:spcPct val="120000"/>
              </a:lnSpc>
              <a:buFont typeface="Courier New" panose="02070309020205020404" pitchFamily="49" charset="0"/>
              <a:buChar char="o"/>
            </a:pPr>
            <a:r>
              <a:rPr lang="en-US" dirty="0"/>
              <a:t>American Indian/Alaska Native</a:t>
            </a:r>
          </a:p>
          <a:p>
            <a:pPr lvl="2">
              <a:lnSpc>
                <a:spcPct val="120000"/>
              </a:lnSpc>
              <a:buFont typeface="Courier New" panose="02070309020205020404" pitchFamily="49" charset="0"/>
              <a:buChar char="o"/>
            </a:pPr>
            <a:r>
              <a:rPr lang="en-US" dirty="0"/>
              <a:t>Native Hawaiian/Other Pacific Islander</a:t>
            </a:r>
          </a:p>
          <a:p>
            <a:pPr lvl="0">
              <a:lnSpc>
                <a:spcPct val="120000"/>
              </a:lnSpc>
            </a:pPr>
            <a:r>
              <a:rPr lang="en-US" dirty="0"/>
              <a:t>Dementia in Other Unique Populations</a:t>
            </a:r>
          </a:p>
        </p:txBody>
      </p:sp>
    </p:spTree>
    <p:extLst>
      <p:ext uri="{BB962C8B-B14F-4D97-AF65-F5344CB8AC3E}">
        <p14:creationId xmlns:p14="http://schemas.microsoft.com/office/powerpoint/2010/main" val="2164311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943"/>
            <a:ext cx="8229600" cy="693057"/>
          </a:xfrm>
        </p:spPr>
        <p:txBody>
          <a:bodyPr>
            <a:noAutofit/>
          </a:bodyPr>
          <a:lstStyle/>
          <a:p>
            <a:r>
              <a:rPr lang="en-US" b="1" dirty="0"/>
              <a:t>Dementia Prevalence </a:t>
            </a:r>
            <a:r>
              <a:rPr lang="en-US" dirty="0"/>
              <a:t>Among</a:t>
            </a:r>
            <a:r>
              <a:rPr lang="en-US" b="1" dirty="0"/>
              <a:t> Hispanic/Latino Americans </a:t>
            </a:r>
            <a:endParaRPr lang="en-US" dirty="0"/>
          </a:p>
        </p:txBody>
      </p:sp>
      <p:sp>
        <p:nvSpPr>
          <p:cNvPr id="3" name="Content Placeholder 2"/>
          <p:cNvSpPr>
            <a:spLocks noGrp="1"/>
          </p:cNvSpPr>
          <p:nvPr>
            <p:ph idx="1"/>
          </p:nvPr>
        </p:nvSpPr>
        <p:spPr>
          <a:xfrm>
            <a:off x="457200" y="1463040"/>
            <a:ext cx="8229600" cy="2431435"/>
          </a:xfrm>
        </p:spPr>
        <p:txBody>
          <a:bodyPr/>
          <a:lstStyle/>
          <a:p>
            <a:pPr lvl="0"/>
            <a:r>
              <a:rPr lang="en-US" dirty="0"/>
              <a:t>Many diverse cultures make up Hispanic/Latino communities. </a:t>
            </a:r>
          </a:p>
          <a:p>
            <a:pPr lvl="0"/>
            <a:r>
              <a:rPr lang="en-US" dirty="0"/>
              <a:t>These cultures have the fastest growing elderly population in the United States (U.S. Census Bureau, 2014).</a:t>
            </a:r>
          </a:p>
          <a:p>
            <a:pPr lvl="0"/>
            <a:r>
              <a:rPr lang="en-US" dirty="0"/>
              <a:t>Members of these communities have longer life expectancy than those in the general U.S. population (</a:t>
            </a:r>
            <a:r>
              <a:rPr lang="en-US" dirty="0" err="1"/>
              <a:t>Haan</a:t>
            </a:r>
            <a:r>
              <a:rPr lang="en-US" dirty="0"/>
              <a:t> et al., 2003).</a:t>
            </a:r>
          </a:p>
          <a:p>
            <a:pPr lvl="0"/>
            <a:r>
              <a:rPr lang="en-US" dirty="0"/>
              <a:t>Hispanic/Latino Americans also have an onset of dementia at a younger age (</a:t>
            </a:r>
            <a:r>
              <a:rPr lang="en-US" dirty="0" err="1"/>
              <a:t>Fitten</a:t>
            </a:r>
            <a:r>
              <a:rPr lang="en-US" dirty="0"/>
              <a:t> et al., 2014).</a:t>
            </a:r>
          </a:p>
        </p:txBody>
      </p:sp>
    </p:spTree>
    <p:extLst>
      <p:ext uri="{BB962C8B-B14F-4D97-AF65-F5344CB8AC3E}">
        <p14:creationId xmlns:p14="http://schemas.microsoft.com/office/powerpoint/2010/main" val="416651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solidFill>
                  <a:schemeClr val="tx2"/>
                </a:solidFill>
              </a:rPr>
              <a:t>Learning Objectives</a:t>
            </a:r>
          </a:p>
        </p:txBody>
      </p:sp>
      <p:sp>
        <p:nvSpPr>
          <p:cNvPr id="3" name="Content Placeholder 2"/>
          <p:cNvSpPr>
            <a:spLocks noGrp="1"/>
          </p:cNvSpPr>
          <p:nvPr>
            <p:ph idx="1"/>
          </p:nvPr>
        </p:nvSpPr>
        <p:spPr/>
        <p:txBody>
          <a:bodyPr>
            <a:normAutofit fontScale="92500" lnSpcReduction="20000"/>
          </a:bodyPr>
          <a:lstStyle/>
          <a:p>
            <a:pPr marL="0" indent="0">
              <a:spcAft>
                <a:spcPts val="240"/>
              </a:spcAft>
              <a:buNone/>
            </a:pPr>
            <a:r>
              <a:rPr lang="en-US" dirty="0"/>
              <a:t>After completing this module, participants will be able to:</a:t>
            </a:r>
          </a:p>
          <a:p>
            <a:pPr lvl="0"/>
            <a:r>
              <a:rPr lang="en-US" dirty="0"/>
              <a:t>Identify ways that sex, ethnicity, or race influences risk of dementia.</a:t>
            </a:r>
          </a:p>
          <a:p>
            <a:pPr lvl="0"/>
            <a:r>
              <a:rPr lang="en-US" dirty="0"/>
              <a:t>Discuss factors to consider when diagnosing and treating dementia in diverse populations.</a:t>
            </a:r>
          </a:p>
          <a:p>
            <a:pPr lvl="0"/>
            <a:r>
              <a:rPr lang="en-US" dirty="0"/>
              <a:t>Identify barriers to optimal care among various different groups.</a:t>
            </a:r>
          </a:p>
          <a:p>
            <a:pPr lvl="0"/>
            <a:r>
              <a:rPr lang="en-US" dirty="0"/>
              <a:t>Discuss techniques for effective communications with diverse populations.</a:t>
            </a:r>
          </a:p>
        </p:txBody>
      </p:sp>
    </p:spTree>
    <p:extLst>
      <p:ext uri="{BB962C8B-B14F-4D97-AF65-F5344CB8AC3E}">
        <p14:creationId xmlns:p14="http://schemas.microsoft.com/office/powerpoint/2010/main" val="2000417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Senior Hispanic Couple</a:t>
            </a:r>
          </a:p>
        </p:txBody>
      </p:sp>
      <p:pic>
        <p:nvPicPr>
          <p:cNvPr id="15362" name="Picture 2" descr="Photo of an Hispanic man and woman standing closely together, his hand around her should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02853" y="566584"/>
            <a:ext cx="7985071" cy="5327318"/>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35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171"/>
            <a:ext cx="8229600" cy="689429"/>
          </a:xfrm>
        </p:spPr>
        <p:txBody>
          <a:bodyPr>
            <a:noAutofit/>
          </a:bodyPr>
          <a:lstStyle/>
          <a:p>
            <a:r>
              <a:rPr lang="en-US" b="1" dirty="0"/>
              <a:t>Risk Factors for Dementia </a:t>
            </a:r>
            <a:r>
              <a:rPr lang="en-US" dirty="0"/>
              <a:t>Among</a:t>
            </a:r>
            <a:r>
              <a:rPr lang="en-US" b="1" dirty="0"/>
              <a:t> Hispanic/Latino Americans</a:t>
            </a:r>
            <a:endParaRPr lang="en-US" dirty="0"/>
          </a:p>
        </p:txBody>
      </p:sp>
      <p:sp>
        <p:nvSpPr>
          <p:cNvPr id="3" name="Content Placeholder 2"/>
          <p:cNvSpPr>
            <a:spLocks noGrp="1"/>
          </p:cNvSpPr>
          <p:nvPr>
            <p:ph idx="1"/>
          </p:nvPr>
        </p:nvSpPr>
        <p:spPr>
          <a:xfrm>
            <a:off x="457200" y="1874837"/>
            <a:ext cx="8229600" cy="4525963"/>
          </a:xfrm>
        </p:spPr>
        <p:txBody>
          <a:bodyPr>
            <a:normAutofit/>
          </a:bodyPr>
          <a:lstStyle/>
          <a:p>
            <a:pPr lvl="0"/>
            <a:r>
              <a:rPr lang="en-US" dirty="0"/>
              <a:t>Lower frequency of APOE ε4 allele in Hispanics/Latinos (</a:t>
            </a:r>
            <a:r>
              <a:rPr lang="en-US" dirty="0" err="1"/>
              <a:t>Haan</a:t>
            </a:r>
            <a:r>
              <a:rPr lang="en-US" dirty="0"/>
              <a:t> et al., 2003)</a:t>
            </a:r>
          </a:p>
          <a:p>
            <a:pPr lvl="0"/>
            <a:r>
              <a:rPr lang="en-US" dirty="0"/>
              <a:t>Dementia in this group may be related to preventable (vascular) causes more than it is with Americans of European descent (</a:t>
            </a:r>
            <a:r>
              <a:rPr lang="en-US" dirty="0" err="1"/>
              <a:t>Haan</a:t>
            </a:r>
            <a:r>
              <a:rPr lang="en-US" dirty="0"/>
              <a:t> et al., 2003).</a:t>
            </a:r>
          </a:p>
          <a:p>
            <a:r>
              <a:rPr lang="en-US" dirty="0"/>
              <a:t>Numerous socioeconomic factors increase the risk (</a:t>
            </a:r>
            <a:r>
              <a:rPr lang="en-US" dirty="0" err="1"/>
              <a:t>Haan</a:t>
            </a:r>
            <a:r>
              <a:rPr lang="en-US" dirty="0"/>
              <a:t> et al., 2003)</a:t>
            </a:r>
          </a:p>
        </p:txBody>
      </p:sp>
    </p:spTree>
    <p:extLst>
      <p:ext uri="{BB962C8B-B14F-4D97-AF65-F5344CB8AC3E}">
        <p14:creationId xmlns:p14="http://schemas.microsoft.com/office/powerpoint/2010/main" val="1517002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114"/>
            <a:ext cx="8229600" cy="747486"/>
          </a:xfrm>
        </p:spPr>
        <p:txBody>
          <a:bodyPr>
            <a:noAutofit/>
          </a:bodyPr>
          <a:lstStyle/>
          <a:p>
            <a:r>
              <a:rPr lang="en-US" b="1" dirty="0"/>
              <a:t>Dementia Assessment Issues </a:t>
            </a:r>
            <a:r>
              <a:rPr lang="en-US" dirty="0"/>
              <a:t>Among</a:t>
            </a:r>
            <a:r>
              <a:rPr lang="en-US" b="1" dirty="0"/>
              <a:t> Hispanic/Latino Americans</a:t>
            </a:r>
            <a:endParaRPr lang="en-US" dirty="0"/>
          </a:p>
        </p:txBody>
      </p:sp>
      <p:sp>
        <p:nvSpPr>
          <p:cNvPr id="3" name="Content Placeholder 2"/>
          <p:cNvSpPr>
            <a:spLocks noGrp="1"/>
          </p:cNvSpPr>
          <p:nvPr>
            <p:ph idx="1"/>
          </p:nvPr>
        </p:nvSpPr>
        <p:spPr>
          <a:xfrm>
            <a:off x="457200" y="1874837"/>
            <a:ext cx="8229600" cy="4525963"/>
          </a:xfrm>
        </p:spPr>
        <p:txBody>
          <a:bodyPr>
            <a:normAutofit/>
          </a:bodyPr>
          <a:lstStyle/>
          <a:p>
            <a:pPr lvl="0"/>
            <a:r>
              <a:rPr lang="en-US" dirty="0"/>
              <a:t>Many live below the poverty line (</a:t>
            </a:r>
            <a:r>
              <a:rPr lang="en-US" dirty="0" err="1"/>
              <a:t>DeNavas</a:t>
            </a:r>
            <a:r>
              <a:rPr lang="en-US" dirty="0"/>
              <a:t> et al., 2011).</a:t>
            </a:r>
          </a:p>
          <a:p>
            <a:pPr lvl="0"/>
            <a:r>
              <a:rPr lang="en-US" dirty="0"/>
              <a:t>Many don’t seek medical care because of financial and language barriers (Arguelles &amp; Arguelles, 2006; Montoro-Rodriguez et al., 2006; </a:t>
            </a:r>
            <a:r>
              <a:rPr lang="en-US" dirty="0" err="1"/>
              <a:t>Talamantes</a:t>
            </a:r>
            <a:r>
              <a:rPr lang="en-US" dirty="0"/>
              <a:t> et al., 2006). </a:t>
            </a:r>
          </a:p>
          <a:p>
            <a:pPr lvl="0"/>
            <a:r>
              <a:rPr lang="en-US" dirty="0"/>
              <a:t>Many rely on their families for assistance (Angel et al., 2014).</a:t>
            </a:r>
          </a:p>
          <a:p>
            <a:pPr lvl="0"/>
            <a:r>
              <a:rPr lang="en-US" dirty="0"/>
              <a:t>There is a validated Spanish and English neuropsychological test battery (</a:t>
            </a:r>
            <a:r>
              <a:rPr lang="en-US" dirty="0" err="1"/>
              <a:t>Mungas</a:t>
            </a:r>
            <a:r>
              <a:rPr lang="en-US" dirty="0"/>
              <a:t> et al., 2000, 2004, 2005a, 2005b).</a:t>
            </a:r>
          </a:p>
        </p:txBody>
      </p:sp>
    </p:spTree>
    <p:extLst>
      <p:ext uri="{BB962C8B-B14F-4D97-AF65-F5344CB8AC3E}">
        <p14:creationId xmlns:p14="http://schemas.microsoft.com/office/powerpoint/2010/main" val="3000314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629"/>
            <a:ext cx="8229600" cy="732971"/>
          </a:xfrm>
        </p:spPr>
        <p:txBody>
          <a:bodyPr>
            <a:noAutofit/>
          </a:bodyPr>
          <a:lstStyle/>
          <a:p>
            <a:r>
              <a:rPr lang="en-US" b="1" dirty="0"/>
              <a:t>Dementia Treatment Issues </a:t>
            </a:r>
            <a:r>
              <a:rPr lang="en-US" dirty="0"/>
              <a:t>Among</a:t>
            </a:r>
            <a:r>
              <a:rPr lang="en-US" b="1" dirty="0"/>
              <a:t> Hispanic/Latino Americans</a:t>
            </a:r>
            <a:endParaRPr lang="en-US" dirty="0"/>
          </a:p>
        </p:txBody>
      </p:sp>
      <p:sp>
        <p:nvSpPr>
          <p:cNvPr id="3" name="Content Placeholder 2"/>
          <p:cNvSpPr>
            <a:spLocks noGrp="1"/>
          </p:cNvSpPr>
          <p:nvPr>
            <p:ph idx="1"/>
          </p:nvPr>
        </p:nvSpPr>
        <p:spPr>
          <a:xfrm>
            <a:off x="457200" y="1874837"/>
            <a:ext cx="8229600" cy="4525963"/>
          </a:xfrm>
        </p:spPr>
        <p:txBody>
          <a:bodyPr/>
          <a:lstStyle/>
          <a:p>
            <a:r>
              <a:rPr lang="en-US" dirty="0"/>
              <a:t>Many vascular and other medical risk factors increase the risk of dementia (</a:t>
            </a:r>
            <a:r>
              <a:rPr lang="en-US" dirty="0" err="1"/>
              <a:t>Haan</a:t>
            </a:r>
            <a:r>
              <a:rPr lang="en-US" dirty="0"/>
              <a:t> et al., 2003; </a:t>
            </a:r>
            <a:r>
              <a:rPr lang="en-US" dirty="0" err="1"/>
              <a:t>Mayeda</a:t>
            </a:r>
            <a:r>
              <a:rPr lang="en-US" dirty="0"/>
              <a:t> et al., 2013; </a:t>
            </a:r>
            <a:r>
              <a:rPr lang="en-US" dirty="0" err="1"/>
              <a:t>Mozaffarian</a:t>
            </a:r>
            <a:r>
              <a:rPr lang="en-US" dirty="0"/>
              <a:t> et al., 2016; Schneider et al., 2015; West &amp; </a:t>
            </a:r>
            <a:r>
              <a:rPr lang="en-US" dirty="0" err="1"/>
              <a:t>Haan</a:t>
            </a:r>
            <a:r>
              <a:rPr lang="en-US" dirty="0"/>
              <a:t>, 2009). </a:t>
            </a:r>
          </a:p>
          <a:p>
            <a:r>
              <a:rPr lang="en-US" dirty="0"/>
              <a:t>Obesity</a:t>
            </a:r>
          </a:p>
          <a:p>
            <a:r>
              <a:rPr lang="en-US" dirty="0"/>
              <a:t>Type 2 diabetes mellitus</a:t>
            </a:r>
          </a:p>
          <a:p>
            <a:r>
              <a:rPr lang="en-US" dirty="0"/>
              <a:t>Hypercholesterolemia</a:t>
            </a:r>
          </a:p>
          <a:p>
            <a:r>
              <a:rPr lang="en-US" dirty="0"/>
              <a:t>Hypertension </a:t>
            </a:r>
          </a:p>
        </p:txBody>
      </p:sp>
    </p:spTree>
    <p:extLst>
      <p:ext uri="{BB962C8B-B14F-4D97-AF65-F5344CB8AC3E}">
        <p14:creationId xmlns:p14="http://schemas.microsoft.com/office/powerpoint/2010/main" val="95195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200"/>
            <a:ext cx="8229600" cy="660400"/>
          </a:xfrm>
        </p:spPr>
        <p:txBody>
          <a:bodyPr>
            <a:noAutofit/>
          </a:bodyPr>
          <a:lstStyle/>
          <a:p>
            <a:r>
              <a:rPr lang="en-US" b="1" dirty="0"/>
              <a:t>Dementia Care Partner Issues for Hispanic/Latino Americans</a:t>
            </a:r>
            <a:endParaRPr lang="en-US" dirty="0"/>
          </a:p>
        </p:txBody>
      </p:sp>
      <p:sp>
        <p:nvSpPr>
          <p:cNvPr id="3" name="Content Placeholder 2"/>
          <p:cNvSpPr>
            <a:spLocks noGrp="1"/>
          </p:cNvSpPr>
          <p:nvPr>
            <p:ph idx="1"/>
          </p:nvPr>
        </p:nvSpPr>
        <p:spPr>
          <a:xfrm>
            <a:off x="457200" y="1874837"/>
            <a:ext cx="8229600" cy="4525963"/>
          </a:xfrm>
        </p:spPr>
        <p:txBody>
          <a:bodyPr/>
          <a:lstStyle/>
          <a:p>
            <a:r>
              <a:rPr lang="en-US" dirty="0"/>
              <a:t>There is a need for cultural sensitivity in diagnosis and treatment (Arguelles &amp; Arguelles, 2006; Montoro-Rodriguez et al., 2006; Oakes &amp; </a:t>
            </a:r>
            <a:r>
              <a:rPr lang="en-US" dirty="0" err="1"/>
              <a:t>Talamantes</a:t>
            </a:r>
            <a:r>
              <a:rPr lang="en-US" dirty="0"/>
              <a:t>, 2011; </a:t>
            </a:r>
            <a:r>
              <a:rPr lang="en-US" dirty="0" err="1"/>
              <a:t>Talamantes</a:t>
            </a:r>
            <a:r>
              <a:rPr lang="en-US" dirty="0"/>
              <a:t> et al., 2006).</a:t>
            </a:r>
          </a:p>
          <a:p>
            <a:pPr lvl="0"/>
            <a:r>
              <a:rPr lang="en-US" dirty="0"/>
              <a:t>Recommendations for health care interventions with Hispanic and Latino family care partners include (Arguelles &amp; Arguelles, 2006; Montoro-Rodriguez, Small, &amp; McCallum, 2006; </a:t>
            </a:r>
            <a:r>
              <a:rPr lang="en-US" dirty="0" err="1"/>
              <a:t>Talamantes</a:t>
            </a:r>
            <a:r>
              <a:rPr lang="en-US" dirty="0"/>
              <a:t>, Trejo, Jimenez, &amp; Gallagher-Thompson, 2006):</a:t>
            </a:r>
          </a:p>
          <a:p>
            <a:pPr lvl="1">
              <a:buFont typeface="Courier New" panose="02070309020205020404" pitchFamily="49" charset="0"/>
              <a:buChar char="o"/>
            </a:pPr>
            <a:r>
              <a:rPr lang="en-US" sz="2000" dirty="0"/>
              <a:t>Addressing the elder patient by his or her last name.</a:t>
            </a:r>
          </a:p>
          <a:p>
            <a:pPr lvl="1">
              <a:buFont typeface="Courier New" panose="02070309020205020404" pitchFamily="49" charset="0"/>
              <a:buChar char="o"/>
            </a:pPr>
            <a:r>
              <a:rPr lang="en-US" sz="2000" dirty="0"/>
              <a:t>Communicating indirectly through the son or oldest child.</a:t>
            </a:r>
          </a:p>
          <a:p>
            <a:pPr lvl="1">
              <a:buFont typeface="Courier New" panose="02070309020205020404" pitchFamily="49" charset="0"/>
              <a:buChar char="o"/>
            </a:pPr>
            <a:r>
              <a:rPr lang="en-US" sz="2000" dirty="0"/>
              <a:t>Having limited or indirect eye contact.</a:t>
            </a:r>
          </a:p>
          <a:p>
            <a:pPr lvl="1">
              <a:buFont typeface="Courier New" panose="02070309020205020404" pitchFamily="49" charset="0"/>
              <a:buChar char="o"/>
            </a:pPr>
            <a:r>
              <a:rPr lang="en-US" sz="2000" dirty="0"/>
              <a:t>Reserving closer contact until familiarity is established.</a:t>
            </a:r>
          </a:p>
          <a:p>
            <a:pPr lvl="1">
              <a:buFont typeface="Courier New" panose="02070309020205020404" pitchFamily="49" charset="0"/>
              <a:buChar char="o"/>
            </a:pPr>
            <a:r>
              <a:rPr lang="en-US" sz="2000" dirty="0"/>
              <a:t>Teaching the care partner adaptive coping skills.</a:t>
            </a:r>
            <a:endParaRPr lang="en-US" dirty="0"/>
          </a:p>
        </p:txBody>
      </p:sp>
    </p:spTree>
    <p:extLst>
      <p:ext uri="{BB962C8B-B14F-4D97-AF65-F5344CB8AC3E}">
        <p14:creationId xmlns:p14="http://schemas.microsoft.com/office/powerpoint/2010/main" val="4097108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Outline</a:t>
            </a:r>
            <a:r>
              <a:rPr lang="en-US" dirty="0">
                <a:solidFill>
                  <a:schemeClr val="bg1"/>
                </a:solidFill>
              </a:rPr>
              <a:t> 8 - Asian American</a:t>
            </a:r>
          </a:p>
        </p:txBody>
      </p:sp>
      <p:pic>
        <p:nvPicPr>
          <p:cNvPr id="16386" name="Picture 2" descr="Thumbnail photo of an Asian American man with a young woman holding his shoulders from behind him."/>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368" b="368"/>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Highlighter for the selection &quot;Dementia Across Sex, Race, and Ethnicity&quot;">
            <a:extLst>
              <a:ext uri="{FF2B5EF4-FFF2-40B4-BE49-F238E27FC236}">
                <a16:creationId xmlns:a16="http://schemas.microsoft.com/office/drawing/2014/main" id="{B6B57758-C905-4057-9D4F-0436184CF112}"/>
              </a:ext>
            </a:extLst>
          </p:cNvPr>
          <p:cNvSpPr/>
          <p:nvPr/>
        </p:nvSpPr>
        <p:spPr>
          <a:xfrm>
            <a:off x="0" y="2905432"/>
            <a:ext cx="9144000" cy="353962"/>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DB2874-1A99-472C-BF6F-C11622875979}"/>
              </a:ext>
            </a:extLst>
          </p:cNvPr>
          <p:cNvSpPr>
            <a:spLocks noGrp="1"/>
          </p:cNvSpPr>
          <p:nvPr>
            <p:ph idx="1"/>
          </p:nvPr>
        </p:nvSpPr>
        <p:spPr>
          <a:xfrm>
            <a:off x="449534" y="2001340"/>
            <a:ext cx="8229600" cy="4315027"/>
          </a:xfrm>
        </p:spPr>
        <p:txBody>
          <a:bodyPr/>
          <a:lstStyle/>
          <a:p>
            <a:pPr lvl="0">
              <a:lnSpc>
                <a:spcPct val="120000"/>
              </a:lnSpc>
            </a:pPr>
            <a:r>
              <a:rPr lang="en-US" dirty="0"/>
              <a:t>Why Address Diversity in Dementia?</a:t>
            </a:r>
          </a:p>
          <a:p>
            <a:pPr lvl="0">
              <a:lnSpc>
                <a:spcPct val="120000"/>
              </a:lnSpc>
            </a:pPr>
            <a:r>
              <a:rPr lang="en-US" dirty="0"/>
              <a:t>Conditions and Factors That Influence Rates of Dementia</a:t>
            </a:r>
          </a:p>
          <a:p>
            <a:pPr lvl="0">
              <a:lnSpc>
                <a:spcPct val="120000"/>
              </a:lnSpc>
            </a:pPr>
            <a:r>
              <a:rPr lang="en-US" dirty="0">
                <a:solidFill>
                  <a:schemeClr val="bg1"/>
                </a:solidFill>
              </a:rPr>
              <a:t>Dementia Across Sex, Race, and Ethnicity</a:t>
            </a:r>
          </a:p>
          <a:p>
            <a:pPr lvl="2">
              <a:lnSpc>
                <a:spcPct val="120000"/>
              </a:lnSpc>
              <a:buFont typeface="Courier New" panose="02070309020205020404" pitchFamily="49" charset="0"/>
              <a:buChar char="o"/>
            </a:pPr>
            <a:r>
              <a:rPr lang="en-US" dirty="0"/>
              <a:t>Sex</a:t>
            </a:r>
          </a:p>
          <a:p>
            <a:pPr lvl="2">
              <a:lnSpc>
                <a:spcPct val="120000"/>
              </a:lnSpc>
              <a:buFont typeface="Courier New" panose="02070309020205020404" pitchFamily="49" charset="0"/>
              <a:buChar char="o"/>
            </a:pPr>
            <a:r>
              <a:rPr lang="en-US" dirty="0"/>
              <a:t>Black/African American</a:t>
            </a:r>
          </a:p>
          <a:p>
            <a:pPr lvl="2">
              <a:lnSpc>
                <a:spcPct val="120000"/>
              </a:lnSpc>
              <a:buFont typeface="Courier New" panose="02070309020205020404" pitchFamily="49" charset="0"/>
              <a:buChar char="o"/>
            </a:pPr>
            <a:r>
              <a:rPr lang="en-US" dirty="0"/>
              <a:t>Hispanic/Latino</a:t>
            </a:r>
          </a:p>
          <a:p>
            <a:pPr lvl="2">
              <a:lnSpc>
                <a:spcPct val="120000"/>
              </a:lnSpc>
              <a:buFont typeface="Courier New" panose="02070309020205020404" pitchFamily="49" charset="0"/>
              <a:buChar char="o"/>
            </a:pPr>
            <a:r>
              <a:rPr lang="en-US" b="1" dirty="0"/>
              <a:t>Asian</a:t>
            </a:r>
            <a:r>
              <a:rPr lang="en-US" dirty="0"/>
              <a:t> </a:t>
            </a:r>
            <a:r>
              <a:rPr lang="en-US" b="1" dirty="0"/>
              <a:t>American</a:t>
            </a:r>
          </a:p>
          <a:p>
            <a:pPr lvl="2">
              <a:lnSpc>
                <a:spcPct val="120000"/>
              </a:lnSpc>
              <a:buFont typeface="Courier New" panose="02070309020205020404" pitchFamily="49" charset="0"/>
              <a:buChar char="o"/>
            </a:pPr>
            <a:r>
              <a:rPr lang="en-US" dirty="0"/>
              <a:t>American Indian/Alaska Native</a:t>
            </a:r>
          </a:p>
          <a:p>
            <a:pPr lvl="2">
              <a:lnSpc>
                <a:spcPct val="120000"/>
              </a:lnSpc>
              <a:buFont typeface="Courier New" panose="02070309020205020404" pitchFamily="49" charset="0"/>
              <a:buChar char="o"/>
            </a:pPr>
            <a:r>
              <a:rPr lang="en-US" dirty="0"/>
              <a:t>Native Hawaiian/Other Pacific Islander</a:t>
            </a:r>
          </a:p>
          <a:p>
            <a:pPr lvl="0">
              <a:lnSpc>
                <a:spcPct val="120000"/>
              </a:lnSpc>
            </a:pPr>
            <a:r>
              <a:rPr lang="en-US" dirty="0"/>
              <a:t>Dementia in Other Unique Populations</a:t>
            </a:r>
          </a:p>
        </p:txBody>
      </p:sp>
    </p:spTree>
    <p:extLst>
      <p:ext uri="{BB962C8B-B14F-4D97-AF65-F5344CB8AC3E}">
        <p14:creationId xmlns:p14="http://schemas.microsoft.com/office/powerpoint/2010/main" val="1809773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Chinese Americans: Overview </a:t>
            </a:r>
            <a:endParaRPr lang="en-US" dirty="0"/>
          </a:p>
        </p:txBody>
      </p:sp>
      <p:sp>
        <p:nvSpPr>
          <p:cNvPr id="3" name="Content Placeholder 2"/>
          <p:cNvSpPr>
            <a:spLocks noGrp="1"/>
          </p:cNvSpPr>
          <p:nvPr>
            <p:ph idx="1"/>
          </p:nvPr>
        </p:nvSpPr>
        <p:spPr/>
        <p:txBody>
          <a:bodyPr>
            <a:normAutofit/>
          </a:bodyPr>
          <a:lstStyle/>
          <a:p>
            <a:pPr lvl="0"/>
            <a:r>
              <a:rPr lang="en-US" dirty="0"/>
              <a:t>Chinese Americans are the largest Asian group in the United States—at least 3.3 million persons (U.S. Census Bureau, 2014).</a:t>
            </a:r>
          </a:p>
          <a:p>
            <a:pPr lvl="0"/>
            <a:r>
              <a:rPr lang="en-US" dirty="0"/>
              <a:t>Approximately 1 in 10 Chinese Americans are ages 65 and older.</a:t>
            </a:r>
          </a:p>
          <a:p>
            <a:pPr lvl="0"/>
            <a:r>
              <a:rPr lang="en-US" dirty="0"/>
              <a:t>Chinese American culture is of utmost importance in medical decision-making (Braun &amp; Browne, 1998; Wang et al., 2006).</a:t>
            </a:r>
          </a:p>
        </p:txBody>
      </p:sp>
    </p:spTree>
    <p:extLst>
      <p:ext uri="{BB962C8B-B14F-4D97-AF65-F5344CB8AC3E}">
        <p14:creationId xmlns:p14="http://schemas.microsoft.com/office/powerpoint/2010/main" val="2019294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b="0" dirty="0">
                <a:solidFill>
                  <a:schemeClr val="bg1"/>
                </a:solidFill>
              </a:rPr>
              <a:t>Senior</a:t>
            </a:r>
            <a:r>
              <a:rPr lang="en-US" sz="200" b="0" baseline="0" dirty="0">
                <a:solidFill>
                  <a:schemeClr val="bg1"/>
                </a:solidFill>
              </a:rPr>
              <a:t> Asian American</a:t>
            </a:r>
            <a:endParaRPr lang="en-US" sz="200" b="0" dirty="0">
              <a:solidFill>
                <a:schemeClr val="bg1"/>
              </a:solidFill>
            </a:endParaRPr>
          </a:p>
        </p:txBody>
      </p:sp>
      <p:pic>
        <p:nvPicPr>
          <p:cNvPr id="17410" name="Picture 2" descr="photo of a senior Asian American woman with a young relative, standing behind and tenderly holding her shoulder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94851" y="633156"/>
            <a:ext cx="7954297" cy="5299587"/>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320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Dementia Among the Chinese American Population</a:t>
            </a:r>
            <a:endParaRPr lang="en-US" dirty="0"/>
          </a:p>
        </p:txBody>
      </p:sp>
      <p:sp>
        <p:nvSpPr>
          <p:cNvPr id="3" name="Content Placeholder 2"/>
          <p:cNvSpPr>
            <a:spLocks noGrp="1"/>
          </p:cNvSpPr>
          <p:nvPr>
            <p:ph idx="1"/>
          </p:nvPr>
        </p:nvSpPr>
        <p:spPr>
          <a:xfrm>
            <a:off x="457200" y="1463040"/>
            <a:ext cx="8229600" cy="2121989"/>
          </a:xfrm>
        </p:spPr>
        <p:txBody>
          <a:bodyPr/>
          <a:lstStyle/>
          <a:p>
            <a:pPr lvl="0"/>
            <a:r>
              <a:rPr lang="en-US" dirty="0"/>
              <a:t>Many misconceptions about dementia exist, including lack of a specific word for dementia in the Chinese language (Dick et al., 2006).</a:t>
            </a:r>
          </a:p>
          <a:p>
            <a:pPr lvl="0"/>
            <a:r>
              <a:rPr lang="en-US" dirty="0"/>
              <a:t>Memory problems are believed to be normal aging, delaying diagnosis (Wang et al., 2006).</a:t>
            </a:r>
          </a:p>
          <a:p>
            <a:pPr lvl="0"/>
            <a:r>
              <a:rPr lang="en-US" dirty="0"/>
              <a:t>There is a focus on psychoeducation not psychotherapy to engage Chinese Americans in treatment.</a:t>
            </a:r>
          </a:p>
        </p:txBody>
      </p:sp>
    </p:spTree>
    <p:extLst>
      <p:ext uri="{BB962C8B-B14F-4D97-AF65-F5344CB8AC3E}">
        <p14:creationId xmlns:p14="http://schemas.microsoft.com/office/powerpoint/2010/main" val="776294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143"/>
            <a:ext cx="8229600" cy="718457"/>
          </a:xfrm>
        </p:spPr>
        <p:txBody>
          <a:bodyPr>
            <a:noAutofit/>
          </a:bodyPr>
          <a:lstStyle/>
          <a:p>
            <a:r>
              <a:rPr lang="en-US" b="1" dirty="0"/>
              <a:t>Barriers to Assessment and Treatment Among Chinese Americans</a:t>
            </a:r>
            <a:endParaRPr lang="en-US" dirty="0"/>
          </a:p>
        </p:txBody>
      </p:sp>
      <p:sp>
        <p:nvSpPr>
          <p:cNvPr id="3" name="Content Placeholder 2"/>
          <p:cNvSpPr>
            <a:spLocks noGrp="1"/>
          </p:cNvSpPr>
          <p:nvPr>
            <p:ph idx="1"/>
          </p:nvPr>
        </p:nvSpPr>
        <p:spPr>
          <a:xfrm>
            <a:off x="457200" y="1874837"/>
            <a:ext cx="8229600" cy="4154984"/>
          </a:xfrm>
        </p:spPr>
        <p:txBody>
          <a:bodyPr/>
          <a:lstStyle/>
          <a:p>
            <a:r>
              <a:rPr lang="en-US" dirty="0"/>
              <a:t>Linguistic and cultural barriers make it difficult to test for cognitive impairment and to interpret results (Dick et al., 2006; Lin et al., 2012; Wang et al., 2006).</a:t>
            </a:r>
          </a:p>
          <a:p>
            <a:pPr lvl="0"/>
            <a:r>
              <a:rPr lang="en-US" dirty="0"/>
              <a:t>Recommended adjustments include:</a:t>
            </a:r>
          </a:p>
          <a:p>
            <a:pPr lvl="1">
              <a:buFont typeface="Courier New" panose="02070309020205020404" pitchFamily="49" charset="0"/>
              <a:buChar char="o"/>
            </a:pPr>
            <a:r>
              <a:rPr lang="en-US" sz="2000" dirty="0"/>
              <a:t>Using screening tools that have been validated for Chinese American older adults</a:t>
            </a:r>
          </a:p>
          <a:p>
            <a:pPr lvl="1">
              <a:buFont typeface="Courier New" panose="02070309020205020404" pitchFamily="49" charset="0"/>
              <a:buChar char="o"/>
            </a:pPr>
            <a:r>
              <a:rPr lang="en-US" sz="2000" dirty="0"/>
              <a:t>Considering the person’s first language.</a:t>
            </a:r>
          </a:p>
          <a:p>
            <a:pPr lvl="1">
              <a:buFont typeface="Courier New" panose="02070309020205020404" pitchFamily="49" charset="0"/>
              <a:buChar char="o"/>
            </a:pPr>
            <a:r>
              <a:rPr lang="en-US" sz="2000" dirty="0"/>
              <a:t>Being aware that some words used or required in cognitive tests do not exist in the Chinese language.</a:t>
            </a:r>
          </a:p>
          <a:p>
            <a:pPr lvl="1">
              <a:buFont typeface="Courier New" panose="02070309020205020404" pitchFamily="49" charset="0"/>
              <a:buChar char="o"/>
            </a:pPr>
            <a:r>
              <a:rPr lang="en-US" sz="2000" dirty="0"/>
              <a:t>Using a paint brush rather than a pencil; this may yield more culturally fair results.</a:t>
            </a:r>
          </a:p>
          <a:p>
            <a:pPr lvl="1">
              <a:buFont typeface="Courier New" panose="02070309020205020404" pitchFamily="49" charset="0"/>
              <a:buChar char="o"/>
            </a:pPr>
            <a:r>
              <a:rPr lang="en-US" sz="2000" dirty="0"/>
              <a:t>Using more than one instrument for cross-validity.</a:t>
            </a:r>
            <a:endParaRPr lang="en-US" dirty="0"/>
          </a:p>
        </p:txBody>
      </p:sp>
    </p:spTree>
    <p:extLst>
      <p:ext uri="{BB962C8B-B14F-4D97-AF65-F5344CB8AC3E}">
        <p14:creationId xmlns:p14="http://schemas.microsoft.com/office/powerpoint/2010/main" val="1943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 b="0" kern="1200" dirty="0">
                <a:solidFill>
                  <a:schemeClr val="bg1"/>
                </a:solidFill>
                <a:effectLst/>
                <a:latin typeface="+mj-lt"/>
                <a:ea typeface="+mj-ea"/>
                <a:cs typeface="+mj-cs"/>
              </a:rPr>
              <a:t>Photo - </a:t>
            </a:r>
            <a:r>
              <a:rPr lang="en-US" sz="200" b="0" dirty="0">
                <a:solidFill>
                  <a:schemeClr val="bg1"/>
                </a:solidFill>
              </a:rPr>
              <a:t> Senior woman resting</a:t>
            </a:r>
          </a:p>
        </p:txBody>
      </p:sp>
      <p:pic>
        <p:nvPicPr>
          <p:cNvPr id="3074" name="Picture 2" descr="Photo of a woman resting her chin on her hand which is resting on a can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75982" y="603250"/>
            <a:ext cx="7792035" cy="5359400"/>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75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Influence of Chinese Cultural Values on Dementia </a:t>
            </a:r>
            <a:endParaRPr lang="en-US" dirty="0"/>
          </a:p>
        </p:txBody>
      </p:sp>
      <p:sp>
        <p:nvSpPr>
          <p:cNvPr id="3" name="Content Placeholder 2"/>
          <p:cNvSpPr>
            <a:spLocks noGrp="1"/>
          </p:cNvSpPr>
          <p:nvPr>
            <p:ph idx="1"/>
          </p:nvPr>
        </p:nvSpPr>
        <p:spPr>
          <a:xfrm>
            <a:off x="457200" y="1448526"/>
            <a:ext cx="8229600" cy="1754326"/>
          </a:xfrm>
        </p:spPr>
        <p:txBody>
          <a:bodyPr/>
          <a:lstStyle/>
          <a:p>
            <a:pPr lvl="0"/>
            <a:r>
              <a:rPr lang="en-US" dirty="0"/>
              <a:t>Chinese cultural beliefs may interfere with willingness to seek diagnosis and treatment for dementia.</a:t>
            </a:r>
          </a:p>
          <a:p>
            <a:r>
              <a:rPr lang="en-US" dirty="0"/>
              <a:t>“Saving face” is important in light of dementia.</a:t>
            </a:r>
          </a:p>
          <a:p>
            <a:pPr lvl="0"/>
            <a:r>
              <a:rPr lang="en-US" dirty="0"/>
              <a:t>Caring for one’s elders is a moral and social responsibility (Wang et al., 2006).</a:t>
            </a:r>
          </a:p>
        </p:txBody>
      </p:sp>
    </p:spTree>
    <p:extLst>
      <p:ext uri="{BB962C8B-B14F-4D97-AF65-F5344CB8AC3E}">
        <p14:creationId xmlns:p14="http://schemas.microsoft.com/office/powerpoint/2010/main" val="2999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Dementia </a:t>
            </a:r>
            <a:r>
              <a:rPr lang="en-US" dirty="0"/>
              <a:t>Among</a:t>
            </a:r>
            <a:r>
              <a:rPr lang="en-US" b="1" dirty="0"/>
              <a:t> the Filipino American Population</a:t>
            </a:r>
            <a:endParaRPr lang="en-US" dirty="0"/>
          </a:p>
        </p:txBody>
      </p:sp>
      <p:sp>
        <p:nvSpPr>
          <p:cNvPr id="3" name="Content Placeholder 2"/>
          <p:cNvSpPr>
            <a:spLocks noGrp="1"/>
          </p:cNvSpPr>
          <p:nvPr>
            <p:ph idx="1"/>
          </p:nvPr>
        </p:nvSpPr>
        <p:spPr>
          <a:xfrm>
            <a:off x="457200" y="1649186"/>
            <a:ext cx="8229600" cy="3396343"/>
          </a:xfrm>
        </p:spPr>
        <p:txBody>
          <a:bodyPr>
            <a:normAutofit/>
          </a:bodyPr>
          <a:lstStyle/>
          <a:p>
            <a:pPr lvl="0"/>
            <a:r>
              <a:rPr lang="en-US" dirty="0"/>
              <a:t>Filipino American population totals approximately 2.65 million persons, and nearly 16% are older than 70 (Hoeffel et al., 2012).</a:t>
            </a:r>
          </a:p>
          <a:p>
            <a:pPr lvl="1">
              <a:buFont typeface="Courier New" panose="02070309020205020404" pitchFamily="49" charset="0"/>
              <a:buChar char="o"/>
            </a:pPr>
            <a:r>
              <a:rPr lang="en-US" sz="2000" dirty="0"/>
              <a:t>It is the second fastest growing Asian American group in the U.S. (Hoeffel et al., 2012).</a:t>
            </a:r>
          </a:p>
          <a:p>
            <a:pPr lvl="0"/>
            <a:r>
              <a:rPr lang="en-US" dirty="0"/>
              <a:t>This population has many risk factors for dementia (</a:t>
            </a:r>
            <a:r>
              <a:rPr lang="en-US" dirty="0" err="1"/>
              <a:t>Sy</a:t>
            </a:r>
            <a:r>
              <a:rPr lang="en-US" dirty="0"/>
              <a:t> et al., 2007; WHO, 2002; </a:t>
            </a:r>
            <a:r>
              <a:rPr lang="en-US" dirty="0" err="1"/>
              <a:t>Zuliani</a:t>
            </a:r>
            <a:r>
              <a:rPr lang="en-US" dirty="0"/>
              <a:t> et al., 2010).</a:t>
            </a:r>
          </a:p>
          <a:p>
            <a:pPr lvl="0"/>
            <a:r>
              <a:rPr lang="en-US" dirty="0"/>
              <a:t>Cultural values influence diagnosis (</a:t>
            </a:r>
            <a:r>
              <a:rPr lang="en-US" dirty="0" err="1"/>
              <a:t>Boustani</a:t>
            </a:r>
            <a:r>
              <a:rPr lang="en-US" dirty="0"/>
              <a:t> et al., 2003) and treatment (McBride, 2006a, 2006b).</a:t>
            </a:r>
          </a:p>
        </p:txBody>
      </p:sp>
    </p:spTree>
    <p:extLst>
      <p:ext uri="{BB962C8B-B14F-4D97-AF65-F5344CB8AC3E}">
        <p14:creationId xmlns:p14="http://schemas.microsoft.com/office/powerpoint/2010/main" val="3230129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914"/>
            <a:ext cx="8229600" cy="722086"/>
          </a:xfrm>
        </p:spPr>
        <p:txBody>
          <a:bodyPr>
            <a:noAutofit/>
          </a:bodyPr>
          <a:lstStyle/>
          <a:p>
            <a:r>
              <a:rPr lang="en-US" b="1" dirty="0"/>
              <a:t>Dementia </a:t>
            </a:r>
            <a:r>
              <a:rPr lang="en-US" dirty="0"/>
              <a:t>Among</a:t>
            </a:r>
            <a:r>
              <a:rPr lang="en-US" b="1" dirty="0"/>
              <a:t> the Vietnamese American Population</a:t>
            </a:r>
            <a:endParaRPr lang="en-US" dirty="0"/>
          </a:p>
        </p:txBody>
      </p:sp>
      <p:sp>
        <p:nvSpPr>
          <p:cNvPr id="3" name="Content Placeholder 2"/>
          <p:cNvSpPr>
            <a:spLocks noGrp="1"/>
          </p:cNvSpPr>
          <p:nvPr>
            <p:ph idx="1"/>
          </p:nvPr>
        </p:nvSpPr>
        <p:spPr>
          <a:xfrm>
            <a:off x="457200" y="1463040"/>
            <a:ext cx="8229600" cy="3312160"/>
          </a:xfrm>
        </p:spPr>
        <p:txBody>
          <a:bodyPr>
            <a:normAutofit fontScale="92500" lnSpcReduction="10000"/>
          </a:bodyPr>
          <a:lstStyle/>
          <a:p>
            <a:pPr lvl="0"/>
            <a:r>
              <a:rPr lang="en-US" dirty="0"/>
              <a:t>Vietnamese American population is smaller than that of Chinese or Indian Asian American populations, at just under 1.55 million persons (U.S. Census Bureau, 2014).</a:t>
            </a:r>
          </a:p>
          <a:p>
            <a:pPr lvl="0"/>
            <a:r>
              <a:rPr lang="en-US" dirty="0"/>
              <a:t>Most identify as either Buddhist or Catholic/Christian .</a:t>
            </a:r>
          </a:p>
          <a:p>
            <a:pPr lvl="0"/>
            <a:r>
              <a:rPr lang="en-US" dirty="0"/>
              <a:t>Symptoms are perceived to be part of normal aging (Tran et al., 2010), but diagnosis of dementia brings shame to the entire family (Braun et al., 1996), and dementia is seen as mental illness (Yeo et al., 2001).</a:t>
            </a:r>
          </a:p>
          <a:p>
            <a:pPr lvl="0"/>
            <a:r>
              <a:rPr lang="en-US" dirty="0"/>
              <a:t>Diagnosis causes self-isolation of the person and family (Hinton, 2002; Hinton et al., 2005).</a:t>
            </a:r>
          </a:p>
          <a:p>
            <a:pPr lvl="0"/>
            <a:r>
              <a:rPr lang="en-US" dirty="0"/>
              <a:t>Diagnosis and treatment should be conducted within Vietnamese cultural norms.</a:t>
            </a:r>
          </a:p>
        </p:txBody>
      </p:sp>
    </p:spTree>
    <p:extLst>
      <p:ext uri="{BB962C8B-B14F-4D97-AF65-F5344CB8AC3E}">
        <p14:creationId xmlns:p14="http://schemas.microsoft.com/office/powerpoint/2010/main" val="618479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b="0" dirty="0">
                <a:solidFill>
                  <a:schemeClr val="bg1"/>
                </a:solidFill>
              </a:rPr>
              <a:t>Vietnamese senior</a:t>
            </a:r>
            <a:r>
              <a:rPr lang="en-US" sz="200" b="0" baseline="0" dirty="0">
                <a:solidFill>
                  <a:schemeClr val="bg1"/>
                </a:solidFill>
              </a:rPr>
              <a:t> man</a:t>
            </a:r>
            <a:endParaRPr lang="en-US" sz="200" b="0" dirty="0">
              <a:solidFill>
                <a:schemeClr val="bg1"/>
              </a:solidFill>
            </a:endParaRPr>
          </a:p>
        </p:txBody>
      </p:sp>
      <p:pic>
        <p:nvPicPr>
          <p:cNvPr id="18434" name="Picture 2" descr="Photo of a Vietnamese man holding his hand to his chi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28513" y="634078"/>
            <a:ext cx="7939017" cy="5292676"/>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981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301171"/>
          </a:xfrm>
        </p:spPr>
        <p:txBody>
          <a:bodyPr>
            <a:noAutofit/>
          </a:bodyPr>
          <a:lstStyle/>
          <a:p>
            <a:r>
              <a:rPr lang="en-US" b="1" dirty="0"/>
              <a:t>Dementia Among the Korean American Population</a:t>
            </a:r>
            <a:endParaRPr lang="en-US" dirty="0"/>
          </a:p>
        </p:txBody>
      </p:sp>
      <p:sp>
        <p:nvSpPr>
          <p:cNvPr id="3" name="Content Placeholder 2"/>
          <p:cNvSpPr>
            <a:spLocks noGrp="1"/>
          </p:cNvSpPr>
          <p:nvPr>
            <p:ph idx="1"/>
          </p:nvPr>
        </p:nvSpPr>
        <p:spPr>
          <a:xfrm>
            <a:off x="457200" y="1463040"/>
            <a:ext cx="8229600" cy="3428274"/>
          </a:xfrm>
        </p:spPr>
        <p:txBody>
          <a:bodyPr>
            <a:noAutofit/>
          </a:bodyPr>
          <a:lstStyle/>
          <a:p>
            <a:pPr lvl="0"/>
            <a:r>
              <a:rPr lang="en-US" dirty="0"/>
              <a:t>More than 1.4 million Koreans are in the United States (U.S. Census Bureau, 2014), but the prevalence of dementia among this population is unknown. In Korea, prevalence ranges from 7.4 to 13.0% (Kim et al., 2003).</a:t>
            </a:r>
          </a:p>
          <a:p>
            <a:pPr lvl="0"/>
            <a:r>
              <a:rPr lang="en-US" dirty="0"/>
              <a:t>Dementia is a cultural stigma and shame (Lee et al., 2010; Moon, 2006).</a:t>
            </a:r>
          </a:p>
          <a:p>
            <a:pPr lvl="0"/>
            <a:r>
              <a:rPr lang="en-US" dirty="0"/>
              <a:t>Awareness of available treatments and resources is low among the Korean community (Chee &amp; </a:t>
            </a:r>
            <a:r>
              <a:rPr lang="en-US" dirty="0" err="1"/>
              <a:t>Levkoff</a:t>
            </a:r>
            <a:r>
              <a:rPr lang="en-US" dirty="0"/>
              <a:t>, 2001; Lee, 2006; Moon, 2006).</a:t>
            </a:r>
          </a:p>
          <a:p>
            <a:pPr lvl="0"/>
            <a:r>
              <a:rPr lang="en-US" dirty="0"/>
              <a:t>Cultural and language barriers to optimal care include low health literacy and lack of trust (Jang et al., 2005, 2007).</a:t>
            </a:r>
          </a:p>
          <a:p>
            <a:pPr lvl="0"/>
            <a:r>
              <a:rPr lang="en-US" dirty="0"/>
              <a:t>Family is the primary source of caregiving (Han et al., 2008; Kim &amp; </a:t>
            </a:r>
            <a:r>
              <a:rPr lang="en-US" dirty="0" err="1"/>
              <a:t>Theis</a:t>
            </a:r>
            <a:r>
              <a:rPr lang="en-US" dirty="0"/>
              <a:t>, 2000).</a:t>
            </a:r>
          </a:p>
        </p:txBody>
      </p:sp>
    </p:spTree>
    <p:extLst>
      <p:ext uri="{BB962C8B-B14F-4D97-AF65-F5344CB8AC3E}">
        <p14:creationId xmlns:p14="http://schemas.microsoft.com/office/powerpoint/2010/main" val="3437974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 b="0" dirty="0">
                <a:solidFill>
                  <a:schemeClr val="bg1"/>
                </a:solidFill>
              </a:rPr>
              <a:t>Photo – Korean senior woman</a:t>
            </a:r>
          </a:p>
        </p:txBody>
      </p:sp>
      <p:pic>
        <p:nvPicPr>
          <p:cNvPr id="19458" name="Picture 2" descr="Photo of a senior Korean woman looking into the camera."/>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93725" y="633110"/>
            <a:ext cx="7956550" cy="5299680"/>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434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8229600" cy="330200"/>
          </a:xfrm>
        </p:spPr>
        <p:txBody>
          <a:bodyPr>
            <a:noAutofit/>
          </a:bodyPr>
          <a:lstStyle/>
          <a:p>
            <a:r>
              <a:rPr lang="en-US" b="1" dirty="0"/>
              <a:t>Dementia </a:t>
            </a:r>
            <a:r>
              <a:rPr lang="en-US" dirty="0"/>
              <a:t>Among</a:t>
            </a:r>
            <a:r>
              <a:rPr lang="en-US" b="1" dirty="0"/>
              <a:t> the Japanese American Population </a:t>
            </a:r>
            <a:endParaRPr lang="en-US" dirty="0"/>
          </a:p>
        </p:txBody>
      </p:sp>
      <p:sp>
        <p:nvSpPr>
          <p:cNvPr id="3" name="Content Placeholder 2"/>
          <p:cNvSpPr>
            <a:spLocks noGrp="1"/>
          </p:cNvSpPr>
          <p:nvPr>
            <p:ph idx="1"/>
          </p:nvPr>
        </p:nvSpPr>
        <p:spPr>
          <a:xfrm>
            <a:off x="457200" y="1730829"/>
            <a:ext cx="8229600" cy="4258174"/>
          </a:xfrm>
        </p:spPr>
        <p:txBody>
          <a:bodyPr>
            <a:normAutofit/>
          </a:bodyPr>
          <a:lstStyle/>
          <a:p>
            <a:pPr lvl="0"/>
            <a:r>
              <a:rPr lang="en-US" dirty="0"/>
              <a:t>Slow influx of Japanese Americans and high rate of intermarriage have led to only 760,000 Japanese Americans living in the United States (U.S. Census Bureau, 2014).</a:t>
            </a:r>
          </a:p>
          <a:p>
            <a:pPr lvl="0"/>
            <a:r>
              <a:rPr lang="en-US" dirty="0"/>
              <a:t>Lack of information is attributed to hesitancy or shame of dementia in the family (Braun &amp; Brown, 1998).</a:t>
            </a:r>
          </a:p>
          <a:p>
            <a:pPr lvl="0"/>
            <a:r>
              <a:rPr lang="en-US" dirty="0"/>
              <a:t>Providers should recognize and acknowledge traditional cultural values for diagnosis and management.</a:t>
            </a:r>
          </a:p>
        </p:txBody>
      </p:sp>
    </p:spTree>
    <p:extLst>
      <p:ext uri="{BB962C8B-B14F-4D97-AF65-F5344CB8AC3E}">
        <p14:creationId xmlns:p14="http://schemas.microsoft.com/office/powerpoint/2010/main" val="1621490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Japanese</a:t>
            </a:r>
            <a:r>
              <a:rPr lang="en-US" sz="200" baseline="0" dirty="0">
                <a:solidFill>
                  <a:schemeClr val="bg1"/>
                </a:solidFill>
              </a:rPr>
              <a:t> senior woman with grandson</a:t>
            </a:r>
            <a:endParaRPr lang="en-US" sz="200" dirty="0">
              <a:solidFill>
                <a:schemeClr val="bg1"/>
              </a:solidFill>
            </a:endParaRPr>
          </a:p>
        </p:txBody>
      </p:sp>
      <p:pic>
        <p:nvPicPr>
          <p:cNvPr id="20482" name="Picture 2" descr="Photo of a Japanese toddler kissing his grandmother's forehea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08635" y="564505"/>
            <a:ext cx="7968835" cy="5312555"/>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1824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Outline</a:t>
            </a:r>
            <a:r>
              <a:rPr lang="en-US" dirty="0">
                <a:solidFill>
                  <a:schemeClr val="bg1"/>
                </a:solidFill>
              </a:rPr>
              <a:t> 9 - American Indian/Alaska Native</a:t>
            </a:r>
          </a:p>
        </p:txBody>
      </p:sp>
      <p:pic>
        <p:nvPicPr>
          <p:cNvPr id="21506" name="Picture 2" descr="Thumbnail photo of an American Indian man looking upward."/>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Highlighter for the selection &quot;Dementia Across Sex, Race, and Ethnicity&quot;">
            <a:extLst>
              <a:ext uri="{FF2B5EF4-FFF2-40B4-BE49-F238E27FC236}">
                <a16:creationId xmlns:a16="http://schemas.microsoft.com/office/drawing/2014/main" id="{6459B46F-4D57-452B-A442-7D6510CE2775}"/>
              </a:ext>
            </a:extLst>
          </p:cNvPr>
          <p:cNvSpPr/>
          <p:nvPr/>
        </p:nvSpPr>
        <p:spPr>
          <a:xfrm>
            <a:off x="0" y="2905432"/>
            <a:ext cx="9144000" cy="353962"/>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8DA75AE-C054-4593-9A65-7D78CDBEA8AC}"/>
              </a:ext>
            </a:extLst>
          </p:cNvPr>
          <p:cNvSpPr>
            <a:spLocks noGrp="1"/>
          </p:cNvSpPr>
          <p:nvPr>
            <p:ph idx="1"/>
          </p:nvPr>
        </p:nvSpPr>
        <p:spPr>
          <a:xfrm>
            <a:off x="449534" y="2001340"/>
            <a:ext cx="8229600" cy="4315027"/>
          </a:xfrm>
        </p:spPr>
        <p:txBody>
          <a:bodyPr/>
          <a:lstStyle/>
          <a:p>
            <a:pPr lvl="0">
              <a:lnSpc>
                <a:spcPct val="120000"/>
              </a:lnSpc>
            </a:pPr>
            <a:r>
              <a:rPr lang="en-US" dirty="0"/>
              <a:t>Why Address Diversity in Dementia?</a:t>
            </a:r>
          </a:p>
          <a:p>
            <a:pPr lvl="0">
              <a:lnSpc>
                <a:spcPct val="120000"/>
              </a:lnSpc>
            </a:pPr>
            <a:r>
              <a:rPr lang="en-US" dirty="0"/>
              <a:t>Conditions and Factors That Influence Rates of Dementia</a:t>
            </a:r>
          </a:p>
          <a:p>
            <a:pPr lvl="0">
              <a:lnSpc>
                <a:spcPct val="120000"/>
              </a:lnSpc>
            </a:pPr>
            <a:r>
              <a:rPr lang="en-US" dirty="0">
                <a:solidFill>
                  <a:schemeClr val="bg1"/>
                </a:solidFill>
              </a:rPr>
              <a:t>Dementia Across Sex, Race, and Ethnicity</a:t>
            </a:r>
          </a:p>
          <a:p>
            <a:pPr lvl="2">
              <a:lnSpc>
                <a:spcPct val="120000"/>
              </a:lnSpc>
              <a:buFont typeface="Courier New" panose="02070309020205020404" pitchFamily="49" charset="0"/>
              <a:buChar char="o"/>
            </a:pPr>
            <a:r>
              <a:rPr lang="en-US" dirty="0"/>
              <a:t>Sex</a:t>
            </a:r>
          </a:p>
          <a:p>
            <a:pPr lvl="2">
              <a:lnSpc>
                <a:spcPct val="120000"/>
              </a:lnSpc>
              <a:buFont typeface="Courier New" panose="02070309020205020404" pitchFamily="49" charset="0"/>
              <a:buChar char="o"/>
            </a:pPr>
            <a:r>
              <a:rPr lang="en-US" dirty="0"/>
              <a:t>Black/African American</a:t>
            </a:r>
          </a:p>
          <a:p>
            <a:pPr lvl="2">
              <a:lnSpc>
                <a:spcPct val="120000"/>
              </a:lnSpc>
              <a:buFont typeface="Courier New" panose="02070309020205020404" pitchFamily="49" charset="0"/>
              <a:buChar char="o"/>
            </a:pPr>
            <a:r>
              <a:rPr lang="en-US" dirty="0"/>
              <a:t>Hispanic/Latino</a:t>
            </a:r>
          </a:p>
          <a:p>
            <a:pPr lvl="2">
              <a:lnSpc>
                <a:spcPct val="120000"/>
              </a:lnSpc>
              <a:buFont typeface="Courier New" panose="02070309020205020404" pitchFamily="49" charset="0"/>
              <a:buChar char="o"/>
            </a:pPr>
            <a:r>
              <a:rPr lang="en-US" dirty="0"/>
              <a:t>Asian American</a:t>
            </a:r>
          </a:p>
          <a:p>
            <a:pPr lvl="2">
              <a:lnSpc>
                <a:spcPct val="120000"/>
              </a:lnSpc>
              <a:buFont typeface="Courier New" panose="02070309020205020404" pitchFamily="49" charset="0"/>
              <a:buChar char="o"/>
            </a:pPr>
            <a:r>
              <a:rPr lang="en-US" b="1" dirty="0"/>
              <a:t>American Indian/Alaska Native</a:t>
            </a:r>
          </a:p>
          <a:p>
            <a:pPr lvl="2">
              <a:lnSpc>
                <a:spcPct val="120000"/>
              </a:lnSpc>
              <a:buFont typeface="Courier New" panose="02070309020205020404" pitchFamily="49" charset="0"/>
              <a:buChar char="o"/>
            </a:pPr>
            <a:r>
              <a:rPr lang="en-US" dirty="0"/>
              <a:t>Native Hawaiian/Other Pacific Islander</a:t>
            </a:r>
          </a:p>
          <a:p>
            <a:pPr lvl="0">
              <a:lnSpc>
                <a:spcPct val="120000"/>
              </a:lnSpc>
            </a:pPr>
            <a:r>
              <a:rPr lang="en-US" dirty="0"/>
              <a:t>Dementia in Other Unique Populations</a:t>
            </a:r>
          </a:p>
        </p:txBody>
      </p:sp>
    </p:spTree>
    <p:extLst>
      <p:ext uri="{BB962C8B-B14F-4D97-AF65-F5344CB8AC3E}">
        <p14:creationId xmlns:p14="http://schemas.microsoft.com/office/powerpoint/2010/main" val="3601038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301171"/>
          </a:xfrm>
        </p:spPr>
        <p:txBody>
          <a:bodyPr>
            <a:noAutofit/>
          </a:bodyPr>
          <a:lstStyle/>
          <a:p>
            <a:r>
              <a:rPr lang="en-US" b="1" dirty="0"/>
              <a:t>American Indians/Alaska Natives </a:t>
            </a:r>
            <a:endParaRPr lang="en-US" dirty="0"/>
          </a:p>
        </p:txBody>
      </p:sp>
      <p:sp>
        <p:nvSpPr>
          <p:cNvPr id="3" name="Content Placeholder 2"/>
          <p:cNvSpPr>
            <a:spLocks noGrp="1"/>
          </p:cNvSpPr>
          <p:nvPr>
            <p:ph idx="1"/>
          </p:nvPr>
        </p:nvSpPr>
        <p:spPr>
          <a:xfrm>
            <a:off x="456306" y="1295400"/>
            <a:ext cx="8229600" cy="4525963"/>
          </a:xfrm>
        </p:spPr>
        <p:txBody>
          <a:bodyPr>
            <a:noAutofit/>
          </a:bodyPr>
          <a:lstStyle/>
          <a:p>
            <a:pPr lvl="0"/>
            <a:r>
              <a:rPr lang="en-US" dirty="0"/>
              <a:t>American Indians/Alaska Natives are one of fastest growing U.S. populations, at 5.2 million people (Garrett et al., 2015).</a:t>
            </a:r>
          </a:p>
          <a:p>
            <a:pPr lvl="0"/>
            <a:r>
              <a:rPr lang="en-US" dirty="0"/>
              <a:t>Prevalence and incidence data differ by tribe and group.</a:t>
            </a:r>
          </a:p>
          <a:p>
            <a:pPr lvl="0"/>
            <a:r>
              <a:rPr lang="en-US" dirty="0"/>
              <a:t>They are considered an “invisible” ethnically diverse group (Garrett et al., 2015).</a:t>
            </a:r>
          </a:p>
          <a:p>
            <a:pPr lvl="0"/>
            <a:r>
              <a:rPr lang="en-US" dirty="0"/>
              <a:t>They have a much higher risk of dementia compared with Asian Americans among those with diabetes, 40 to 60% higher (</a:t>
            </a:r>
            <a:r>
              <a:rPr lang="en-US" dirty="0" err="1"/>
              <a:t>Mayeda</a:t>
            </a:r>
            <a:r>
              <a:rPr lang="en-US" dirty="0"/>
              <a:t> et al., 2014).</a:t>
            </a:r>
          </a:p>
          <a:p>
            <a:pPr lvl="0"/>
            <a:r>
              <a:rPr lang="en-US" dirty="0"/>
              <a:t>They do not have a strong genetic risk (Tang et al., 1998), but they do have a high rate of diabetes (</a:t>
            </a:r>
            <a:r>
              <a:rPr lang="en-US" dirty="0" err="1"/>
              <a:t>Trief</a:t>
            </a:r>
            <a:r>
              <a:rPr lang="en-US" dirty="0"/>
              <a:t>, 2007).</a:t>
            </a:r>
          </a:p>
          <a:p>
            <a:pPr lvl="0"/>
            <a:r>
              <a:rPr lang="en-US" dirty="0"/>
              <a:t>Barriers to diagnosis and treatment include:</a:t>
            </a:r>
          </a:p>
          <a:p>
            <a:pPr lvl="1">
              <a:buFont typeface="Courier New" panose="02070309020205020404" pitchFamily="49" charset="0"/>
              <a:buChar char="o"/>
            </a:pPr>
            <a:r>
              <a:rPr lang="en-US" sz="2000" dirty="0"/>
              <a:t>Dementia is seen as a spiritual or psychological problem.</a:t>
            </a:r>
          </a:p>
          <a:p>
            <a:pPr lvl="1">
              <a:buFont typeface="Courier New" panose="02070309020205020404" pitchFamily="49" charset="0"/>
              <a:buChar char="o"/>
            </a:pPr>
            <a:r>
              <a:rPr lang="en-US" sz="2000" dirty="0"/>
              <a:t>Caregiving is kept within the family (Garrett et al., 2015).</a:t>
            </a:r>
          </a:p>
          <a:p>
            <a:pPr lvl="1">
              <a:buFont typeface="Courier New" panose="02070309020205020404" pitchFamily="49" charset="0"/>
              <a:buChar char="o"/>
            </a:pPr>
            <a:r>
              <a:rPr lang="en-US" sz="2000" dirty="0"/>
              <a:t>Lack of younger persons to provide care, leads to institutionalization at an earlier stage (Garrett et al., 2012, 2015).</a:t>
            </a:r>
          </a:p>
        </p:txBody>
      </p:sp>
    </p:spTree>
    <p:extLst>
      <p:ext uri="{BB962C8B-B14F-4D97-AF65-F5344CB8AC3E}">
        <p14:creationId xmlns:p14="http://schemas.microsoft.com/office/powerpoint/2010/main" val="40917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solidFill>
                  <a:schemeClr val="tx2"/>
                </a:solidFill>
              </a:rPr>
              <a:t>Key Take-Home Messages</a:t>
            </a:r>
          </a:p>
        </p:txBody>
      </p:sp>
      <p:sp>
        <p:nvSpPr>
          <p:cNvPr id="3" name="Content Placeholder 2"/>
          <p:cNvSpPr>
            <a:spLocks noGrp="1"/>
          </p:cNvSpPr>
          <p:nvPr>
            <p:ph idx="1"/>
          </p:nvPr>
        </p:nvSpPr>
        <p:spPr/>
        <p:txBody>
          <a:bodyPr>
            <a:normAutofit fontScale="92500" lnSpcReduction="10000"/>
          </a:bodyPr>
          <a:lstStyle/>
          <a:p>
            <a:pPr lvl="0">
              <a:lnSpc>
                <a:spcPct val="120000"/>
              </a:lnSpc>
            </a:pPr>
            <a:r>
              <a:rPr lang="en-US" dirty="0"/>
              <a:t>“One size does not fit all.”</a:t>
            </a:r>
          </a:p>
          <a:p>
            <a:pPr lvl="0">
              <a:lnSpc>
                <a:spcPct val="120000"/>
              </a:lnSpc>
            </a:pPr>
            <a:r>
              <a:rPr lang="en-US" dirty="0"/>
              <a:t>An attitude of cultural humility plus cultural competence is helpful when working with diverse older persons.</a:t>
            </a:r>
          </a:p>
          <a:p>
            <a:pPr lvl="0">
              <a:lnSpc>
                <a:spcPct val="120000"/>
              </a:lnSpc>
            </a:pPr>
            <a:r>
              <a:rPr lang="en-US" dirty="0"/>
              <a:t>Numerous avenues are available for providers to sharpen their skills for providing care to the increasingly diverse U.S. population of older adults.</a:t>
            </a:r>
          </a:p>
        </p:txBody>
      </p:sp>
    </p:spTree>
    <p:extLst>
      <p:ext uri="{BB962C8B-B14F-4D97-AF65-F5344CB8AC3E}">
        <p14:creationId xmlns:p14="http://schemas.microsoft.com/office/powerpoint/2010/main" val="2767717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82930" y="331470"/>
            <a:ext cx="8229600" cy="228600"/>
          </a:xfrm>
        </p:spPr>
        <p:txBody>
          <a:bodyPr>
            <a:normAutofit fontScale="90000"/>
          </a:bodyPr>
          <a:lstStyle/>
          <a:p>
            <a:r>
              <a:rPr lang="en-US" sz="2800" b="0" kern="1200" dirty="0">
                <a:solidFill>
                  <a:schemeClr val="bg1"/>
                </a:solidFill>
                <a:effectLst/>
                <a:latin typeface="+mj-lt"/>
                <a:ea typeface="+mj-ea"/>
                <a:cs typeface="+mj-cs"/>
              </a:rPr>
              <a:t>Photo - </a:t>
            </a:r>
            <a:r>
              <a:rPr lang="en-CA" sz="200" b="0" dirty="0">
                <a:solidFill>
                  <a:schemeClr val="bg1"/>
                </a:solidFill>
              </a:rPr>
              <a:t>American Indian senior man</a:t>
            </a:r>
            <a:endParaRPr lang="en-US" sz="200" b="0" dirty="0">
              <a:solidFill>
                <a:schemeClr val="bg1"/>
              </a:solidFill>
            </a:endParaRPr>
          </a:p>
        </p:txBody>
      </p:sp>
      <p:pic>
        <p:nvPicPr>
          <p:cNvPr id="22530" name="Picture 2" descr="Close-up photo of an American Indian man looking upward."/>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94360" y="601803"/>
            <a:ext cx="7806198" cy="5374532"/>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126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7865992" cy="523220"/>
          </a:xfrm>
        </p:spPr>
        <p:txBody>
          <a:bodyPr>
            <a:noAutofit/>
          </a:bodyPr>
          <a:lstStyle/>
          <a:p>
            <a:r>
              <a:rPr lang="en-US" dirty="0"/>
              <a:t>Outline</a:t>
            </a:r>
            <a:r>
              <a:rPr lang="en-US" dirty="0">
                <a:solidFill>
                  <a:schemeClr val="bg1"/>
                </a:solidFill>
              </a:rPr>
              <a:t> 10 - Native</a:t>
            </a:r>
            <a:r>
              <a:rPr lang="en-US" baseline="0" dirty="0">
                <a:solidFill>
                  <a:schemeClr val="bg1"/>
                </a:solidFill>
              </a:rPr>
              <a:t> Hawaiian/Other Pacific Islander</a:t>
            </a:r>
            <a:endParaRPr lang="en-US" dirty="0">
              <a:solidFill>
                <a:schemeClr val="bg1"/>
              </a:solidFill>
            </a:endParaRPr>
          </a:p>
        </p:txBody>
      </p:sp>
      <p:pic>
        <p:nvPicPr>
          <p:cNvPr id="23554" name="Picture 2" descr="Picture of a Native Hawaiian woman"/>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Highlighter for the selection &quot;Dementia Across Sex, Race, and Ethnicity&quot;">
            <a:extLst>
              <a:ext uri="{FF2B5EF4-FFF2-40B4-BE49-F238E27FC236}">
                <a16:creationId xmlns:a16="http://schemas.microsoft.com/office/drawing/2014/main" id="{69319F18-32BB-4BB5-86BE-8B4119FD4140}"/>
              </a:ext>
            </a:extLst>
          </p:cNvPr>
          <p:cNvSpPr/>
          <p:nvPr/>
        </p:nvSpPr>
        <p:spPr>
          <a:xfrm>
            <a:off x="0" y="2905432"/>
            <a:ext cx="9144000" cy="353962"/>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94738CE-D2C3-4BC0-BF31-D874258414FC}"/>
              </a:ext>
            </a:extLst>
          </p:cNvPr>
          <p:cNvSpPr>
            <a:spLocks noGrp="1"/>
          </p:cNvSpPr>
          <p:nvPr>
            <p:ph idx="1"/>
          </p:nvPr>
        </p:nvSpPr>
        <p:spPr>
          <a:xfrm>
            <a:off x="449534" y="2001340"/>
            <a:ext cx="8229600" cy="4315027"/>
          </a:xfrm>
        </p:spPr>
        <p:txBody>
          <a:bodyPr/>
          <a:lstStyle/>
          <a:p>
            <a:pPr lvl="0">
              <a:lnSpc>
                <a:spcPct val="120000"/>
              </a:lnSpc>
            </a:pPr>
            <a:r>
              <a:rPr lang="en-US" dirty="0"/>
              <a:t>Why Address Diversity in Dementia?</a:t>
            </a:r>
          </a:p>
          <a:p>
            <a:pPr lvl="0">
              <a:lnSpc>
                <a:spcPct val="120000"/>
              </a:lnSpc>
            </a:pPr>
            <a:r>
              <a:rPr lang="en-US" dirty="0"/>
              <a:t>Conditions and Factors That Influence Rates of Dementia</a:t>
            </a:r>
          </a:p>
          <a:p>
            <a:pPr lvl="0">
              <a:lnSpc>
                <a:spcPct val="120000"/>
              </a:lnSpc>
            </a:pPr>
            <a:r>
              <a:rPr lang="en-US" dirty="0">
                <a:solidFill>
                  <a:schemeClr val="bg1"/>
                </a:solidFill>
              </a:rPr>
              <a:t>Dementia Across Sex, Race, and Ethnicity</a:t>
            </a:r>
          </a:p>
          <a:p>
            <a:pPr lvl="2">
              <a:lnSpc>
                <a:spcPct val="120000"/>
              </a:lnSpc>
              <a:buFont typeface="Courier New" panose="02070309020205020404" pitchFamily="49" charset="0"/>
              <a:buChar char="o"/>
            </a:pPr>
            <a:r>
              <a:rPr lang="en-US" dirty="0"/>
              <a:t>Sex</a:t>
            </a:r>
          </a:p>
          <a:p>
            <a:pPr lvl="2">
              <a:lnSpc>
                <a:spcPct val="120000"/>
              </a:lnSpc>
              <a:buFont typeface="Courier New" panose="02070309020205020404" pitchFamily="49" charset="0"/>
              <a:buChar char="o"/>
            </a:pPr>
            <a:r>
              <a:rPr lang="en-US" dirty="0"/>
              <a:t>Black/African American</a:t>
            </a:r>
          </a:p>
          <a:p>
            <a:pPr lvl="2">
              <a:lnSpc>
                <a:spcPct val="120000"/>
              </a:lnSpc>
              <a:buFont typeface="Courier New" panose="02070309020205020404" pitchFamily="49" charset="0"/>
              <a:buChar char="o"/>
            </a:pPr>
            <a:r>
              <a:rPr lang="en-US" dirty="0"/>
              <a:t>Hispanic/Latino</a:t>
            </a:r>
          </a:p>
          <a:p>
            <a:pPr lvl="2">
              <a:lnSpc>
                <a:spcPct val="120000"/>
              </a:lnSpc>
              <a:buFont typeface="Courier New" panose="02070309020205020404" pitchFamily="49" charset="0"/>
              <a:buChar char="o"/>
            </a:pPr>
            <a:r>
              <a:rPr lang="en-US" dirty="0"/>
              <a:t>Asian American</a:t>
            </a:r>
          </a:p>
          <a:p>
            <a:pPr lvl="2">
              <a:lnSpc>
                <a:spcPct val="120000"/>
              </a:lnSpc>
              <a:buFont typeface="Courier New" panose="02070309020205020404" pitchFamily="49" charset="0"/>
              <a:buChar char="o"/>
            </a:pPr>
            <a:r>
              <a:rPr lang="en-US" dirty="0"/>
              <a:t>American Indian/Alaska Native</a:t>
            </a:r>
          </a:p>
          <a:p>
            <a:pPr lvl="2">
              <a:lnSpc>
                <a:spcPct val="120000"/>
              </a:lnSpc>
              <a:buFont typeface="Courier New" panose="02070309020205020404" pitchFamily="49" charset="0"/>
              <a:buChar char="o"/>
            </a:pPr>
            <a:r>
              <a:rPr lang="en-US" b="1" dirty="0"/>
              <a:t>Native Hawaiian/Other Pacific Islander</a:t>
            </a:r>
          </a:p>
          <a:p>
            <a:pPr lvl="0">
              <a:lnSpc>
                <a:spcPct val="120000"/>
              </a:lnSpc>
            </a:pPr>
            <a:r>
              <a:rPr lang="en-US" dirty="0"/>
              <a:t>Dementia in Other Unique Populations</a:t>
            </a:r>
          </a:p>
        </p:txBody>
      </p:sp>
    </p:spTree>
    <p:extLst>
      <p:ext uri="{BB962C8B-B14F-4D97-AF65-F5344CB8AC3E}">
        <p14:creationId xmlns:p14="http://schemas.microsoft.com/office/powerpoint/2010/main" val="1227837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8229600" cy="330200"/>
          </a:xfrm>
        </p:spPr>
        <p:txBody>
          <a:bodyPr>
            <a:noAutofit/>
          </a:bodyPr>
          <a:lstStyle/>
          <a:p>
            <a:r>
              <a:rPr lang="en-US" b="1" dirty="0"/>
              <a:t>Native Hawaiian and Pacific Island Elders</a:t>
            </a:r>
            <a:endParaRPr lang="en-US" dirty="0"/>
          </a:p>
        </p:txBody>
      </p:sp>
      <p:sp>
        <p:nvSpPr>
          <p:cNvPr id="3" name="Content Placeholder 2"/>
          <p:cNvSpPr>
            <a:spLocks noGrp="1"/>
          </p:cNvSpPr>
          <p:nvPr>
            <p:ph idx="1"/>
          </p:nvPr>
        </p:nvSpPr>
        <p:spPr>
          <a:xfrm>
            <a:off x="457200" y="1463040"/>
            <a:ext cx="8229600" cy="3326674"/>
          </a:xfrm>
        </p:spPr>
        <p:txBody>
          <a:bodyPr>
            <a:noAutofit/>
          </a:bodyPr>
          <a:lstStyle/>
          <a:p>
            <a:pPr lvl="0"/>
            <a:r>
              <a:rPr lang="en-US" dirty="0">
                <a:cs typeface="Arial" panose="020B0604020202020204" pitchFamily="34" charset="0"/>
              </a:rPr>
              <a:t>Native Hawaiians/Other Pacific Islanders are often grouped with Asian Americans and Pacific Islanders but have significant health disparities compared with other Asian American groups (Braun et al., 2015).</a:t>
            </a:r>
          </a:p>
          <a:p>
            <a:pPr lvl="0"/>
            <a:r>
              <a:rPr lang="en-US" dirty="0">
                <a:cs typeface="Arial" panose="020B0604020202020204" pitchFamily="34" charset="0"/>
              </a:rPr>
              <a:t>Native Hawaiians/Other Pacific Islanders make up only 0.4% of U.S. population (U.S. Census Bureau, 2014).</a:t>
            </a:r>
          </a:p>
          <a:p>
            <a:pPr lvl="0"/>
            <a:r>
              <a:rPr lang="en-US" dirty="0">
                <a:cs typeface="Arial" panose="020B0604020202020204" pitchFamily="34" charset="0"/>
              </a:rPr>
              <a:t>Socioeconomic factors include low income, high poverty rate, short life expectancy, and high rates of obesity.</a:t>
            </a:r>
          </a:p>
          <a:p>
            <a:pPr lvl="0"/>
            <a:r>
              <a:rPr lang="en-US" dirty="0">
                <a:cs typeface="Arial" panose="020B0604020202020204" pitchFamily="34" charset="0"/>
              </a:rPr>
              <a:t>Despite risk factors, Native Hawaiians/Other Pacific Islanders tend to stay within their families and church to manage persons with dementia (Braun et al., 2015).</a:t>
            </a:r>
          </a:p>
        </p:txBody>
      </p:sp>
    </p:spTree>
    <p:extLst>
      <p:ext uri="{BB962C8B-B14F-4D97-AF65-F5344CB8AC3E}">
        <p14:creationId xmlns:p14="http://schemas.microsoft.com/office/powerpoint/2010/main" val="2519394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7919780" cy="523220"/>
          </a:xfrm>
        </p:spPr>
        <p:txBody>
          <a:bodyPr>
            <a:noAutofit/>
          </a:bodyPr>
          <a:lstStyle/>
          <a:p>
            <a:pPr marL="0" indent="0">
              <a:buFont typeface="Arial" panose="020B0604020202020204" pitchFamily="34" charset="0"/>
              <a:buNone/>
            </a:pPr>
            <a:r>
              <a:rPr lang="en-US" dirty="0"/>
              <a:t>Outline</a:t>
            </a:r>
            <a:r>
              <a:rPr lang="en-US" dirty="0">
                <a:solidFill>
                  <a:schemeClr val="bg1"/>
                </a:solidFill>
              </a:rPr>
              <a:t> 11 - Dementia in Other Unique Populations </a:t>
            </a:r>
          </a:p>
        </p:txBody>
      </p:sp>
      <p:pic>
        <p:nvPicPr>
          <p:cNvPr id="24578" name="Picture 2" descr="Thumbnail photo of two older smiling women with their foreheads togethe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descr="Highlighter for the selection &quot;Dementia in Other Unique Populations&quot;">
            <a:extLst>
              <a:ext uri="{FF2B5EF4-FFF2-40B4-BE49-F238E27FC236}">
                <a16:creationId xmlns:a16="http://schemas.microsoft.com/office/drawing/2014/main" id="{BD19EE88-A47A-42CD-B919-721F53EF4A63}"/>
              </a:ext>
            </a:extLst>
          </p:cNvPr>
          <p:cNvSpPr/>
          <p:nvPr/>
        </p:nvSpPr>
        <p:spPr>
          <a:xfrm>
            <a:off x="-7666" y="5663380"/>
            <a:ext cx="9144000" cy="353962"/>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3216EB0-DDF6-47EF-B201-07729882E49B}"/>
              </a:ext>
            </a:extLst>
          </p:cNvPr>
          <p:cNvSpPr>
            <a:spLocks noGrp="1"/>
          </p:cNvSpPr>
          <p:nvPr>
            <p:ph idx="1"/>
          </p:nvPr>
        </p:nvSpPr>
        <p:spPr>
          <a:xfrm>
            <a:off x="449534" y="1764412"/>
            <a:ext cx="8229600" cy="4708981"/>
          </a:xfrm>
        </p:spPr>
        <p:txBody>
          <a:bodyPr/>
          <a:lstStyle/>
          <a:p>
            <a:pPr lvl="0">
              <a:lnSpc>
                <a:spcPct val="120000"/>
              </a:lnSpc>
            </a:pPr>
            <a:r>
              <a:rPr lang="en-US" dirty="0"/>
              <a:t>Why Address Diversity in Dementia?</a:t>
            </a:r>
          </a:p>
          <a:p>
            <a:pPr lvl="0">
              <a:lnSpc>
                <a:spcPct val="120000"/>
              </a:lnSpc>
            </a:pPr>
            <a:r>
              <a:rPr lang="en-US" dirty="0"/>
              <a:t>Conditions and Factors That Influence Rates of Dementia</a:t>
            </a:r>
          </a:p>
          <a:p>
            <a:pPr lvl="0">
              <a:lnSpc>
                <a:spcPct val="120000"/>
              </a:lnSpc>
            </a:pPr>
            <a:r>
              <a:rPr lang="en-US" dirty="0"/>
              <a:t>Dementia Across Sex, Race, and Ethnicity</a:t>
            </a:r>
          </a:p>
          <a:p>
            <a:pPr lvl="2">
              <a:lnSpc>
                <a:spcPct val="120000"/>
              </a:lnSpc>
              <a:buFont typeface="Courier New" panose="02070309020205020404" pitchFamily="49" charset="0"/>
              <a:buChar char="o"/>
            </a:pPr>
            <a:r>
              <a:rPr lang="en-US" dirty="0"/>
              <a:t>Sex</a:t>
            </a:r>
          </a:p>
          <a:p>
            <a:pPr lvl="2">
              <a:lnSpc>
                <a:spcPct val="120000"/>
              </a:lnSpc>
              <a:buFont typeface="Courier New" panose="02070309020205020404" pitchFamily="49" charset="0"/>
              <a:buChar char="o"/>
            </a:pPr>
            <a:r>
              <a:rPr lang="en-US" dirty="0"/>
              <a:t>Black/African American</a:t>
            </a:r>
          </a:p>
          <a:p>
            <a:pPr lvl="2">
              <a:lnSpc>
                <a:spcPct val="120000"/>
              </a:lnSpc>
              <a:buFont typeface="Courier New" panose="02070309020205020404" pitchFamily="49" charset="0"/>
              <a:buChar char="o"/>
            </a:pPr>
            <a:r>
              <a:rPr lang="en-US" dirty="0"/>
              <a:t>Hispanic/Latino</a:t>
            </a:r>
          </a:p>
          <a:p>
            <a:pPr lvl="2">
              <a:lnSpc>
                <a:spcPct val="120000"/>
              </a:lnSpc>
              <a:buFont typeface="Courier New" panose="02070309020205020404" pitchFamily="49" charset="0"/>
              <a:buChar char="o"/>
            </a:pPr>
            <a:r>
              <a:rPr lang="en-US" dirty="0"/>
              <a:t>Asian American</a:t>
            </a:r>
          </a:p>
          <a:p>
            <a:pPr lvl="2">
              <a:lnSpc>
                <a:spcPct val="120000"/>
              </a:lnSpc>
              <a:buFont typeface="Courier New" panose="02070309020205020404" pitchFamily="49" charset="0"/>
              <a:buChar char="o"/>
            </a:pPr>
            <a:r>
              <a:rPr lang="en-US" dirty="0"/>
              <a:t>American Indian/Alaska Native</a:t>
            </a:r>
          </a:p>
          <a:p>
            <a:pPr lvl="2">
              <a:lnSpc>
                <a:spcPct val="120000"/>
              </a:lnSpc>
              <a:buFont typeface="Courier New" panose="02070309020205020404" pitchFamily="49" charset="0"/>
              <a:buChar char="o"/>
            </a:pPr>
            <a:r>
              <a:rPr lang="en-US" b="1" dirty="0"/>
              <a:t>Native Hawaiian/Other Pacific Islander</a:t>
            </a:r>
          </a:p>
          <a:p>
            <a:pPr lvl="0">
              <a:lnSpc>
                <a:spcPct val="120000"/>
              </a:lnSpc>
            </a:pPr>
            <a:r>
              <a:rPr lang="en-US" dirty="0">
                <a:solidFill>
                  <a:schemeClr val="bg1"/>
                </a:solidFill>
              </a:rPr>
              <a:t>Dementia in Other Unique Populations</a:t>
            </a:r>
          </a:p>
        </p:txBody>
      </p:sp>
    </p:spTree>
    <p:extLst>
      <p:ext uri="{BB962C8B-B14F-4D97-AF65-F5344CB8AC3E}">
        <p14:creationId xmlns:p14="http://schemas.microsoft.com/office/powerpoint/2010/main" val="2552415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Two senior women</a:t>
            </a:r>
          </a:p>
        </p:txBody>
      </p:sp>
      <p:pic>
        <p:nvPicPr>
          <p:cNvPr id="25602" name="Picture 2" descr="Photo of two older smiling women with their foreheads togeth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41706" y="646095"/>
            <a:ext cx="7921777" cy="5208050"/>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8619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b="1" dirty="0"/>
              <a:t>Dementia </a:t>
            </a:r>
            <a:r>
              <a:rPr lang="en-US" dirty="0"/>
              <a:t>Among</a:t>
            </a:r>
            <a:r>
              <a:rPr lang="en-US" b="1" dirty="0"/>
              <a:t> the Lesbian, Gay, Bisexual, and Transgender (LGBT) Communities: Prevalence</a:t>
            </a:r>
            <a:endParaRPr lang="en-US" dirty="0"/>
          </a:p>
        </p:txBody>
      </p:sp>
      <p:sp>
        <p:nvSpPr>
          <p:cNvPr id="3" name="Content Placeholder 2"/>
          <p:cNvSpPr>
            <a:spLocks noGrp="1"/>
          </p:cNvSpPr>
          <p:nvPr>
            <p:ph idx="1"/>
          </p:nvPr>
        </p:nvSpPr>
        <p:spPr>
          <a:xfrm>
            <a:off x="457200" y="2057400"/>
            <a:ext cx="8229600" cy="4525963"/>
          </a:xfrm>
        </p:spPr>
        <p:txBody>
          <a:bodyPr>
            <a:normAutofit/>
          </a:bodyPr>
          <a:lstStyle/>
          <a:p>
            <a:pPr lvl="0"/>
            <a:r>
              <a:rPr lang="en-US" dirty="0"/>
              <a:t>Many LGBT persons do not disclose their orientation or gender identity, even to their primary care provider (</a:t>
            </a:r>
            <a:r>
              <a:rPr lang="en-US" dirty="0" err="1"/>
              <a:t>Eskenazi</a:t>
            </a:r>
            <a:r>
              <a:rPr lang="en-US" dirty="0"/>
              <a:t> &amp; Family Caregiver Alliance, 2015).  </a:t>
            </a:r>
          </a:p>
          <a:p>
            <a:pPr lvl="1">
              <a:buFont typeface="Courier New" panose="02070309020205020404" pitchFamily="49" charset="0"/>
              <a:buChar char="o"/>
            </a:pPr>
            <a:r>
              <a:rPr lang="en-US" sz="2000" dirty="0"/>
              <a:t>Fewer than 3.5% identify as other than straight (Gates, 2011; Gates &amp; Newport, 2012; Ward et al., 2014).</a:t>
            </a:r>
          </a:p>
          <a:p>
            <a:pPr lvl="1">
              <a:buFont typeface="Courier New" panose="02070309020205020404" pitchFamily="49" charset="0"/>
              <a:buChar char="o"/>
            </a:pPr>
            <a:r>
              <a:rPr lang="en-US" sz="2000" dirty="0"/>
              <a:t>It is difficult to establish statistics on prevalence.</a:t>
            </a:r>
          </a:p>
          <a:p>
            <a:pPr lvl="1">
              <a:buFont typeface="Courier New" panose="02070309020205020404" pitchFamily="49" charset="0"/>
              <a:buChar char="o"/>
            </a:pPr>
            <a:r>
              <a:rPr lang="en-US" sz="2000" dirty="0"/>
              <a:t>The number of older LGBT adults is expected to grow from 3 million currently to 6 million by 2050 (Pew Research Center, 2010).</a:t>
            </a:r>
          </a:p>
        </p:txBody>
      </p:sp>
    </p:spTree>
    <p:extLst>
      <p:ext uri="{BB962C8B-B14F-4D97-AF65-F5344CB8AC3E}">
        <p14:creationId xmlns:p14="http://schemas.microsoft.com/office/powerpoint/2010/main" val="764478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143"/>
            <a:ext cx="8229600" cy="718457"/>
          </a:xfrm>
        </p:spPr>
        <p:txBody>
          <a:bodyPr>
            <a:noAutofit/>
          </a:bodyPr>
          <a:lstStyle/>
          <a:p>
            <a:r>
              <a:rPr lang="en-US" b="1" dirty="0"/>
              <a:t>Barriers to Assessment, Diagnosis, and Caregiving of LGBT Persons Living with Dementia</a:t>
            </a:r>
            <a:endParaRPr lang="en-US" dirty="0"/>
          </a:p>
        </p:txBody>
      </p:sp>
      <p:sp>
        <p:nvSpPr>
          <p:cNvPr id="3" name="Content Placeholder 2"/>
          <p:cNvSpPr>
            <a:spLocks noGrp="1"/>
          </p:cNvSpPr>
          <p:nvPr>
            <p:ph idx="1"/>
          </p:nvPr>
        </p:nvSpPr>
        <p:spPr>
          <a:xfrm>
            <a:off x="457200" y="2027237"/>
            <a:ext cx="8229600" cy="4525963"/>
          </a:xfrm>
        </p:spPr>
        <p:txBody>
          <a:bodyPr>
            <a:normAutofit/>
          </a:bodyPr>
          <a:lstStyle/>
          <a:p>
            <a:pPr lvl="0"/>
            <a:r>
              <a:rPr lang="en-US" dirty="0"/>
              <a:t>Lack of access to high-quality health care (Fredriksen-Goldsen et al., 2013)</a:t>
            </a:r>
          </a:p>
          <a:p>
            <a:pPr lvl="0"/>
            <a:r>
              <a:rPr lang="en-US" dirty="0"/>
              <a:t>Lack of disclosure leads to incomplete assessment and inadequate communications with health care professionals (</a:t>
            </a:r>
            <a:r>
              <a:rPr lang="en-US" dirty="0" err="1"/>
              <a:t>Fredricksen-Goldsen</a:t>
            </a:r>
            <a:r>
              <a:rPr lang="en-US" dirty="0"/>
              <a:t> et al., 2013; LGBT Program Partnership, 2015).</a:t>
            </a:r>
          </a:p>
          <a:p>
            <a:pPr lvl="0"/>
            <a:r>
              <a:rPr lang="en-US" dirty="0"/>
              <a:t>Lack of services and equal access to benefits (Fredriksen-Goldsen, 2007; </a:t>
            </a:r>
            <a:r>
              <a:rPr lang="en-US" dirty="0" err="1"/>
              <a:t>Mazey</a:t>
            </a:r>
            <a:r>
              <a:rPr lang="en-US" dirty="0"/>
              <a:t>, 2015)</a:t>
            </a:r>
          </a:p>
          <a:p>
            <a:pPr lvl="0"/>
            <a:r>
              <a:rPr lang="en-US" dirty="0"/>
              <a:t>Unique issues regarding provision of care for LGBT individuals (</a:t>
            </a:r>
            <a:r>
              <a:rPr lang="en-US" dirty="0" err="1"/>
              <a:t>Gurnon</a:t>
            </a:r>
            <a:r>
              <a:rPr lang="en-US" dirty="0"/>
              <a:t>, 2016)</a:t>
            </a:r>
          </a:p>
        </p:txBody>
      </p:sp>
    </p:spTree>
    <p:extLst>
      <p:ext uri="{BB962C8B-B14F-4D97-AF65-F5344CB8AC3E}">
        <p14:creationId xmlns:p14="http://schemas.microsoft.com/office/powerpoint/2010/main" val="14395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 dirty="0">
                <a:solidFill>
                  <a:schemeClr val="bg1"/>
                </a:solidFill>
              </a:rPr>
              <a:t>Photo – Two men holding hands</a:t>
            </a:r>
          </a:p>
        </p:txBody>
      </p:sp>
      <p:pic>
        <p:nvPicPr>
          <p:cNvPr id="26626" name="Picture 2" descr="Photo of two men holding hands and looking at each oth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26165" y="553005"/>
            <a:ext cx="7921903" cy="5281266"/>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725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514"/>
            <a:ext cx="8229600" cy="1204686"/>
          </a:xfrm>
        </p:spPr>
        <p:txBody>
          <a:bodyPr>
            <a:noAutofit/>
          </a:bodyPr>
          <a:lstStyle/>
          <a:p>
            <a:r>
              <a:rPr lang="en-US" dirty="0"/>
              <a:t>Dementia Risk Factors Associated with the Lesbian, Gay, Bisexual, and Transgender (LGBT) Communities </a:t>
            </a:r>
          </a:p>
        </p:txBody>
      </p:sp>
      <p:sp>
        <p:nvSpPr>
          <p:cNvPr id="3" name="Content Placeholder 2"/>
          <p:cNvSpPr>
            <a:spLocks noGrp="1"/>
          </p:cNvSpPr>
          <p:nvPr>
            <p:ph idx="1"/>
          </p:nvPr>
        </p:nvSpPr>
        <p:spPr>
          <a:xfrm>
            <a:off x="457200" y="1874837"/>
            <a:ext cx="8229600" cy="4525963"/>
          </a:xfrm>
        </p:spPr>
        <p:txBody>
          <a:bodyPr>
            <a:normAutofit fontScale="70000" lnSpcReduction="20000"/>
          </a:bodyPr>
          <a:lstStyle/>
          <a:p>
            <a:pPr lvl="0"/>
            <a:r>
              <a:rPr lang="en-US" sz="2900" dirty="0"/>
              <a:t>An Institute of Medicine report on lesbian, gay, bisexual, and transgender (LGBT) health noted higher rates of depression, suicidal thoughts and attempts, substance use and abuse, and discrimination and stigma in LGBT communities compared with heterosexual peers (IOM, 2011).</a:t>
            </a:r>
          </a:p>
          <a:p>
            <a:pPr lvl="0"/>
            <a:r>
              <a:rPr lang="en-US" sz="2900" dirty="0"/>
              <a:t>Although 91% of LGBT persons engage in wellness activities, a high percentage has been denied health care and 1 in 5 fail to disclose orientation/identity to their doctor (Fredriksen-Goldsen et al., 2013).</a:t>
            </a:r>
          </a:p>
          <a:p>
            <a:pPr lvl="0"/>
            <a:r>
              <a:rPr lang="en-US" sz="2900" dirty="0"/>
              <a:t>LGBT persons have higher risk for unhealthy behaviors and disabilities (Fredriksen-Goldsen, 2011; Fredriksen-Goldsen et al., 2013).</a:t>
            </a:r>
          </a:p>
          <a:p>
            <a:pPr lvl="0"/>
            <a:r>
              <a:rPr lang="en-US" sz="2900" dirty="0"/>
              <a:t>They also have an increased risk of experiencing the impact of HIV/AIDS and HIV-Associated Neurocognitive Disorder (Cahill &amp; Valadez, 2013; </a:t>
            </a:r>
            <a:r>
              <a:rPr lang="en-US" sz="2900" dirty="0" err="1"/>
              <a:t>Marra</a:t>
            </a:r>
            <a:r>
              <a:rPr lang="en-US" sz="2900" dirty="0"/>
              <a:t> et al., 2013; </a:t>
            </a:r>
            <a:r>
              <a:rPr lang="en-US" sz="2900" dirty="0" err="1"/>
              <a:t>Tozzi</a:t>
            </a:r>
            <a:r>
              <a:rPr lang="en-US" sz="2900" dirty="0"/>
              <a:t> et al., 2003), particularly transgender persons (</a:t>
            </a:r>
            <a:r>
              <a:rPr lang="en-US" sz="2900" dirty="0" err="1"/>
              <a:t>Mesics</a:t>
            </a:r>
            <a:r>
              <a:rPr lang="en-US" sz="2900" dirty="0"/>
              <a:t>, 2016).         </a:t>
            </a:r>
          </a:p>
        </p:txBody>
      </p:sp>
    </p:spTree>
    <p:extLst>
      <p:ext uri="{BB962C8B-B14F-4D97-AF65-F5344CB8AC3E}">
        <p14:creationId xmlns:p14="http://schemas.microsoft.com/office/powerpoint/2010/main" val="1273842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Barriers to Care in Rural America</a:t>
            </a:r>
            <a:endParaRPr lang="en-US" dirty="0"/>
          </a:p>
        </p:txBody>
      </p:sp>
      <p:sp>
        <p:nvSpPr>
          <p:cNvPr id="3" name="Content Placeholder 2"/>
          <p:cNvSpPr>
            <a:spLocks noGrp="1"/>
          </p:cNvSpPr>
          <p:nvPr>
            <p:ph idx="1"/>
          </p:nvPr>
        </p:nvSpPr>
        <p:spPr>
          <a:xfrm>
            <a:off x="457200" y="1463040"/>
            <a:ext cx="8229600" cy="2992846"/>
          </a:xfrm>
        </p:spPr>
        <p:txBody>
          <a:bodyPr>
            <a:normAutofit/>
          </a:bodyPr>
          <a:lstStyle/>
          <a:p>
            <a:pPr lvl="0"/>
            <a:r>
              <a:rPr lang="en-US" dirty="0"/>
              <a:t>Include geographical isolation, lack of care facilities, transportation difficulties, and high cost of care.</a:t>
            </a:r>
          </a:p>
          <a:p>
            <a:pPr lvl="0"/>
            <a:r>
              <a:rPr lang="en-US" dirty="0"/>
              <a:t>Underreporting, </a:t>
            </a:r>
            <a:r>
              <a:rPr lang="en-US" dirty="0" err="1"/>
              <a:t>underdiagnosis</a:t>
            </a:r>
            <a:r>
              <a:rPr lang="en-US" dirty="0"/>
              <a:t>, and </a:t>
            </a:r>
            <a:r>
              <a:rPr lang="en-US" dirty="0" err="1"/>
              <a:t>undertreatment</a:t>
            </a:r>
            <a:r>
              <a:rPr lang="en-US" dirty="0"/>
              <a:t> of dementia are common among persons living in rural America (</a:t>
            </a:r>
            <a:r>
              <a:rPr lang="en-US" dirty="0" err="1"/>
              <a:t>Cahil</a:t>
            </a:r>
            <a:r>
              <a:rPr lang="en-US" dirty="0"/>
              <a:t> et al., 2008; </a:t>
            </a:r>
            <a:r>
              <a:rPr lang="en-US" dirty="0" err="1"/>
              <a:t>Kosteniuk</a:t>
            </a:r>
            <a:r>
              <a:rPr lang="en-US" dirty="0"/>
              <a:t> et al., 2014; Liu et al., 2009; Stark et al., 2013).</a:t>
            </a:r>
          </a:p>
          <a:p>
            <a:pPr lvl="0"/>
            <a:r>
              <a:rPr lang="en-US" dirty="0"/>
              <a:t>Rural Americans lack medical support and have limited access to specialists and to medical and support services (Dal Bello-Haas et al., 2014a, 2014b; Forbes et al., 2012; </a:t>
            </a:r>
            <a:r>
              <a:rPr lang="en-US" dirty="0" err="1"/>
              <a:t>Kosteniuk</a:t>
            </a:r>
            <a:r>
              <a:rPr lang="en-US" dirty="0"/>
              <a:t> et al., 2014; </a:t>
            </a:r>
            <a:r>
              <a:rPr lang="en-US" dirty="0" err="1"/>
              <a:t>Orpin</a:t>
            </a:r>
            <a:r>
              <a:rPr lang="en-US" dirty="0"/>
              <a:t> et al., 2014). </a:t>
            </a:r>
          </a:p>
        </p:txBody>
      </p:sp>
    </p:spTree>
    <p:extLst>
      <p:ext uri="{BB962C8B-B14F-4D97-AF65-F5344CB8AC3E}">
        <p14:creationId xmlns:p14="http://schemas.microsoft.com/office/powerpoint/2010/main" val="20167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8156448" cy="523220"/>
          </a:xfrm>
        </p:spPr>
        <p:txBody>
          <a:bodyPr>
            <a:noAutofit/>
          </a:bodyPr>
          <a:lstStyle/>
          <a:p>
            <a:r>
              <a:rPr lang="en-US"/>
              <a:t>Outline</a:t>
            </a:r>
            <a:r>
              <a:rPr lang="en-US">
                <a:solidFill>
                  <a:schemeClr val="bg1"/>
                </a:solidFill>
              </a:rPr>
              <a:t> 2 – Why</a:t>
            </a:r>
            <a:r>
              <a:rPr lang="en-US" baseline="0">
                <a:solidFill>
                  <a:schemeClr val="bg1"/>
                </a:solidFill>
              </a:rPr>
              <a:t> Address Diversity in Dementia?</a:t>
            </a:r>
            <a:endParaRPr lang="en-US" dirty="0">
              <a:solidFill>
                <a:schemeClr val="bg1"/>
              </a:solidFill>
            </a:endParaRPr>
          </a:p>
        </p:txBody>
      </p:sp>
      <p:pic>
        <p:nvPicPr>
          <p:cNvPr id="4098" name="Picture 2" descr="Thumbnail photo of a woman smiling at the camera as her young family stands behind he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27" b="127"/>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descr="Highlighter for the selection &quot;Why Address Diversity in Dementia?&quot;">
            <a:extLst>
              <a:ext uri="{FF2B5EF4-FFF2-40B4-BE49-F238E27FC236}">
                <a16:creationId xmlns:a16="http://schemas.microsoft.com/office/drawing/2014/main" id="{ACAE1483-A701-4F73-AEBB-069F9B88E34A}"/>
              </a:ext>
            </a:extLst>
          </p:cNvPr>
          <p:cNvSpPr/>
          <p:nvPr/>
        </p:nvSpPr>
        <p:spPr>
          <a:xfrm>
            <a:off x="0" y="1799539"/>
            <a:ext cx="9144000" cy="403601"/>
          </a:xfrm>
          <a:prstGeom prst="rect">
            <a:avLst/>
          </a:prstGeom>
          <a:solidFill>
            <a:srgbClr val="7A2978"/>
          </a:solidFill>
          <a:ln>
            <a:solidFill>
              <a:srgbClr val="7A2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499EE7-7DB5-4DAE-994D-21A970A61245}"/>
              </a:ext>
            </a:extLst>
          </p:cNvPr>
          <p:cNvSpPr>
            <a:spLocks noGrp="1"/>
          </p:cNvSpPr>
          <p:nvPr>
            <p:ph idx="1"/>
          </p:nvPr>
        </p:nvSpPr>
        <p:spPr>
          <a:xfrm>
            <a:off x="449534" y="1764412"/>
            <a:ext cx="8229600" cy="4708981"/>
          </a:xfrm>
        </p:spPr>
        <p:txBody>
          <a:bodyPr/>
          <a:lstStyle/>
          <a:p>
            <a:pPr lvl="0">
              <a:lnSpc>
                <a:spcPct val="120000"/>
              </a:lnSpc>
            </a:pPr>
            <a:r>
              <a:rPr lang="en-US" dirty="0">
                <a:solidFill>
                  <a:schemeClr val="bg1"/>
                </a:solidFill>
              </a:rPr>
              <a:t>Why Address Diversity in Dementia?</a:t>
            </a:r>
          </a:p>
          <a:p>
            <a:pPr lvl="0">
              <a:lnSpc>
                <a:spcPct val="120000"/>
              </a:lnSpc>
            </a:pPr>
            <a:r>
              <a:rPr lang="en-US" dirty="0"/>
              <a:t>Conditions and Factors That Influence Rates of Dementia</a:t>
            </a:r>
          </a:p>
          <a:p>
            <a:pPr lvl="0">
              <a:lnSpc>
                <a:spcPct val="120000"/>
              </a:lnSpc>
            </a:pPr>
            <a:r>
              <a:rPr lang="en-US" dirty="0"/>
              <a:t>Dementia Across Sex, Race, and Ethnicity</a:t>
            </a:r>
          </a:p>
          <a:p>
            <a:pPr lvl="2">
              <a:lnSpc>
                <a:spcPct val="120000"/>
              </a:lnSpc>
              <a:buFont typeface="Courier New" panose="02070309020205020404" pitchFamily="49" charset="0"/>
              <a:buChar char="o"/>
            </a:pPr>
            <a:r>
              <a:rPr lang="en-US" dirty="0"/>
              <a:t>Sex</a:t>
            </a:r>
          </a:p>
          <a:p>
            <a:pPr lvl="2">
              <a:lnSpc>
                <a:spcPct val="120000"/>
              </a:lnSpc>
              <a:buFont typeface="Courier New" panose="02070309020205020404" pitchFamily="49" charset="0"/>
              <a:buChar char="o"/>
            </a:pPr>
            <a:r>
              <a:rPr lang="en-US" dirty="0"/>
              <a:t>Black/African American</a:t>
            </a:r>
          </a:p>
          <a:p>
            <a:pPr lvl="2">
              <a:lnSpc>
                <a:spcPct val="120000"/>
              </a:lnSpc>
              <a:buFont typeface="Courier New" panose="02070309020205020404" pitchFamily="49" charset="0"/>
              <a:buChar char="o"/>
            </a:pPr>
            <a:r>
              <a:rPr lang="en-US" dirty="0"/>
              <a:t>Hispanic/Latino</a:t>
            </a:r>
          </a:p>
          <a:p>
            <a:pPr lvl="2">
              <a:lnSpc>
                <a:spcPct val="120000"/>
              </a:lnSpc>
              <a:buFont typeface="Courier New" panose="02070309020205020404" pitchFamily="49" charset="0"/>
              <a:buChar char="o"/>
            </a:pPr>
            <a:r>
              <a:rPr lang="en-US" dirty="0"/>
              <a:t>Asian American</a:t>
            </a:r>
          </a:p>
          <a:p>
            <a:pPr lvl="2">
              <a:lnSpc>
                <a:spcPct val="120000"/>
              </a:lnSpc>
              <a:buFont typeface="Courier New" panose="02070309020205020404" pitchFamily="49" charset="0"/>
              <a:buChar char="o"/>
            </a:pPr>
            <a:r>
              <a:rPr lang="en-US" dirty="0"/>
              <a:t>American Indian/Alaska Native</a:t>
            </a:r>
          </a:p>
          <a:p>
            <a:pPr lvl="2">
              <a:lnSpc>
                <a:spcPct val="120000"/>
              </a:lnSpc>
              <a:buFont typeface="Courier New" panose="02070309020205020404" pitchFamily="49" charset="0"/>
              <a:buChar char="o"/>
            </a:pPr>
            <a:r>
              <a:rPr lang="en-US" dirty="0"/>
              <a:t>Native Hawaiian/Other Pacific Islander</a:t>
            </a:r>
          </a:p>
          <a:p>
            <a:pPr lvl="0">
              <a:lnSpc>
                <a:spcPct val="120000"/>
              </a:lnSpc>
            </a:pPr>
            <a:r>
              <a:rPr lang="en-US" dirty="0"/>
              <a:t>Dementia in Other Unique Populations</a:t>
            </a:r>
          </a:p>
        </p:txBody>
      </p:sp>
    </p:spTree>
    <p:extLst>
      <p:ext uri="{BB962C8B-B14F-4D97-AF65-F5344CB8AC3E}">
        <p14:creationId xmlns:p14="http://schemas.microsoft.com/office/powerpoint/2010/main" val="936242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sz="200" dirty="0">
                <a:solidFill>
                  <a:schemeClr val="bg1"/>
                </a:solidFill>
              </a:rPr>
              <a:t>Man with Horse</a:t>
            </a:r>
          </a:p>
        </p:txBody>
      </p:sp>
      <p:pic>
        <p:nvPicPr>
          <p:cNvPr id="27650" name="Picture 2" descr="Photo of a man in Western attire standing next to a hors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4911" y="638224"/>
            <a:ext cx="7934178" cy="5289452"/>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6661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Dementia and Intellectual Disabilities</a:t>
            </a:r>
            <a:endParaRPr lang="en-US" dirty="0"/>
          </a:p>
        </p:txBody>
      </p:sp>
      <p:sp>
        <p:nvSpPr>
          <p:cNvPr id="3" name="Content Placeholder 2"/>
          <p:cNvSpPr>
            <a:spLocks noGrp="1"/>
          </p:cNvSpPr>
          <p:nvPr>
            <p:ph idx="1"/>
          </p:nvPr>
        </p:nvSpPr>
        <p:spPr>
          <a:xfrm>
            <a:off x="457200" y="1303384"/>
            <a:ext cx="8229600" cy="4749073"/>
          </a:xfrm>
        </p:spPr>
        <p:txBody>
          <a:bodyPr>
            <a:noAutofit/>
          </a:bodyPr>
          <a:lstStyle/>
          <a:p>
            <a:pPr lvl="0"/>
            <a:r>
              <a:rPr lang="en-US" dirty="0"/>
              <a:t>Approximately 6.5 million persons in the United States have an intellectual disability.  Of these are 180,000 older adults, of which an estimated 11,000 may be affected by dementia (NTG, 2012)</a:t>
            </a:r>
          </a:p>
          <a:p>
            <a:pPr lvl="0"/>
            <a:r>
              <a:rPr lang="en-US" dirty="0"/>
              <a:t>Adults with Down syndrome are at high risk for Alzheimer’s disease and then Alzheimer’s dementia (</a:t>
            </a:r>
            <a:r>
              <a:rPr lang="en-US" dirty="0" err="1"/>
              <a:t>Prasher</a:t>
            </a:r>
            <a:r>
              <a:rPr lang="en-US" dirty="0"/>
              <a:t>, 2005)</a:t>
            </a:r>
          </a:p>
          <a:p>
            <a:pPr lvl="0"/>
            <a:r>
              <a:rPr lang="en-US" dirty="0"/>
              <a:t>About 70%</a:t>
            </a:r>
            <a:r>
              <a:rPr lang="en-US" dirty="0">
                <a:solidFill>
                  <a:srgbClr val="FF0000"/>
                </a:solidFill>
              </a:rPr>
              <a:t> </a:t>
            </a:r>
            <a:r>
              <a:rPr lang="en-US" dirty="0"/>
              <a:t>of persons with Down syndrome develop Alzheimer’s disease (Beaumont &amp; Carey, 2011; Glasson et al., 2014; Hartley et al., 2015; McCarron et al., 2014) for reasons not yet understood (Prasher, 2005; </a:t>
            </a:r>
            <a:r>
              <a:rPr lang="en-US" dirty="0" err="1"/>
              <a:t>Strydom</a:t>
            </a:r>
            <a:r>
              <a:rPr lang="en-US" dirty="0"/>
              <a:t> et al., 2013).</a:t>
            </a:r>
          </a:p>
          <a:p>
            <a:pPr lvl="1">
              <a:buFont typeface="Courier New" panose="02070309020205020404" pitchFamily="49" charset="0"/>
              <a:buChar char="o"/>
            </a:pPr>
            <a:r>
              <a:rPr lang="en-US" sz="2000" dirty="0"/>
              <a:t>Virtually all develop Alzheimer’s disease neuropathology beginning in their 30s (</a:t>
            </a:r>
            <a:r>
              <a:rPr lang="en-US" sz="2000" dirty="0" err="1"/>
              <a:t>Carr</a:t>
            </a:r>
            <a:r>
              <a:rPr lang="en-US" sz="2000" dirty="0"/>
              <a:t>, 2012; </a:t>
            </a:r>
            <a:r>
              <a:rPr lang="en-US" sz="2000" dirty="0" err="1"/>
              <a:t>Furniss</a:t>
            </a:r>
            <a:r>
              <a:rPr lang="en-US" sz="2000" dirty="0"/>
              <a:t> et al., 2012; Hartley et al., 2015), but not all manifest dementia before death.</a:t>
            </a:r>
          </a:p>
          <a:p>
            <a:pPr lvl="0"/>
            <a:r>
              <a:rPr lang="en-US" dirty="0"/>
              <a:t>The rates of Alzheimer’s disease and other dementias among PLwD with other intellectual disability are about the same as for other </a:t>
            </a:r>
            <a:r>
              <a:rPr lang="en-US" dirty="0" err="1"/>
              <a:t>PLwD</a:t>
            </a:r>
            <a:r>
              <a:rPr lang="en-US" dirty="0"/>
              <a:t>.</a:t>
            </a:r>
          </a:p>
        </p:txBody>
      </p:sp>
    </p:spTree>
    <p:extLst>
      <p:ext uri="{BB962C8B-B14F-4D97-AF65-F5344CB8AC3E}">
        <p14:creationId xmlns:p14="http://schemas.microsoft.com/office/powerpoint/2010/main" val="476317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571"/>
            <a:ext cx="8229600" cy="562429"/>
          </a:xfrm>
        </p:spPr>
        <p:txBody>
          <a:bodyPr>
            <a:normAutofit/>
          </a:bodyPr>
          <a:lstStyle/>
          <a:p>
            <a:r>
              <a:rPr lang="en-US" dirty="0"/>
              <a:t>Dementia and Intellectual Disabilities </a:t>
            </a:r>
            <a:r>
              <a:rPr lang="en-US" b="0" dirty="0"/>
              <a:t>(continued)</a:t>
            </a:r>
          </a:p>
        </p:txBody>
      </p:sp>
      <p:sp>
        <p:nvSpPr>
          <p:cNvPr id="3" name="Content Placeholder 2"/>
          <p:cNvSpPr>
            <a:spLocks noGrp="1"/>
          </p:cNvSpPr>
          <p:nvPr>
            <p:ph idx="1"/>
          </p:nvPr>
        </p:nvSpPr>
        <p:spPr>
          <a:xfrm>
            <a:off x="457200" y="1463040"/>
            <a:ext cx="8229600" cy="4647426"/>
          </a:xfrm>
        </p:spPr>
        <p:txBody>
          <a:bodyPr/>
          <a:lstStyle/>
          <a:p>
            <a:r>
              <a:rPr lang="en-US" dirty="0"/>
              <a:t>Many barriers to early and appropriate diagnosis and care management exist, but specialized services can be accessed from state and local disability agencies (Beaumont &amp; Carey, 2011; Dodd et al., 2017; Hutchinson &amp; Oakes, 2011; Jokinen et al., 2013; </a:t>
            </a:r>
            <a:r>
              <a:rPr lang="en-US" dirty="0" err="1"/>
              <a:t>Strydom</a:t>
            </a:r>
            <a:r>
              <a:rPr lang="en-US" dirty="0"/>
              <a:t> et al., 2013; </a:t>
            </a:r>
            <a:r>
              <a:rPr lang="en-US" dirty="0" err="1"/>
              <a:t>Urv</a:t>
            </a:r>
            <a:r>
              <a:rPr lang="en-US" dirty="0"/>
              <a:t> et al., 2010).</a:t>
            </a:r>
          </a:p>
          <a:p>
            <a:r>
              <a:rPr lang="en-US" dirty="0"/>
              <a:t>Generally the same types of service needs apply to adults with dementia and intellectual disability as are found in other PLwD (NTG, 2012).</a:t>
            </a:r>
          </a:p>
          <a:p>
            <a:pPr lvl="1">
              <a:buFont typeface="Courier New" panose="02070309020205020404" pitchFamily="49" charset="0"/>
              <a:buChar char="o"/>
            </a:pPr>
            <a:r>
              <a:rPr lang="en-US" dirty="0"/>
              <a:t>There are common issues, such as housing, day activities, end-of-life care, abuse and neglect, residential care supports, health declines, financial supports, and assistive technology needs</a:t>
            </a:r>
          </a:p>
          <a:p>
            <a:r>
              <a:rPr lang="en-US" dirty="0"/>
              <a:t>In lieu of continued care at family home, next best option of comfort for families is use of small group home settings for PLwD and intellectual disability</a:t>
            </a:r>
          </a:p>
        </p:txBody>
      </p:sp>
    </p:spTree>
    <p:extLst>
      <p:ext uri="{BB962C8B-B14F-4D97-AF65-F5344CB8AC3E}">
        <p14:creationId xmlns:p14="http://schemas.microsoft.com/office/powerpoint/2010/main" val="3262250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Evaluation</a:t>
            </a:r>
          </a:p>
        </p:txBody>
      </p:sp>
      <p:sp>
        <p:nvSpPr>
          <p:cNvPr id="3" name="Content Placeholder 2"/>
          <p:cNvSpPr>
            <a:spLocks noGrp="1"/>
          </p:cNvSpPr>
          <p:nvPr>
            <p:ph idx="1"/>
          </p:nvPr>
        </p:nvSpPr>
        <p:spPr>
          <a:xfrm>
            <a:off x="457200" y="1644087"/>
            <a:ext cx="8229600" cy="4364827"/>
          </a:xfrm>
        </p:spPr>
        <p:txBody>
          <a:bodyPr>
            <a:noAutofit/>
          </a:bodyPr>
          <a:lstStyle/>
          <a:p>
            <a:pPr marL="457200" lvl="0" indent="-457200">
              <a:spcBef>
                <a:spcPts val="24"/>
              </a:spcBef>
              <a:buFont typeface="+mj-lt"/>
              <a:buAutoNum type="arabicPeriod"/>
            </a:pPr>
            <a:r>
              <a:rPr lang="en-US" b="1" dirty="0"/>
              <a:t>Rates of dementia differ by race and ethnicity and are related to all but which of the following?</a:t>
            </a:r>
          </a:p>
          <a:p>
            <a:pPr marL="914400" lvl="1" indent="-457200">
              <a:spcBef>
                <a:spcPts val="24"/>
              </a:spcBef>
              <a:buFont typeface="+mj-lt"/>
              <a:buAutoNum type="alphaLcPeriod"/>
            </a:pPr>
            <a:r>
              <a:rPr lang="en-US" sz="2000" dirty="0"/>
              <a:t>Level of education</a:t>
            </a:r>
          </a:p>
          <a:p>
            <a:pPr marL="914400" lvl="1" indent="-457200">
              <a:spcBef>
                <a:spcPts val="24"/>
              </a:spcBef>
              <a:buFont typeface="+mj-lt"/>
              <a:buAutoNum type="alphaLcPeriod"/>
            </a:pPr>
            <a:r>
              <a:rPr lang="en-US" sz="2000" dirty="0"/>
              <a:t>Utilization of health care</a:t>
            </a:r>
          </a:p>
          <a:p>
            <a:pPr marL="914400" lvl="1" indent="-457200">
              <a:spcBef>
                <a:spcPts val="24"/>
              </a:spcBef>
              <a:buFont typeface="+mj-lt"/>
              <a:buAutoNum type="alphaLcPeriod"/>
            </a:pPr>
            <a:r>
              <a:rPr lang="en-US" sz="2000" dirty="0"/>
              <a:t>Lifestyle factors</a:t>
            </a:r>
          </a:p>
          <a:p>
            <a:pPr marL="914400" lvl="1" indent="-457200">
              <a:spcBef>
                <a:spcPts val="24"/>
              </a:spcBef>
              <a:buFont typeface="+mj-lt"/>
              <a:buAutoNum type="alphaLcPeriod"/>
            </a:pPr>
            <a:r>
              <a:rPr lang="en-US" sz="2000" dirty="0"/>
              <a:t>Geographic location within the United States</a:t>
            </a:r>
          </a:p>
          <a:p>
            <a:pPr marL="971550" lvl="1" indent="-514350">
              <a:spcBef>
                <a:spcPts val="24"/>
              </a:spcBef>
              <a:buFont typeface="+mj-lt"/>
              <a:buAutoNum type="alphaLcPeriod"/>
            </a:pPr>
            <a:endParaRPr lang="en-US" sz="2000" dirty="0"/>
          </a:p>
          <a:p>
            <a:pPr marL="457200" lvl="0" indent="-457200">
              <a:spcBef>
                <a:spcPts val="24"/>
              </a:spcBef>
              <a:buFont typeface="+mj-lt"/>
              <a:buAutoNum type="arabicPeriod"/>
            </a:pPr>
            <a:r>
              <a:rPr lang="en-US" b="1" dirty="0"/>
              <a:t>Black/African Americans appear to have lower rates of which type of dementia?</a:t>
            </a:r>
          </a:p>
          <a:p>
            <a:pPr marL="914400" lvl="1" indent="-457200">
              <a:spcBef>
                <a:spcPts val="24"/>
              </a:spcBef>
              <a:buFont typeface="+mj-lt"/>
              <a:buAutoNum type="alphaLcPeriod"/>
            </a:pPr>
            <a:r>
              <a:rPr lang="en-US" sz="2000" dirty="0"/>
              <a:t>Alzheimer’s disease </a:t>
            </a:r>
          </a:p>
          <a:p>
            <a:pPr marL="914400" lvl="1" indent="-457200">
              <a:spcBef>
                <a:spcPts val="24"/>
              </a:spcBef>
              <a:buFont typeface="+mj-lt"/>
              <a:buAutoNum type="alphaLcPeriod"/>
            </a:pPr>
            <a:r>
              <a:rPr lang="en-US" sz="2000" dirty="0"/>
              <a:t>Vascular dementia</a:t>
            </a:r>
          </a:p>
          <a:p>
            <a:pPr marL="914400" lvl="1" indent="-457200">
              <a:spcBef>
                <a:spcPts val="24"/>
              </a:spcBef>
              <a:buFont typeface="+mj-lt"/>
              <a:buAutoNum type="alphaLcPeriod"/>
            </a:pPr>
            <a:r>
              <a:rPr lang="en-US" sz="2000" dirty="0"/>
              <a:t>Parkinson’s disease dementia</a:t>
            </a:r>
          </a:p>
          <a:p>
            <a:pPr marL="914400" lvl="1" indent="-457200">
              <a:spcBef>
                <a:spcPts val="24"/>
              </a:spcBef>
              <a:buFont typeface="+mj-lt"/>
              <a:buAutoNum type="alphaLcPeriod"/>
            </a:pPr>
            <a:r>
              <a:rPr lang="en-US" sz="2000" dirty="0"/>
              <a:t>Mixed dementia</a:t>
            </a:r>
          </a:p>
        </p:txBody>
      </p:sp>
    </p:spTree>
    <p:extLst>
      <p:ext uri="{BB962C8B-B14F-4D97-AF65-F5344CB8AC3E}">
        <p14:creationId xmlns:p14="http://schemas.microsoft.com/office/powerpoint/2010/main" val="3829939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Evaluation</a:t>
            </a:r>
            <a:r>
              <a:rPr lang="en-US" dirty="0">
                <a:solidFill>
                  <a:schemeClr val="bg1"/>
                </a:solidFill>
              </a:rPr>
              <a:t> </a:t>
            </a:r>
            <a:r>
              <a:rPr lang="en-US" dirty="0">
                <a:solidFill>
                  <a:schemeClr val="tx1"/>
                </a:solidFill>
              </a:rPr>
              <a:t>(continued 1)</a:t>
            </a:r>
            <a:endParaRPr lang="en-US" dirty="0">
              <a:solidFill>
                <a:schemeClr val="bg1"/>
              </a:solidFill>
            </a:endParaRPr>
          </a:p>
        </p:txBody>
      </p:sp>
      <p:sp>
        <p:nvSpPr>
          <p:cNvPr id="3" name="Content Placeholder 2"/>
          <p:cNvSpPr>
            <a:spLocks noGrp="1"/>
          </p:cNvSpPr>
          <p:nvPr>
            <p:ph idx="1"/>
          </p:nvPr>
        </p:nvSpPr>
        <p:spPr>
          <a:xfrm>
            <a:off x="457200" y="1644087"/>
            <a:ext cx="8229600" cy="2623113"/>
          </a:xfrm>
        </p:spPr>
        <p:txBody>
          <a:bodyPr>
            <a:noAutofit/>
          </a:bodyPr>
          <a:lstStyle/>
          <a:p>
            <a:pPr marL="457200" lvl="0" indent="-457200">
              <a:spcBef>
                <a:spcPts val="24"/>
              </a:spcBef>
              <a:buFont typeface="+mj-lt"/>
              <a:buAutoNum type="arabicPeriod" startAt="3"/>
            </a:pPr>
            <a:r>
              <a:rPr lang="en-US" b="1" dirty="0"/>
              <a:t>Which of the following explains why Chinese Americans often delay seeking diagnosis of dementia? </a:t>
            </a:r>
          </a:p>
          <a:p>
            <a:pPr marL="914400" lvl="1" indent="-457200">
              <a:spcBef>
                <a:spcPts val="24"/>
              </a:spcBef>
              <a:buFont typeface="+mj-lt"/>
              <a:buAutoNum type="alphaLcPeriod"/>
            </a:pPr>
            <a:r>
              <a:rPr lang="en-US" sz="2000" dirty="0"/>
              <a:t>Their belief that memory problems are a normal part of aging</a:t>
            </a:r>
          </a:p>
          <a:p>
            <a:pPr marL="914400" lvl="1" indent="-457200">
              <a:spcBef>
                <a:spcPts val="24"/>
              </a:spcBef>
              <a:buFont typeface="+mj-lt"/>
              <a:buAutoNum type="alphaLcPeriod"/>
            </a:pPr>
            <a:r>
              <a:rPr lang="en-US" sz="2000" dirty="0"/>
              <a:t>The belief that dementia is a psychiatric illness that is an embarrassment to the family</a:t>
            </a:r>
          </a:p>
          <a:p>
            <a:pPr marL="914400" lvl="1" indent="-457200">
              <a:spcBef>
                <a:spcPts val="24"/>
              </a:spcBef>
              <a:buFont typeface="+mj-lt"/>
              <a:buAutoNum type="alphaLcPeriod"/>
            </a:pPr>
            <a:r>
              <a:rPr lang="en-US" sz="2000" dirty="0"/>
              <a:t>The lack of language-appropriate assessment tools</a:t>
            </a:r>
          </a:p>
          <a:p>
            <a:pPr marL="914400" lvl="1" indent="-457200">
              <a:spcBef>
                <a:spcPts val="24"/>
              </a:spcBef>
              <a:buFont typeface="+mj-lt"/>
              <a:buAutoNum type="alphaLcPeriod"/>
            </a:pPr>
            <a:r>
              <a:rPr lang="en-US" sz="2000" dirty="0"/>
              <a:t>The stigma against taking Western medicines </a:t>
            </a:r>
          </a:p>
        </p:txBody>
      </p:sp>
    </p:spTree>
    <p:extLst>
      <p:ext uri="{BB962C8B-B14F-4D97-AF65-F5344CB8AC3E}">
        <p14:creationId xmlns:p14="http://schemas.microsoft.com/office/powerpoint/2010/main" val="39357436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Evaluation</a:t>
            </a:r>
            <a:r>
              <a:rPr lang="en-US" sz="2800" b="1" kern="1200" dirty="0">
                <a:solidFill>
                  <a:schemeClr val="bg1"/>
                </a:solidFill>
                <a:effectLst/>
                <a:latin typeface="+mj-lt"/>
                <a:ea typeface="+mj-ea"/>
                <a:cs typeface="+mj-cs"/>
              </a:rPr>
              <a:t> </a:t>
            </a:r>
            <a:r>
              <a:rPr lang="en-US" sz="2800" b="1" kern="1200" dirty="0">
                <a:solidFill>
                  <a:schemeClr val="tx1"/>
                </a:solidFill>
                <a:effectLst/>
                <a:latin typeface="+mj-lt"/>
                <a:ea typeface="+mj-ea"/>
                <a:cs typeface="+mj-cs"/>
              </a:rPr>
              <a:t>(continued</a:t>
            </a:r>
            <a:r>
              <a:rPr lang="en-US" sz="2800" b="1" kern="1200" dirty="0">
                <a:solidFill>
                  <a:schemeClr val="bg1"/>
                </a:solidFill>
                <a:effectLst/>
                <a:latin typeface="+mj-lt"/>
                <a:ea typeface="+mj-ea"/>
                <a:cs typeface="+mj-cs"/>
              </a:rPr>
              <a:t> </a:t>
            </a:r>
            <a:r>
              <a:rPr lang="en-US" sz="2800" b="1" kern="1200" dirty="0">
                <a:solidFill>
                  <a:schemeClr val="tx1"/>
                </a:solidFill>
                <a:effectLst/>
                <a:latin typeface="+mj-lt"/>
                <a:ea typeface="+mj-ea"/>
                <a:cs typeface="+mj-cs"/>
              </a:rPr>
              <a:t>2</a:t>
            </a:r>
            <a:r>
              <a:rPr lang="en-US" sz="2800" b="1" kern="1200" dirty="0">
                <a:solidFill>
                  <a:schemeClr val="tx1"/>
                </a:solidFill>
                <a:effectLst/>
              </a:rPr>
              <a:t>)</a:t>
            </a:r>
            <a:endParaRPr lang="en-US" dirty="0">
              <a:solidFill>
                <a:schemeClr val="tx1"/>
              </a:solidFill>
            </a:endParaRPr>
          </a:p>
        </p:txBody>
      </p:sp>
      <p:sp>
        <p:nvSpPr>
          <p:cNvPr id="3" name="Content Placeholder 2"/>
          <p:cNvSpPr>
            <a:spLocks noGrp="1"/>
          </p:cNvSpPr>
          <p:nvPr>
            <p:ph idx="1"/>
          </p:nvPr>
        </p:nvSpPr>
        <p:spPr>
          <a:xfrm>
            <a:off x="457200" y="1644087"/>
            <a:ext cx="8229600" cy="3247227"/>
          </a:xfrm>
        </p:spPr>
        <p:txBody>
          <a:bodyPr>
            <a:noAutofit/>
          </a:bodyPr>
          <a:lstStyle/>
          <a:p>
            <a:pPr marL="457200" lvl="0" indent="-457200">
              <a:spcBef>
                <a:spcPts val="24"/>
              </a:spcBef>
              <a:buFont typeface="+mj-lt"/>
              <a:buAutoNum type="arabicPeriod" startAt="4"/>
            </a:pPr>
            <a:r>
              <a:rPr lang="en-US" b="1" dirty="0"/>
              <a:t>Which of the following is standard protocol when discussing a diagnosis of or treatment for dementia with persons of </a:t>
            </a:r>
            <a:r>
              <a:rPr lang="en-US" b="1" dirty="0" err="1"/>
              <a:t>ethnoracially</a:t>
            </a:r>
            <a:r>
              <a:rPr lang="en-US" b="1" dirty="0"/>
              <a:t> diverse populations?</a:t>
            </a:r>
          </a:p>
          <a:p>
            <a:pPr marL="914400" lvl="1" indent="-457200">
              <a:spcBef>
                <a:spcPts val="24"/>
              </a:spcBef>
              <a:buFont typeface="+mj-lt"/>
              <a:buAutoNum type="alphaLcPeriod"/>
            </a:pPr>
            <a:r>
              <a:rPr lang="en-US" sz="2000" dirty="0"/>
              <a:t>Always try to talk directly with the person living with dementia</a:t>
            </a:r>
          </a:p>
          <a:p>
            <a:pPr marL="914400" lvl="1" indent="-457200">
              <a:spcBef>
                <a:spcPts val="24"/>
              </a:spcBef>
              <a:buFont typeface="+mj-lt"/>
              <a:buAutoNum type="alphaLcPeriod"/>
            </a:pPr>
            <a:r>
              <a:rPr lang="en-US" sz="2000" dirty="0"/>
              <a:t>Always try to make eye contact with the person living with dementia from the initial visit</a:t>
            </a:r>
          </a:p>
          <a:p>
            <a:pPr marL="914400" lvl="1" indent="-457200">
              <a:spcBef>
                <a:spcPts val="24"/>
              </a:spcBef>
              <a:buFont typeface="+mj-lt"/>
              <a:buAutoNum type="alphaLcPeriod"/>
            </a:pPr>
            <a:r>
              <a:rPr lang="en-US" sz="2000" dirty="0"/>
              <a:t>Try to understand the family hierarchy before addressing the older person living with dementia</a:t>
            </a:r>
          </a:p>
          <a:p>
            <a:pPr marL="914400" lvl="1" indent="-457200">
              <a:spcBef>
                <a:spcPts val="24"/>
              </a:spcBef>
              <a:buFont typeface="+mj-lt"/>
              <a:buAutoNum type="alphaLcPeriod"/>
            </a:pPr>
            <a:r>
              <a:rPr lang="en-US" sz="2000" dirty="0"/>
              <a:t>All of the above</a:t>
            </a:r>
          </a:p>
        </p:txBody>
      </p:sp>
    </p:spTree>
    <p:extLst>
      <p:ext uri="{BB962C8B-B14F-4D97-AF65-F5344CB8AC3E}">
        <p14:creationId xmlns:p14="http://schemas.microsoft.com/office/powerpoint/2010/main" val="15066967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Acknowledgements</a:t>
            </a:r>
          </a:p>
        </p:txBody>
      </p:sp>
      <p:sp>
        <p:nvSpPr>
          <p:cNvPr id="6" name="Content Placeholder 2"/>
          <p:cNvSpPr>
            <a:spLocks noGrp="1"/>
          </p:cNvSpPr>
          <p:nvPr>
            <p:ph idx="1"/>
          </p:nvPr>
        </p:nvSpPr>
        <p:spPr>
          <a:xfrm>
            <a:off x="225288" y="1308653"/>
            <a:ext cx="8759686" cy="5135690"/>
          </a:xfrm>
        </p:spPr>
        <p:txBody>
          <a:bodyPr vert="horz" lIns="91440" tIns="45720" rIns="91440" bIns="45720" rtlCol="0" anchor="t">
            <a:noAutofit/>
          </a:bodyPr>
          <a:lstStyle/>
          <a:p>
            <a:pPr marL="0" indent="0">
              <a:spcBef>
                <a:spcPts val="0"/>
              </a:spcBef>
              <a:buNone/>
            </a:pPr>
            <a:r>
              <a:rPr lang="en-US" sz="1400" dirty="0"/>
              <a:t>This module was prepared for the U.S. Department of Health and Human Services (HHS), Health Resources and Services Administration (HRSA), by The Bizzell Group, LLC, under contract number HHSH25034002T/HHSH250201400075I.  </a:t>
            </a:r>
          </a:p>
          <a:p>
            <a:pPr marL="0" indent="0">
              <a:spcBef>
                <a:spcPts val="0"/>
              </a:spcBef>
              <a:buNone/>
            </a:pPr>
            <a:r>
              <a:rPr lang="en-US" sz="1400" dirty="0"/>
              <a:t>The dementia and education experts who served on the Dementia Expert Workgroup to guide the development of the modules included:  </a:t>
            </a:r>
            <a:r>
              <a:rPr lang="en-US" sz="1400" b="1" dirty="0"/>
              <a:t>Alice Bonner, PhD, RN, FAAN</a:t>
            </a:r>
            <a:r>
              <a:rPr lang="en-US" sz="1400" dirty="0"/>
              <a:t>, Secretary Elder Affairs, Massachusetts Executive Office of Elder Affairs, Boston MA; </a:t>
            </a:r>
            <a:r>
              <a:rPr lang="en-US" sz="1400" b="1" dirty="0"/>
              <a:t>Laurel Coleman, MD, FACP</a:t>
            </a:r>
            <a:r>
              <a:rPr lang="en-US" sz="1400" dirty="0"/>
              <a:t>, Kauai Medical Clinic - Hawaii Pacific Health, Lihue, HI; </a:t>
            </a:r>
            <a:r>
              <a:rPr lang="en-US" sz="1400" b="1" dirty="0"/>
              <a:t>Cyndy B. Cordell, MBA</a:t>
            </a:r>
            <a:r>
              <a:rPr lang="en-US" sz="1400" dirty="0"/>
              <a:t>, Director, Healthcare Professional Services, Alzheimer's Association, Chicago, IL; </a:t>
            </a:r>
            <a:r>
              <a:rPr lang="en-US" sz="1400" b="1" dirty="0"/>
              <a:t>Dolores Gallagher Thompson, Ph.D., ABPP</a:t>
            </a:r>
            <a:r>
              <a:rPr lang="en-US" sz="1400" dirty="0"/>
              <a:t>, Professor of Research, Department of Psychiatry and Behavioral Sciences, Stanford University School of Medicine, Stanford, CA;  </a:t>
            </a:r>
            <a:r>
              <a:rPr lang="en-US" sz="1400" b="1" dirty="0"/>
              <a:t>James Galvin, MD, MPH</a:t>
            </a:r>
            <a:r>
              <a:rPr lang="en-US" sz="1400" dirty="0"/>
              <a:t>, Professor of Clinical Biomedical Science and Associate Dean for Clinical Research, Florida Atlantic University, Boca Raton, FL; </a:t>
            </a:r>
            <a:r>
              <a:rPr lang="en-US" sz="1400" b="1" dirty="0"/>
              <a:t>Mary Guerriero Austrom, PhD</a:t>
            </a:r>
            <a:r>
              <a:rPr lang="en-US" sz="1400" dirty="0"/>
              <a:t>, Wesley P Martin Professor of Alzheimer's Disease Education, Department of Psychiatry, Associate Dean for Diversity Affairs,  Indiana University-Purdue University Indianapolis, Indianapolis, IN; </a:t>
            </a:r>
            <a:r>
              <a:rPr lang="en-US" sz="1400" b="1" dirty="0"/>
              <a:t>Robert Kane, MD</a:t>
            </a:r>
            <a:r>
              <a:rPr lang="en-US" sz="1400" dirty="0"/>
              <a:t>, Professor and Minnesota Chair in Long-term Care &amp; Aging, Health Policy &amp; Management, School of Public Health, University of Minnesota; </a:t>
            </a:r>
            <a:r>
              <a:rPr lang="en-US" sz="1400" b="1" dirty="0"/>
              <a:t>Jason Karlawish, MD</a:t>
            </a:r>
            <a:r>
              <a:rPr lang="en-US" sz="1400" dirty="0"/>
              <a:t>, Professor of Medicine, Perelman School of Medicine, University of Pennsylvania; </a:t>
            </a:r>
            <a:r>
              <a:rPr lang="en-US" sz="1400" b="1" dirty="0"/>
              <a:t>Helen M. Matheny, MS, APR</a:t>
            </a:r>
            <a:r>
              <a:rPr lang="en-US" sz="1400" dirty="0"/>
              <a:t>, Director of the Alzheimer's Disease Outreach Program, Blanchette Rockefeller Neuroscience Institute, Morgantown, WV; </a:t>
            </a:r>
            <a:r>
              <a:rPr lang="en-US" sz="1400" b="1" dirty="0"/>
              <a:t>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a:t>
            </a:r>
            <a:r>
              <a:rPr lang="en-US" sz="1400" dirty="0"/>
              <a:t>, RDN,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 </a:t>
            </a:r>
            <a:r>
              <a:rPr lang="en-US" sz="1400" b="1" dirty="0"/>
              <a:t>Meg Kabat, LCSW-C, CCM; Eleanor S. McConnell, PhD, MSN, RN, GCNS, BC; Linda O. Nichols, PhD, MA, BA; Todd Semla, MS, PharmD, BCPS, FCCP, AGSF; Kenneth Shay, DDS, MS</a:t>
            </a:r>
            <a:r>
              <a:rPr lang="en-US" sz="1400" dirty="0"/>
              <a:t>, from the U.S. Department of Veterans </a:t>
            </a:r>
            <a:r>
              <a:rPr lang="en-US" dirty="0"/>
              <a:t>Affairs and </a:t>
            </a:r>
            <a:r>
              <a:rPr lang="en-US" b="1" dirty="0"/>
              <a:t>Seth Keller, MD </a:t>
            </a:r>
            <a:r>
              <a:rPr lang="en-US" dirty="0"/>
              <a:t>and </a:t>
            </a:r>
            <a:r>
              <a:rPr lang="en-US" b="1" dirty="0"/>
              <a:t>Matthew P. Janicki, PhD</a:t>
            </a:r>
            <a:r>
              <a:rPr lang="en-US" dirty="0"/>
              <a:t>, National Task Group on Intellectual Disabilities and Dementia Practices.</a:t>
            </a:r>
            <a:endParaRPr lang="en-US" sz="1400" dirty="0"/>
          </a:p>
        </p:txBody>
      </p:sp>
    </p:spTree>
    <p:extLst>
      <p:ext uri="{BB962C8B-B14F-4D97-AF65-F5344CB8AC3E}">
        <p14:creationId xmlns:p14="http://schemas.microsoft.com/office/powerpoint/2010/main" val="11813929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360265" y="1596571"/>
            <a:ext cx="6423471" cy="1496334"/>
          </a:xfrm>
        </p:spPr>
        <p:txBody>
          <a:bodyPr>
            <a:normAutofit/>
          </a:bodyPr>
          <a:lstStyle/>
          <a:p>
            <a:pPr algn="ctr"/>
            <a:r>
              <a:rPr lang="en-US" sz="2400" dirty="0">
                <a:solidFill>
                  <a:schemeClr val="tx1"/>
                </a:solidFill>
              </a:rPr>
              <a:t>Brought to you by the </a:t>
            </a:r>
            <a:br>
              <a:rPr lang="en-US" sz="2400" dirty="0">
                <a:solidFill>
                  <a:schemeClr val="tx1"/>
                </a:solidFill>
              </a:rPr>
            </a:br>
            <a:r>
              <a:rPr lang="en-US" sz="2400" dirty="0">
                <a:solidFill>
                  <a:schemeClr val="tx1"/>
                </a:solidFill>
              </a:rPr>
              <a:t>U.S. Department of Health and Human Services, Health Resources and Services Administration</a:t>
            </a:r>
          </a:p>
        </p:txBody>
      </p:sp>
      <p:pic>
        <p:nvPicPr>
          <p:cNvPr id="28674" name="Picture 2" descr="Logo of the U.S. Department of Health &amp; Human Services. "/>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5521" r="5521"/>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descr="Logo of the Health Resources and Services Administration (HRSA) "/>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t="18877" b="1887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58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914"/>
            <a:ext cx="8229600" cy="722086"/>
          </a:xfrm>
        </p:spPr>
        <p:txBody>
          <a:bodyPr>
            <a:noAutofit/>
          </a:bodyPr>
          <a:lstStyle/>
          <a:p>
            <a:pPr algn="l"/>
            <a:r>
              <a:rPr lang="en-US" b="1" dirty="0">
                <a:solidFill>
                  <a:schemeClr val="tx2"/>
                </a:solidFill>
              </a:rPr>
              <a:t>Health Insurance Portability and Accountability Act (HIPAA) Considerations</a:t>
            </a:r>
          </a:p>
        </p:txBody>
      </p:sp>
      <p:sp>
        <p:nvSpPr>
          <p:cNvPr id="3" name="Content Placeholder 2"/>
          <p:cNvSpPr>
            <a:spLocks noGrp="1"/>
          </p:cNvSpPr>
          <p:nvPr>
            <p:ph idx="1"/>
          </p:nvPr>
        </p:nvSpPr>
        <p:spPr>
          <a:xfrm>
            <a:off x="457200" y="1616528"/>
            <a:ext cx="8229600" cy="2879271"/>
          </a:xfrm>
        </p:spPr>
        <p:txBody>
          <a:bodyPr>
            <a:normAutofit/>
          </a:bodyPr>
          <a:lstStyle/>
          <a:p>
            <a:pPr lvl="0"/>
            <a:r>
              <a:rPr lang="en-US" sz="2000" dirty="0"/>
              <a:t>There is little concrete guidance to assist providers in providing care to persons who identify with </a:t>
            </a:r>
            <a:r>
              <a:rPr lang="en-US" sz="2000" dirty="0" err="1"/>
              <a:t>ethnoracially</a:t>
            </a:r>
            <a:r>
              <a:rPr lang="en-US" sz="2000" dirty="0"/>
              <a:t> (where national heritage and ethnic identity are blended) diverse groups.</a:t>
            </a:r>
          </a:p>
          <a:p>
            <a:pPr lvl="0"/>
            <a:r>
              <a:rPr lang="en-US" sz="2000" dirty="0"/>
              <a:t>It is recommended that providers whose care populations include </a:t>
            </a:r>
            <a:r>
              <a:rPr lang="en-US" sz="2000" dirty="0" err="1"/>
              <a:t>ethnoracially</a:t>
            </a:r>
            <a:r>
              <a:rPr lang="en-US" sz="2000" dirty="0"/>
              <a:t> diverse populations familiarize themselves with the cultural beliefs and family dynamics of those groups.</a:t>
            </a:r>
          </a:p>
          <a:p>
            <a:pPr lvl="0"/>
            <a:r>
              <a:rPr lang="en-US" sz="2000" dirty="0"/>
              <a:t>The provision of information and care needs to be HIPAA compliant (U.S. HHS, 2003).</a:t>
            </a:r>
          </a:p>
        </p:txBody>
      </p:sp>
    </p:spTree>
    <p:extLst>
      <p:ext uri="{BB962C8B-B14F-4D97-AF65-F5344CB8AC3E}">
        <p14:creationId xmlns:p14="http://schemas.microsoft.com/office/powerpoint/2010/main" val="60643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 b="0" kern="1200" dirty="0">
                <a:solidFill>
                  <a:schemeClr val="bg1"/>
                </a:solidFill>
                <a:effectLst/>
                <a:latin typeface="+mj-lt"/>
                <a:ea typeface="+mj-ea"/>
                <a:cs typeface="+mj-cs"/>
              </a:rPr>
              <a:t>Photo - </a:t>
            </a:r>
            <a:r>
              <a:rPr lang="en-US" sz="200" b="0" dirty="0">
                <a:solidFill>
                  <a:schemeClr val="bg1"/>
                </a:solidFill>
              </a:rPr>
              <a:t>Senior woman and family</a:t>
            </a:r>
          </a:p>
        </p:txBody>
      </p:sp>
      <p:pic>
        <p:nvPicPr>
          <p:cNvPr id="6146" name="Picture 2" descr="Photo of a woman smiling at the camera as her young family stands behind he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2878" y="603250"/>
            <a:ext cx="7778244" cy="5359400"/>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127640"/>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4095</TotalTime>
  <Words>5124</Words>
  <Application>Microsoft Office PowerPoint</Application>
  <PresentationFormat>On-screen Show (4:3)</PresentationFormat>
  <Paragraphs>473</Paragraphs>
  <Slides>77</Slides>
  <Notes>76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77</vt:i4>
      </vt:variant>
    </vt:vector>
  </HeadingPairs>
  <TitlesOfParts>
    <vt:vector size="82" baseType="lpstr">
      <vt:lpstr>Arial</vt:lpstr>
      <vt:lpstr>Calibri</vt:lpstr>
      <vt:lpstr>Courier New</vt:lpstr>
      <vt:lpstr>3_Office Theme</vt:lpstr>
      <vt:lpstr>4_Office Theme</vt:lpstr>
      <vt:lpstr>Recognizing the Role of Diversity in Dementia Care  MODULE 3 </vt:lpstr>
      <vt:lpstr>Copyright Language</vt:lpstr>
      <vt:lpstr>Outline</vt:lpstr>
      <vt:lpstr>Learning Objectives</vt:lpstr>
      <vt:lpstr>Photo -  Senior woman resting</vt:lpstr>
      <vt:lpstr>Key Take-Home Messages</vt:lpstr>
      <vt:lpstr>Outline 2 – Why Address Diversity in Dementia?</vt:lpstr>
      <vt:lpstr>Health Insurance Portability and Accountability Act (HIPAA) Considerations</vt:lpstr>
      <vt:lpstr>Photo - Senior woman and family</vt:lpstr>
      <vt:lpstr>Introduction: Why Address Diversity in Dementia?</vt:lpstr>
      <vt:lpstr>Diversity in Dementia: Key Points </vt:lpstr>
      <vt:lpstr>Diversity in Dementia: Key Points (continued)</vt:lpstr>
      <vt:lpstr>Defining the Terms: Race Versus Ethnicity</vt:lpstr>
      <vt:lpstr>Defining the Terms: Incidence Versus Prevalence</vt:lpstr>
      <vt:lpstr>Defining the Terms: Gender Identity Versus Sexual Orientation</vt:lpstr>
      <vt:lpstr>Disparities in Health Care</vt:lpstr>
      <vt:lpstr>General Barriers to Assessment</vt:lpstr>
      <vt:lpstr>Recommendations from the American Geriatrics Society’s (AGS) Ethnogeriatrics Committee </vt:lpstr>
      <vt:lpstr>Outline 3 - Conditions and Factors that Influence Rates of Dementia</vt:lpstr>
      <vt:lpstr>Conditions and Factors That Influence Rates of Dementia </vt:lpstr>
      <vt:lpstr>Photo - Woman pushing man on wheelchair</vt:lpstr>
      <vt:lpstr>Genetic Factors: APOE-ε4 and Race </vt:lpstr>
      <vt:lpstr>Hypertension and Other Cardiovascular Factors</vt:lpstr>
      <vt:lpstr>Diabetes as Independent Risk Factor for Cognitive Impairment</vt:lpstr>
      <vt:lpstr>Outline 4 - Dementia Across Sex, Race, and Ethnicity</vt:lpstr>
      <vt:lpstr>Rates of Dementia Vary by Sex, Race, and Ethnicity: Overview</vt:lpstr>
      <vt:lpstr>Photo - Senior man</vt:lpstr>
      <vt:lpstr>Outline 5 - Sex</vt:lpstr>
      <vt:lpstr>Rates of Dementia by Sex</vt:lpstr>
      <vt:lpstr>Photo - Senior woman holding face</vt:lpstr>
      <vt:lpstr>Outline 6 - Black/African American</vt:lpstr>
      <vt:lpstr>Dementia Prevalence and Incidence Among Black/African Americans</vt:lpstr>
      <vt:lpstr>Photo - Nurse holding senior woman’s hand</vt:lpstr>
      <vt:lpstr>Risk Factors for Dementia Among Black/African Americans</vt:lpstr>
      <vt:lpstr>Dementia Assessment Issues Among Black/African Americans</vt:lpstr>
      <vt:lpstr>Dementia Treatment Issues Among Black/African Americans </vt:lpstr>
      <vt:lpstr>Dementia Care Partner Issues for Black/African Americans</vt:lpstr>
      <vt:lpstr>Outline 7 - Hispanic/Latino</vt:lpstr>
      <vt:lpstr>Dementia Prevalence Among Hispanic/Latino Americans </vt:lpstr>
      <vt:lpstr>Photo - Senior Hispanic Couple</vt:lpstr>
      <vt:lpstr>Risk Factors for Dementia Among Hispanic/Latino Americans</vt:lpstr>
      <vt:lpstr>Dementia Assessment Issues Among Hispanic/Latino Americans</vt:lpstr>
      <vt:lpstr>Dementia Treatment Issues Among Hispanic/Latino Americans</vt:lpstr>
      <vt:lpstr>Dementia Care Partner Issues for Hispanic/Latino Americans</vt:lpstr>
      <vt:lpstr>Outline 8 - Asian American</vt:lpstr>
      <vt:lpstr>Chinese Americans: Overview </vt:lpstr>
      <vt:lpstr>Photo - Senior Asian American</vt:lpstr>
      <vt:lpstr>Dementia Among the Chinese American Population</vt:lpstr>
      <vt:lpstr>Barriers to Assessment and Treatment Among Chinese Americans</vt:lpstr>
      <vt:lpstr>Influence of Chinese Cultural Values on Dementia </vt:lpstr>
      <vt:lpstr>Dementia Among the Filipino American Population</vt:lpstr>
      <vt:lpstr>Dementia Among the Vietnamese American Population</vt:lpstr>
      <vt:lpstr>Photo - Vietnamese senior man</vt:lpstr>
      <vt:lpstr>Dementia Among the Korean American Population</vt:lpstr>
      <vt:lpstr>Photo – Korean senior woman</vt:lpstr>
      <vt:lpstr>Dementia Among the Japanese American Population </vt:lpstr>
      <vt:lpstr>Photo - Japanese senior woman with grandson</vt:lpstr>
      <vt:lpstr>Outline 9 - American Indian/Alaska Native</vt:lpstr>
      <vt:lpstr>American Indians/Alaska Natives </vt:lpstr>
      <vt:lpstr>Photo - American Indian senior man</vt:lpstr>
      <vt:lpstr>Outline 10 - Native Hawaiian/Other Pacific Islander</vt:lpstr>
      <vt:lpstr>Native Hawaiian and Pacific Island Elders</vt:lpstr>
      <vt:lpstr>Outline 11 - Dementia in Other Unique Populations </vt:lpstr>
      <vt:lpstr>Photo - Two senior women</vt:lpstr>
      <vt:lpstr>Dementia Among the Lesbian, Gay, Bisexual, and Transgender (LGBT) Communities: Prevalence</vt:lpstr>
      <vt:lpstr>Barriers to Assessment, Diagnosis, and Caregiving of LGBT Persons Living with Dementia</vt:lpstr>
      <vt:lpstr>Photo – Two men holding hands</vt:lpstr>
      <vt:lpstr>Dementia Risk Factors Associated with the Lesbian, Gay, Bisexual, and Transgender (LGBT) Communities </vt:lpstr>
      <vt:lpstr>Barriers to Care in Rural America</vt:lpstr>
      <vt:lpstr>Photo - Man with Horse</vt:lpstr>
      <vt:lpstr>Dementia and Intellectual Disabilities</vt:lpstr>
      <vt:lpstr>Dementia and Intellectual Disabilities (continued)</vt:lpstr>
      <vt:lpstr>Evaluation</vt:lpstr>
      <vt:lpstr>Evaluation (continued 1)</vt:lpstr>
      <vt:lpstr>Evaluation (continued 2)</vt:lpstr>
      <vt:lpstr>Acknowledgements</vt:lpstr>
      <vt:lpstr>Brought to you by the  U.S. Department of Health and Human Services, Health Resources and Services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the Role of Diversity in Dementia Care - Module 3</dc:title>
  <dc:subject>Recognizing the Role of Diversity in Dementia Care - Module 3</dc:subject>
  <dc:creator>Department of Health and Human Services;Health Resources and Services Administration</dc:creator>
  <cp:keywords>Department of Health and Human Services; Health Resources and Services Administration; Diversity in Dementia Care; Module 3; Rates of Dementia; Dementia Across Sex; Dementia Across Race; Dementia Across Ethnicity; Dementia in Unique Populations</cp:keywords>
  <cp:lastModifiedBy>Cummings, Mackenzie (HRSA)</cp:lastModifiedBy>
  <cp:revision>129</cp:revision>
  <dcterms:modified xsi:type="dcterms:W3CDTF">2018-09-27T16:36:28Z</dcterms:modified>
</cp:coreProperties>
</file>