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683" r:id="rId6"/>
  </p:sldMasterIdLst>
  <p:notesMasterIdLst>
    <p:notesMasterId r:id="rId51"/>
  </p:notesMasterIdLst>
  <p:sldIdLst>
    <p:sldId id="256" r:id="rId7"/>
    <p:sldId id="312" r:id="rId8"/>
    <p:sldId id="257" r:id="rId9"/>
    <p:sldId id="258" r:id="rId10"/>
    <p:sldId id="259" r:id="rId11"/>
    <p:sldId id="296" r:id="rId12"/>
    <p:sldId id="260" r:id="rId13"/>
    <p:sldId id="261" r:id="rId14"/>
    <p:sldId id="297" r:id="rId15"/>
    <p:sldId id="262" r:id="rId16"/>
    <p:sldId id="306" r:id="rId17"/>
    <p:sldId id="298" r:id="rId18"/>
    <p:sldId id="263" r:id="rId19"/>
    <p:sldId id="299" r:id="rId20"/>
    <p:sldId id="264" r:id="rId21"/>
    <p:sldId id="265" r:id="rId22"/>
    <p:sldId id="301" r:id="rId23"/>
    <p:sldId id="266" r:id="rId24"/>
    <p:sldId id="267" r:id="rId25"/>
    <p:sldId id="268" r:id="rId26"/>
    <p:sldId id="307" r:id="rId27"/>
    <p:sldId id="269" r:id="rId28"/>
    <p:sldId id="270" r:id="rId29"/>
    <p:sldId id="302" r:id="rId30"/>
    <p:sldId id="271" r:id="rId31"/>
    <p:sldId id="303" r:id="rId32"/>
    <p:sldId id="272" r:id="rId33"/>
    <p:sldId id="308" r:id="rId34"/>
    <p:sldId id="273" r:id="rId35"/>
    <p:sldId id="274" r:id="rId36"/>
    <p:sldId id="275" r:id="rId37"/>
    <p:sldId id="276" r:id="rId38"/>
    <p:sldId id="304" r:id="rId39"/>
    <p:sldId id="277" r:id="rId40"/>
    <p:sldId id="309" r:id="rId41"/>
    <p:sldId id="278" r:id="rId42"/>
    <p:sldId id="279" r:id="rId43"/>
    <p:sldId id="313" r:id="rId44"/>
    <p:sldId id="280" r:id="rId45"/>
    <p:sldId id="281" r:id="rId46"/>
    <p:sldId id="282" r:id="rId47"/>
    <p:sldId id="305" r:id="rId48"/>
    <p:sldId id="311" r:id="rId49"/>
    <p:sldId id="31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nska, Joanna (HRSA)" initials="BJ("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978"/>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71" autoAdjust="0"/>
  </p:normalViewPr>
  <p:slideViewPr>
    <p:cSldViewPr snapToGrid="0">
      <p:cViewPr varScale="1">
        <p:scale>
          <a:sx n="63" d="100"/>
          <a:sy n="63" d="100"/>
        </p:scale>
        <p:origin x="954" y="84"/>
      </p:cViewPr>
      <p:guideLst>
        <p:guide orient="horz" pos="2160"/>
        <p:guide pos="2880"/>
      </p:guideLst>
    </p:cSldViewPr>
  </p:slideViewPr>
  <p:outlineViewPr>
    <p:cViewPr>
      <p:scale>
        <a:sx n="33" d="100"/>
        <a:sy n="33" d="100"/>
      </p:scale>
      <p:origin x="0" y="-50070"/>
    </p:cViewPr>
  </p:outlineViewPr>
  <p:notesTextViewPr>
    <p:cViewPr>
      <p:scale>
        <a:sx n="1" d="1"/>
        <a:sy n="1" d="1"/>
      </p:scale>
      <p:origin x="0" y="0"/>
    </p:cViewPr>
  </p:notesTextViewPr>
  <p:notesViewPr>
    <p:cSldViewPr snapToGrid="0">
      <p:cViewPr varScale="1">
        <p:scale>
          <a:sx n="53" d="100"/>
          <a:sy n="53" d="100"/>
        </p:scale>
        <p:origin x="292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97DCE-264D-460C-AE39-1BCCBA0BEDBB}" type="datetimeFigureOut">
              <a:rPr lang="en-US" smtClean="0"/>
              <a:pPr/>
              <a:t>11/7/2018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08369-21AE-4C57-AEDE-6BEFCC98BEB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a:t>
            </a:fld>
            <a:endParaRPr lang="en-US"/>
          </a:p>
        </p:txBody>
      </p:sp>
    </p:spTree>
    <p:extLst>
      <p:ext uri="{BB962C8B-B14F-4D97-AF65-F5344CB8AC3E}">
        <p14:creationId xmlns:p14="http://schemas.microsoft.com/office/powerpoint/2010/main" val="2544571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10</a:t>
            </a:fld>
            <a:endParaRPr lang="en-US"/>
          </a:p>
        </p:txBody>
      </p:sp>
    </p:spTree>
    <p:extLst>
      <p:ext uri="{BB962C8B-B14F-4D97-AF65-F5344CB8AC3E}">
        <p14:creationId xmlns:p14="http://schemas.microsoft.com/office/powerpoint/2010/main" val="66602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11</a:t>
            </a:fld>
            <a:endParaRPr lang="en-US"/>
          </a:p>
        </p:txBody>
      </p:sp>
    </p:spTree>
    <p:extLst>
      <p:ext uri="{BB962C8B-B14F-4D97-AF65-F5344CB8AC3E}">
        <p14:creationId xmlns:p14="http://schemas.microsoft.com/office/powerpoint/2010/main" val="53327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12</a:t>
            </a:fld>
            <a:endParaRPr lang="en-US"/>
          </a:p>
        </p:txBody>
      </p:sp>
    </p:spTree>
    <p:extLst>
      <p:ext uri="{BB962C8B-B14F-4D97-AF65-F5344CB8AC3E}">
        <p14:creationId xmlns:p14="http://schemas.microsoft.com/office/powerpoint/2010/main" val="276960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13</a:t>
            </a:fld>
            <a:endParaRPr lang="en-US"/>
          </a:p>
        </p:txBody>
      </p:sp>
    </p:spTree>
    <p:extLst>
      <p:ext uri="{BB962C8B-B14F-4D97-AF65-F5344CB8AC3E}">
        <p14:creationId xmlns:p14="http://schemas.microsoft.com/office/powerpoint/2010/main" val="3693993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14</a:t>
            </a:fld>
            <a:endParaRPr lang="en-US"/>
          </a:p>
        </p:txBody>
      </p:sp>
    </p:spTree>
    <p:extLst>
      <p:ext uri="{BB962C8B-B14F-4D97-AF65-F5344CB8AC3E}">
        <p14:creationId xmlns:p14="http://schemas.microsoft.com/office/powerpoint/2010/main" val="4018407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15</a:t>
            </a:fld>
            <a:endParaRPr lang="en-US"/>
          </a:p>
        </p:txBody>
      </p:sp>
    </p:spTree>
    <p:extLst>
      <p:ext uri="{BB962C8B-B14F-4D97-AF65-F5344CB8AC3E}">
        <p14:creationId xmlns:p14="http://schemas.microsoft.com/office/powerpoint/2010/main" val="1033572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16</a:t>
            </a:fld>
            <a:endParaRPr lang="en-US"/>
          </a:p>
        </p:txBody>
      </p:sp>
    </p:spTree>
    <p:extLst>
      <p:ext uri="{BB962C8B-B14F-4D97-AF65-F5344CB8AC3E}">
        <p14:creationId xmlns:p14="http://schemas.microsoft.com/office/powerpoint/2010/main" val="1222814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17</a:t>
            </a:fld>
            <a:endParaRPr lang="en-US"/>
          </a:p>
        </p:txBody>
      </p:sp>
    </p:spTree>
    <p:extLst>
      <p:ext uri="{BB962C8B-B14F-4D97-AF65-F5344CB8AC3E}">
        <p14:creationId xmlns:p14="http://schemas.microsoft.com/office/powerpoint/2010/main" val="3575409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18</a:t>
            </a:fld>
            <a:endParaRPr lang="en-US"/>
          </a:p>
        </p:txBody>
      </p:sp>
    </p:spTree>
    <p:extLst>
      <p:ext uri="{BB962C8B-B14F-4D97-AF65-F5344CB8AC3E}">
        <p14:creationId xmlns:p14="http://schemas.microsoft.com/office/powerpoint/2010/main" val="6573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60363"/>
            <a:ext cx="4114800" cy="3086100"/>
          </a:xfrm>
        </p:spPr>
      </p:sp>
      <p:sp>
        <p:nvSpPr>
          <p:cNvPr id="3" name="Notes Placeholder 2"/>
          <p:cNvSpPr>
            <a:spLocks noGrp="1"/>
          </p:cNvSpPr>
          <p:nvPr>
            <p:ph type="body" idx="1"/>
          </p:nvPr>
        </p:nvSpPr>
        <p:spPr>
          <a:xfrm>
            <a:off x="685800" y="3558339"/>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19</a:t>
            </a:fld>
            <a:endParaRPr lang="en-US"/>
          </a:p>
        </p:txBody>
      </p:sp>
    </p:spTree>
    <p:extLst>
      <p:ext uri="{BB962C8B-B14F-4D97-AF65-F5344CB8AC3E}">
        <p14:creationId xmlns:p14="http://schemas.microsoft.com/office/powerpoint/2010/main" val="411901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2</a:t>
            </a:fld>
            <a:endParaRPr lang="en-US"/>
          </a:p>
        </p:txBody>
      </p:sp>
    </p:spTree>
    <p:extLst>
      <p:ext uri="{BB962C8B-B14F-4D97-AF65-F5344CB8AC3E}">
        <p14:creationId xmlns:p14="http://schemas.microsoft.com/office/powerpoint/2010/main" val="2291711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20</a:t>
            </a:fld>
            <a:endParaRPr lang="en-US"/>
          </a:p>
        </p:txBody>
      </p:sp>
    </p:spTree>
    <p:extLst>
      <p:ext uri="{BB962C8B-B14F-4D97-AF65-F5344CB8AC3E}">
        <p14:creationId xmlns:p14="http://schemas.microsoft.com/office/powerpoint/2010/main" val="1193080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21</a:t>
            </a:fld>
            <a:endParaRPr lang="en-US"/>
          </a:p>
        </p:txBody>
      </p:sp>
    </p:spTree>
    <p:extLst>
      <p:ext uri="{BB962C8B-B14F-4D97-AF65-F5344CB8AC3E}">
        <p14:creationId xmlns:p14="http://schemas.microsoft.com/office/powerpoint/2010/main" val="4198456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22</a:t>
            </a:fld>
            <a:endParaRPr lang="en-US"/>
          </a:p>
        </p:txBody>
      </p:sp>
    </p:spTree>
    <p:extLst>
      <p:ext uri="{BB962C8B-B14F-4D97-AF65-F5344CB8AC3E}">
        <p14:creationId xmlns:p14="http://schemas.microsoft.com/office/powerpoint/2010/main" val="3714836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23</a:t>
            </a:fld>
            <a:endParaRPr lang="en-US"/>
          </a:p>
        </p:txBody>
      </p:sp>
    </p:spTree>
    <p:extLst>
      <p:ext uri="{BB962C8B-B14F-4D97-AF65-F5344CB8AC3E}">
        <p14:creationId xmlns:p14="http://schemas.microsoft.com/office/powerpoint/2010/main" val="219631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24</a:t>
            </a:fld>
            <a:endParaRPr lang="en-US"/>
          </a:p>
        </p:txBody>
      </p:sp>
    </p:spTree>
    <p:extLst>
      <p:ext uri="{BB962C8B-B14F-4D97-AF65-F5344CB8AC3E}">
        <p14:creationId xmlns:p14="http://schemas.microsoft.com/office/powerpoint/2010/main" val="1505491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25</a:t>
            </a:fld>
            <a:endParaRPr lang="en-US"/>
          </a:p>
        </p:txBody>
      </p:sp>
    </p:spTree>
    <p:extLst>
      <p:ext uri="{BB962C8B-B14F-4D97-AF65-F5344CB8AC3E}">
        <p14:creationId xmlns:p14="http://schemas.microsoft.com/office/powerpoint/2010/main" val="1439015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26</a:t>
            </a:fld>
            <a:endParaRPr lang="en-US"/>
          </a:p>
        </p:txBody>
      </p:sp>
    </p:spTree>
    <p:extLst>
      <p:ext uri="{BB962C8B-B14F-4D97-AF65-F5344CB8AC3E}">
        <p14:creationId xmlns:p14="http://schemas.microsoft.com/office/powerpoint/2010/main" val="2599417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27</a:t>
            </a:fld>
            <a:endParaRPr lang="en-US"/>
          </a:p>
        </p:txBody>
      </p:sp>
    </p:spTree>
    <p:extLst>
      <p:ext uri="{BB962C8B-B14F-4D97-AF65-F5344CB8AC3E}">
        <p14:creationId xmlns:p14="http://schemas.microsoft.com/office/powerpoint/2010/main" val="3136311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28</a:t>
            </a:fld>
            <a:endParaRPr lang="en-US"/>
          </a:p>
        </p:txBody>
      </p:sp>
    </p:spTree>
    <p:extLst>
      <p:ext uri="{BB962C8B-B14F-4D97-AF65-F5344CB8AC3E}">
        <p14:creationId xmlns:p14="http://schemas.microsoft.com/office/powerpoint/2010/main" val="4235834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29</a:t>
            </a:fld>
            <a:endParaRPr lang="en-US"/>
          </a:p>
        </p:txBody>
      </p:sp>
    </p:spTree>
    <p:extLst>
      <p:ext uri="{BB962C8B-B14F-4D97-AF65-F5344CB8AC3E}">
        <p14:creationId xmlns:p14="http://schemas.microsoft.com/office/powerpoint/2010/main" val="287337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a:t>
            </a:fld>
            <a:endParaRPr lang="en-US"/>
          </a:p>
        </p:txBody>
      </p:sp>
    </p:spTree>
    <p:extLst>
      <p:ext uri="{BB962C8B-B14F-4D97-AF65-F5344CB8AC3E}">
        <p14:creationId xmlns:p14="http://schemas.microsoft.com/office/powerpoint/2010/main" val="388202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30</a:t>
            </a:fld>
            <a:endParaRPr lang="en-US"/>
          </a:p>
        </p:txBody>
      </p:sp>
    </p:spTree>
    <p:extLst>
      <p:ext uri="{BB962C8B-B14F-4D97-AF65-F5344CB8AC3E}">
        <p14:creationId xmlns:p14="http://schemas.microsoft.com/office/powerpoint/2010/main" val="1366244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93713"/>
            <a:ext cx="4114800" cy="3086100"/>
          </a:xfrm>
        </p:spPr>
      </p:sp>
      <p:sp>
        <p:nvSpPr>
          <p:cNvPr id="3" name="Notes Placeholder 2"/>
          <p:cNvSpPr>
            <a:spLocks noGrp="1"/>
          </p:cNvSpPr>
          <p:nvPr>
            <p:ph type="body" idx="1"/>
          </p:nvPr>
        </p:nvSpPr>
        <p:spPr>
          <a:xfrm>
            <a:off x="685800" y="3579395"/>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31</a:t>
            </a:fld>
            <a:endParaRPr lang="en-US"/>
          </a:p>
        </p:txBody>
      </p:sp>
    </p:spTree>
    <p:extLst>
      <p:ext uri="{BB962C8B-B14F-4D97-AF65-F5344CB8AC3E}">
        <p14:creationId xmlns:p14="http://schemas.microsoft.com/office/powerpoint/2010/main" val="1733225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32</a:t>
            </a:fld>
            <a:endParaRPr lang="en-US"/>
          </a:p>
        </p:txBody>
      </p:sp>
    </p:spTree>
    <p:extLst>
      <p:ext uri="{BB962C8B-B14F-4D97-AF65-F5344CB8AC3E}">
        <p14:creationId xmlns:p14="http://schemas.microsoft.com/office/powerpoint/2010/main" val="1865350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33</a:t>
            </a:fld>
            <a:endParaRPr lang="en-US"/>
          </a:p>
        </p:txBody>
      </p:sp>
    </p:spTree>
    <p:extLst>
      <p:ext uri="{BB962C8B-B14F-4D97-AF65-F5344CB8AC3E}">
        <p14:creationId xmlns:p14="http://schemas.microsoft.com/office/powerpoint/2010/main" val="3915268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34</a:t>
            </a:fld>
            <a:endParaRPr lang="en-US"/>
          </a:p>
        </p:txBody>
      </p:sp>
    </p:spTree>
    <p:extLst>
      <p:ext uri="{BB962C8B-B14F-4D97-AF65-F5344CB8AC3E}">
        <p14:creationId xmlns:p14="http://schemas.microsoft.com/office/powerpoint/2010/main" val="3274166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35</a:t>
            </a:fld>
            <a:endParaRPr lang="en-US"/>
          </a:p>
        </p:txBody>
      </p:sp>
    </p:spTree>
    <p:extLst>
      <p:ext uri="{BB962C8B-B14F-4D97-AF65-F5344CB8AC3E}">
        <p14:creationId xmlns:p14="http://schemas.microsoft.com/office/powerpoint/2010/main" val="2738261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09575"/>
            <a:ext cx="4114800" cy="3086100"/>
          </a:xfrm>
        </p:spPr>
      </p:sp>
      <p:sp>
        <p:nvSpPr>
          <p:cNvPr id="3" name="Notes Placeholder 2"/>
          <p:cNvSpPr>
            <a:spLocks noGrp="1"/>
          </p:cNvSpPr>
          <p:nvPr>
            <p:ph type="body" idx="1"/>
          </p:nvPr>
        </p:nvSpPr>
        <p:spPr>
          <a:xfrm>
            <a:off x="685800" y="3618498"/>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36</a:t>
            </a:fld>
            <a:endParaRPr lang="en-US"/>
          </a:p>
        </p:txBody>
      </p:sp>
    </p:spTree>
    <p:extLst>
      <p:ext uri="{BB962C8B-B14F-4D97-AF65-F5344CB8AC3E}">
        <p14:creationId xmlns:p14="http://schemas.microsoft.com/office/powerpoint/2010/main" val="4008244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37</a:t>
            </a:fld>
            <a:endParaRPr lang="en-US"/>
          </a:p>
        </p:txBody>
      </p:sp>
    </p:spTree>
    <p:extLst>
      <p:ext uri="{BB962C8B-B14F-4D97-AF65-F5344CB8AC3E}">
        <p14:creationId xmlns:p14="http://schemas.microsoft.com/office/powerpoint/2010/main" val="3511242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38</a:t>
            </a:fld>
            <a:endParaRPr lang="en-US"/>
          </a:p>
        </p:txBody>
      </p:sp>
    </p:spTree>
    <p:extLst>
      <p:ext uri="{BB962C8B-B14F-4D97-AF65-F5344CB8AC3E}">
        <p14:creationId xmlns:p14="http://schemas.microsoft.com/office/powerpoint/2010/main" val="969817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57163"/>
            <a:ext cx="4114800" cy="3086100"/>
          </a:xfrm>
        </p:spPr>
      </p:sp>
      <p:sp>
        <p:nvSpPr>
          <p:cNvPr id="3" name="Notes Placeholder 2"/>
          <p:cNvSpPr>
            <a:spLocks noGrp="1"/>
          </p:cNvSpPr>
          <p:nvPr>
            <p:ph type="body" idx="1"/>
          </p:nvPr>
        </p:nvSpPr>
        <p:spPr>
          <a:xfrm>
            <a:off x="685800" y="3618497"/>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39</a:t>
            </a:fld>
            <a:endParaRPr lang="en-US"/>
          </a:p>
        </p:txBody>
      </p:sp>
    </p:spTree>
    <p:extLst>
      <p:ext uri="{BB962C8B-B14F-4D97-AF65-F5344CB8AC3E}">
        <p14:creationId xmlns:p14="http://schemas.microsoft.com/office/powerpoint/2010/main" val="421136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a:t>
            </a:fld>
            <a:endParaRPr lang="en-US"/>
          </a:p>
        </p:txBody>
      </p:sp>
    </p:spTree>
    <p:extLst>
      <p:ext uri="{BB962C8B-B14F-4D97-AF65-F5344CB8AC3E}">
        <p14:creationId xmlns:p14="http://schemas.microsoft.com/office/powerpoint/2010/main" val="2466627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52413"/>
            <a:ext cx="4114800" cy="3086100"/>
          </a:xfrm>
        </p:spPr>
      </p:sp>
      <p:sp>
        <p:nvSpPr>
          <p:cNvPr id="3" name="Notes Placeholder 2"/>
          <p:cNvSpPr>
            <a:spLocks noGrp="1"/>
          </p:cNvSpPr>
          <p:nvPr>
            <p:ph type="body" idx="1"/>
          </p:nvPr>
        </p:nvSpPr>
        <p:spPr>
          <a:xfrm>
            <a:off x="685800" y="348615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40</a:t>
            </a:fld>
            <a:endParaRPr lang="en-US"/>
          </a:p>
        </p:txBody>
      </p:sp>
    </p:spTree>
    <p:extLst>
      <p:ext uri="{BB962C8B-B14F-4D97-AF65-F5344CB8AC3E}">
        <p14:creationId xmlns:p14="http://schemas.microsoft.com/office/powerpoint/2010/main" val="3897183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41</a:t>
            </a:fld>
            <a:endParaRPr lang="en-US"/>
          </a:p>
        </p:txBody>
      </p:sp>
    </p:spTree>
    <p:extLst>
      <p:ext uri="{BB962C8B-B14F-4D97-AF65-F5344CB8AC3E}">
        <p14:creationId xmlns:p14="http://schemas.microsoft.com/office/powerpoint/2010/main" val="1168165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42</a:t>
            </a:fld>
            <a:endParaRPr lang="en-US"/>
          </a:p>
        </p:txBody>
      </p:sp>
    </p:spTree>
    <p:extLst>
      <p:ext uri="{BB962C8B-B14F-4D97-AF65-F5344CB8AC3E}">
        <p14:creationId xmlns:p14="http://schemas.microsoft.com/office/powerpoint/2010/main" val="3378051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43</a:t>
            </a:fld>
            <a:endParaRPr lang="en-US"/>
          </a:p>
        </p:txBody>
      </p:sp>
    </p:spTree>
    <p:extLst>
      <p:ext uri="{BB962C8B-B14F-4D97-AF65-F5344CB8AC3E}">
        <p14:creationId xmlns:p14="http://schemas.microsoft.com/office/powerpoint/2010/main" val="26587981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44</a:t>
            </a:fld>
            <a:endParaRPr lang="en-US"/>
          </a:p>
        </p:txBody>
      </p:sp>
    </p:spTree>
    <p:extLst>
      <p:ext uri="{BB962C8B-B14F-4D97-AF65-F5344CB8AC3E}">
        <p14:creationId xmlns:p14="http://schemas.microsoft.com/office/powerpoint/2010/main" val="147324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a:t>
            </a:fld>
            <a:endParaRPr lang="en-US"/>
          </a:p>
        </p:txBody>
      </p:sp>
    </p:spTree>
    <p:extLst>
      <p:ext uri="{BB962C8B-B14F-4D97-AF65-F5344CB8AC3E}">
        <p14:creationId xmlns:p14="http://schemas.microsoft.com/office/powerpoint/2010/main" val="378960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a:t>
            </a:fld>
            <a:endParaRPr lang="en-US"/>
          </a:p>
        </p:txBody>
      </p:sp>
    </p:spTree>
    <p:extLst>
      <p:ext uri="{BB962C8B-B14F-4D97-AF65-F5344CB8AC3E}">
        <p14:creationId xmlns:p14="http://schemas.microsoft.com/office/powerpoint/2010/main" val="181555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a:t>
            </a:fld>
            <a:endParaRPr lang="en-US"/>
          </a:p>
        </p:txBody>
      </p:sp>
    </p:spTree>
    <p:extLst>
      <p:ext uri="{BB962C8B-B14F-4D97-AF65-F5344CB8AC3E}">
        <p14:creationId xmlns:p14="http://schemas.microsoft.com/office/powerpoint/2010/main" val="2787447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a:t>
            </a:fld>
            <a:endParaRPr lang="en-US"/>
          </a:p>
        </p:txBody>
      </p:sp>
    </p:spTree>
    <p:extLst>
      <p:ext uri="{BB962C8B-B14F-4D97-AF65-F5344CB8AC3E}">
        <p14:creationId xmlns:p14="http://schemas.microsoft.com/office/powerpoint/2010/main" val="565280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9</a:t>
            </a:fld>
            <a:endParaRPr lang="en-US"/>
          </a:p>
        </p:txBody>
      </p:sp>
    </p:spTree>
    <p:extLst>
      <p:ext uri="{BB962C8B-B14F-4D97-AF65-F5344CB8AC3E}">
        <p14:creationId xmlns:p14="http://schemas.microsoft.com/office/powerpoint/2010/main" val="270735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3794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Horiz rul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203813665"/>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638186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598327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748083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425721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872653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61454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997676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307960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92399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881661281"/>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720346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36802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324344" y="384048"/>
            <a:ext cx="1170432" cy="1261872"/>
          </a:xfrm>
          <a:ln w="25400">
            <a:solidFill>
              <a:schemeClr val="accent1">
                <a:shade val="50000"/>
              </a:schemeClr>
            </a:solidFill>
          </a:ln>
        </p:spPr>
        <p:txBody>
          <a:bodyPr/>
          <a:lstStyle/>
          <a:p>
            <a:endParaRPr lang="en-CA" dirty="0"/>
          </a:p>
        </p:txBody>
      </p:sp>
      <p:sp>
        <p:nvSpPr>
          <p:cNvPr id="2" name="Title 1"/>
          <p:cNvSpPr>
            <a:spLocks noGrp="1"/>
          </p:cNvSpPr>
          <p:nvPr>
            <p:ph type="ctrTitle"/>
          </p:nvPr>
        </p:nvSpPr>
        <p:spPr>
          <a:xfrm>
            <a:off x="685800" y="914400"/>
            <a:ext cx="6705600" cy="523220"/>
          </a:xfrm>
        </p:spPr>
        <p:txBody>
          <a:bodyPr wrap="square">
            <a:spAutoFit/>
          </a:bodyPr>
          <a:lstStyle/>
          <a:p>
            <a:r>
              <a:rPr lang="en-US"/>
              <a:t>Click to edit Master title style</a:t>
            </a:r>
          </a:p>
        </p:txBody>
      </p:sp>
      <p:sp>
        <p:nvSpPr>
          <p:cNvPr id="3" name="Subtitle 2"/>
          <p:cNvSpPr>
            <a:spLocks noGrp="1"/>
          </p:cNvSpPr>
          <p:nvPr>
            <p:ph type="subTitle" idx="1"/>
          </p:nvPr>
        </p:nvSpPr>
        <p:spPr>
          <a:xfrm>
            <a:off x="777240" y="3584447"/>
            <a:ext cx="7772400" cy="2743200"/>
          </a:xfrm>
        </p:spPr>
        <p:txBody>
          <a:bodyPr>
            <a:spAutoFit/>
          </a:bodyPr>
          <a:lstStyle>
            <a:lvl1pPr marL="0" indent="0" algn="ctr">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6" name="Content Placeholder 5">
            <a:extLst>
              <a:ext uri="{FF2B5EF4-FFF2-40B4-BE49-F238E27FC236}">
                <a16:creationId xmlns:a16="http://schemas.microsoft.com/office/drawing/2014/main" id="{4DAC11A1-64ED-452A-9B4A-38560EB1BE94}"/>
              </a:ext>
            </a:extLst>
          </p:cNvPr>
          <p:cNvSpPr>
            <a:spLocks noGrp="1"/>
          </p:cNvSpPr>
          <p:nvPr>
            <p:ph sz="quarter" idx="13" hasCustomPrompt="1"/>
          </p:nvPr>
        </p:nvSpPr>
        <p:spPr>
          <a:xfrm>
            <a:off x="685800" y="4144963"/>
            <a:ext cx="7896225" cy="2112962"/>
          </a:xfrm>
        </p:spPr>
        <p:txBody>
          <a:bodyPr>
            <a:normAutofit/>
          </a:bodyPr>
          <a:lstStyle>
            <a:lvl1pPr marL="0" indent="0" algn="l">
              <a:spcBef>
                <a:spcPts val="0"/>
              </a:spcBef>
              <a:buNone/>
              <a:defRPr sz="1400"/>
            </a:lvl1pPr>
            <a:lvl2pPr marL="457200" indent="0" algn="l">
              <a:spcBef>
                <a:spcPts val="0"/>
              </a:spcBef>
              <a:buNone/>
              <a:defRPr sz="1400"/>
            </a:lvl2pPr>
            <a:lvl3pPr marL="914400" indent="0" algn="l">
              <a:spcBef>
                <a:spcPts val="0"/>
              </a:spcBef>
              <a:buNone/>
              <a:defRPr sz="1400"/>
            </a:lvl3pPr>
            <a:lvl4pPr marL="1371600" indent="0" algn="l">
              <a:spcBef>
                <a:spcPts val="0"/>
              </a:spcBef>
              <a:buNone/>
              <a:defRPr sz="1400"/>
            </a:lvl4pPr>
            <a:lvl5pPr marL="1828800" indent="0" algn="l">
              <a:spcBef>
                <a:spcPts val="0"/>
              </a:spcBef>
              <a:buNone/>
              <a:defRPr sz="1400"/>
            </a:lvl5pPr>
          </a:lstStyle>
          <a:p>
            <a:pPr lvl="0"/>
            <a:r>
              <a:rPr lang="en-US" dirty="0"/>
              <a:t>Edit Master text styles Second level Third </a:t>
            </a:r>
            <a:r>
              <a:rPr lang="en-US" dirty="0" err="1"/>
              <a:t>levelFourth</a:t>
            </a:r>
            <a:r>
              <a:rPr lang="en-US" dirty="0"/>
              <a:t> level Fifth level</a:t>
            </a:r>
          </a:p>
        </p:txBody>
      </p:sp>
    </p:spTree>
    <p:extLst>
      <p:ext uri="{BB962C8B-B14F-4D97-AF65-F5344CB8AC3E}">
        <p14:creationId xmlns:p14="http://schemas.microsoft.com/office/powerpoint/2010/main" val="3120796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ought B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2"/>
            <a:ext cx="7772400" cy="1472184"/>
          </a:xfrm>
        </p:spPr>
        <p:txBody>
          <a:bodyPr wrap="square">
            <a:spAutoFit/>
          </a:bodyPr>
          <a:lstStyle>
            <a:lvl1pPr algn="ctr">
              <a:defRPr sz="2400">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8"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429198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_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62573" cy="304800"/>
          </a:xfrm>
        </p:spPr>
        <p:txBody>
          <a:bodyPr>
            <a:normAutofit/>
          </a:bodyPr>
          <a:lstStyle>
            <a:lvl1pPr>
              <a:defRPr sz="5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360" y="603504"/>
            <a:ext cx="7955280" cy="5358384"/>
          </a:xfrm>
          <a:ln w="25400">
            <a:solidFill>
              <a:schemeClr val="accent1"/>
            </a:solidFill>
          </a:ln>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390864088"/>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dditional Info">
    <p:spTree>
      <p:nvGrpSpPr>
        <p:cNvPr id="1" name=""/>
        <p:cNvGrpSpPr/>
        <p:nvPr/>
      </p:nvGrpSpPr>
      <p:grpSpPr>
        <a:xfrm>
          <a:off x="0" y="0"/>
          <a:ext cx="0" cy="0"/>
          <a:chOff x="0" y="0"/>
          <a:chExt cx="0" cy="0"/>
        </a:xfrm>
      </p:grpSpPr>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2031999"/>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pic>
        <p:nvPicPr>
          <p:cNvPr id="5" name="Picture 4"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68096"/>
            <a:ext cx="585216" cy="585216"/>
          </a:xfrm>
          <a:prstGeom prst="rect">
            <a:avLst/>
          </a:prstGeom>
        </p:spPr>
      </p:pic>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893349912"/>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7324344" y="384048"/>
            <a:ext cx="1170432" cy="1261872"/>
          </a:xfrm>
          <a:ln w="25400">
            <a:solidFill>
              <a:schemeClr val="accent1">
                <a:shade val="50000"/>
              </a:schemeClr>
            </a:solidFill>
          </a:ln>
        </p:spPr>
        <p:txBody>
          <a:bodyPr/>
          <a:lstStyle/>
          <a:p>
            <a:endParaRPr lang="en-CA" dirty="0"/>
          </a:p>
        </p:txBody>
      </p:sp>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4011814732"/>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arning Objectives">
    <p:spTree>
      <p:nvGrpSpPr>
        <p:cNvPr id="1" name=""/>
        <p:cNvGrpSpPr/>
        <p:nvPr/>
      </p:nvGrpSpPr>
      <p:grpSpPr>
        <a:xfrm>
          <a:off x="0" y="0"/>
          <a:ext cx="0" cy="0"/>
          <a:chOff x="0" y="0"/>
          <a:chExt cx="0" cy="0"/>
        </a:xfrm>
      </p:grpSpPr>
      <p:pic>
        <p:nvPicPr>
          <p:cNvPr id="6" name="Picture 5" descr="Blackboard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029"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232670461"/>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valuation">
    <p:spTree>
      <p:nvGrpSpPr>
        <p:cNvPr id="1" name=""/>
        <p:cNvGrpSpPr/>
        <p:nvPr/>
      </p:nvGrpSpPr>
      <p:grpSpPr>
        <a:xfrm>
          <a:off x="0" y="0"/>
          <a:ext cx="0" cy="0"/>
          <a:chOff x="0" y="0"/>
          <a:chExt cx="0" cy="0"/>
        </a:xfrm>
      </p:grpSpPr>
      <p:pic>
        <p:nvPicPr>
          <p:cNvPr id="5" name="Picture 4" descr="Finger on touch scree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628550526"/>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cknowledgements">
    <p:spTree>
      <p:nvGrpSpPr>
        <p:cNvPr id="1" name=""/>
        <p:cNvGrpSpPr/>
        <p:nvPr/>
      </p:nvGrpSpPr>
      <p:grpSpPr>
        <a:xfrm>
          <a:off x="0" y="0"/>
          <a:ext cx="0" cy="0"/>
          <a:chOff x="0" y="0"/>
          <a:chExt cx="0" cy="0"/>
        </a:xfrm>
      </p:grpSpPr>
      <p:pic>
        <p:nvPicPr>
          <p:cNvPr id="6" name="Picture 5"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612648"/>
            <a:ext cx="585216" cy="585216"/>
          </a:xfrm>
          <a:prstGeom prst="rect">
            <a:avLst/>
          </a:prstGeom>
        </p:spPr>
      </p:pic>
      <p:sp>
        <p:nvSpPr>
          <p:cNvPr id="2" name="Title 1"/>
          <p:cNvSpPr>
            <a:spLocks noGrp="1"/>
          </p:cNvSpPr>
          <p:nvPr>
            <p:ph type="title"/>
          </p:nvPr>
        </p:nvSpPr>
        <p:spPr>
          <a:xfrm>
            <a:off x="987552" y="786384"/>
            <a:ext cx="6473952" cy="228600"/>
          </a:xfrm>
        </p:spPr>
        <p:txBody>
          <a:bodyPr>
            <a:spAutoFit/>
          </a:bodyPr>
          <a:lstStyle/>
          <a:p>
            <a:r>
              <a:rPr lang="en-US" dirty="0"/>
              <a:t>Click to edit Master title style</a:t>
            </a:r>
          </a:p>
        </p:txBody>
      </p:sp>
      <p:sp>
        <p:nvSpPr>
          <p:cNvPr id="3" name="Content Placeholder 2"/>
          <p:cNvSpPr>
            <a:spLocks noGrp="1"/>
          </p:cNvSpPr>
          <p:nvPr>
            <p:ph idx="1"/>
          </p:nvPr>
        </p:nvSpPr>
        <p:spPr>
          <a:xfrm>
            <a:off x="228600" y="1225296"/>
            <a:ext cx="8787384" cy="4965192"/>
          </a:xfrm>
        </p:spPr>
        <p:txBody>
          <a:bodyPr wrap="square">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952974009"/>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ake Home">
    <p:spTree>
      <p:nvGrpSpPr>
        <p:cNvPr id="1" name=""/>
        <p:cNvGrpSpPr/>
        <p:nvPr/>
      </p:nvGrpSpPr>
      <p:grpSpPr>
        <a:xfrm>
          <a:off x="0" y="0"/>
          <a:ext cx="0" cy="0"/>
          <a:chOff x="0" y="0"/>
          <a:chExt cx="0" cy="0"/>
        </a:xfrm>
      </p:grpSpPr>
      <p:pic>
        <p:nvPicPr>
          <p:cNvPr id="5" name="Picture 4" descr="Backpac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996"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18880348"/>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6" name="Group 25"/>
          <p:cNvGrpSpPr/>
          <p:nvPr userDrawn="1"/>
        </p:nvGrpSpPr>
        <p:grpSpPr>
          <a:xfrm>
            <a:off x="513087" y="-18238"/>
            <a:ext cx="8054040" cy="307777"/>
            <a:chOff x="513087" y="-18238"/>
            <a:chExt cx="8054040" cy="307777"/>
          </a:xfrm>
        </p:grpSpPr>
        <p:sp>
          <p:nvSpPr>
            <p:cNvPr id="46" name="TextBox 45"/>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nvGrpSpPr>
            <p:cNvPr id="47" name="Group 46"/>
            <p:cNvGrpSpPr/>
            <p:nvPr userDrawn="1"/>
          </p:nvGrpSpPr>
          <p:grpSpPr>
            <a:xfrm>
              <a:off x="1317181" y="-8368"/>
              <a:ext cx="7249946" cy="259363"/>
              <a:chOff x="1317181" y="-8368"/>
              <a:chExt cx="7249946" cy="259363"/>
            </a:xfrm>
          </p:grpSpPr>
          <p:sp>
            <p:nvSpPr>
              <p:cNvPr id="48" name="Rectangle 47"/>
              <p:cNvSpPr/>
              <p:nvPr userDrawn="1"/>
            </p:nvSpPr>
            <p:spPr>
              <a:xfrm>
                <a:off x="131718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49" name="Rectangle 48"/>
              <p:cNvSpPr/>
              <p:nvPr userDrawn="1"/>
            </p:nvSpPr>
            <p:spPr>
              <a:xfrm>
                <a:off x="177425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2</a:t>
                </a:r>
              </a:p>
            </p:txBody>
          </p:sp>
          <p:sp>
            <p:nvSpPr>
              <p:cNvPr id="50" name="Rectangle 49"/>
              <p:cNvSpPr/>
              <p:nvPr userDrawn="1"/>
            </p:nvSpPr>
            <p:spPr>
              <a:xfrm>
                <a:off x="223133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3</a:t>
                </a:r>
              </a:p>
            </p:txBody>
          </p:sp>
          <p:sp>
            <p:nvSpPr>
              <p:cNvPr id="51" name="Rectangle 50"/>
              <p:cNvSpPr/>
              <p:nvPr userDrawn="1"/>
            </p:nvSpPr>
            <p:spPr>
              <a:xfrm>
                <a:off x="2688409"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52" name="Rectangle 51"/>
              <p:cNvSpPr/>
              <p:nvPr userDrawn="1"/>
            </p:nvSpPr>
            <p:spPr>
              <a:xfrm>
                <a:off x="3145485"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5</a:t>
                </a:r>
              </a:p>
            </p:txBody>
          </p:sp>
          <p:sp>
            <p:nvSpPr>
              <p:cNvPr id="53" name="Rectangle 52"/>
              <p:cNvSpPr/>
              <p:nvPr userDrawn="1"/>
            </p:nvSpPr>
            <p:spPr>
              <a:xfrm>
                <a:off x="360256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54" name="Rectangle 53"/>
              <p:cNvSpPr/>
              <p:nvPr userDrawn="1"/>
            </p:nvSpPr>
            <p:spPr>
              <a:xfrm>
                <a:off x="4059637" y="-8368"/>
                <a:ext cx="393804" cy="259363"/>
              </a:xfrm>
              <a:prstGeom prst="rect">
                <a:avLst/>
              </a:prstGeom>
              <a:solidFill>
                <a:srgbClr val="FFC000"/>
              </a:solidFill>
              <a:ln>
                <a:noFill/>
              </a:ln>
              <a:effectLst>
                <a:reflection blurRad="127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rPr>
                  <a:t>7</a:t>
                </a:r>
              </a:p>
            </p:txBody>
          </p:sp>
          <p:sp>
            <p:nvSpPr>
              <p:cNvPr id="55" name="Rectangle 54"/>
              <p:cNvSpPr/>
              <p:nvPr userDrawn="1"/>
            </p:nvSpPr>
            <p:spPr>
              <a:xfrm>
                <a:off x="497378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9</a:t>
                </a:r>
              </a:p>
            </p:txBody>
          </p:sp>
          <p:sp>
            <p:nvSpPr>
              <p:cNvPr id="56" name="Rectangle 55"/>
              <p:cNvSpPr/>
              <p:nvPr userDrawn="1"/>
            </p:nvSpPr>
            <p:spPr>
              <a:xfrm>
                <a:off x="543086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57" name="Rectangle 56"/>
              <p:cNvSpPr/>
              <p:nvPr userDrawn="1"/>
            </p:nvSpPr>
            <p:spPr>
              <a:xfrm>
                <a:off x="588794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11</a:t>
                </a:r>
              </a:p>
            </p:txBody>
          </p:sp>
          <p:sp>
            <p:nvSpPr>
              <p:cNvPr id="58" name="Rectangle 57"/>
              <p:cNvSpPr/>
              <p:nvPr userDrawn="1"/>
            </p:nvSpPr>
            <p:spPr>
              <a:xfrm>
                <a:off x="634501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12</a:t>
                </a:r>
              </a:p>
            </p:txBody>
          </p:sp>
          <p:sp>
            <p:nvSpPr>
              <p:cNvPr id="59" name="Rectangle 58"/>
              <p:cNvSpPr/>
              <p:nvPr userDrawn="1"/>
            </p:nvSpPr>
            <p:spPr>
              <a:xfrm>
                <a:off x="680209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60" name="Rectangle 59"/>
              <p:cNvSpPr/>
              <p:nvPr userDrawn="1"/>
            </p:nvSpPr>
            <p:spPr>
              <a:xfrm>
                <a:off x="725916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61" name="Rectangle 60"/>
              <p:cNvSpPr/>
              <p:nvPr userDrawn="1"/>
            </p:nvSpPr>
            <p:spPr>
              <a:xfrm>
                <a:off x="771624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62" name="Rectangle 61"/>
              <p:cNvSpPr/>
              <p:nvPr userDrawn="1"/>
            </p:nvSpPr>
            <p:spPr>
              <a:xfrm>
                <a:off x="817332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sp>
            <p:nvSpPr>
              <p:cNvPr id="63" name="Rectangle 62"/>
              <p:cNvSpPr/>
              <p:nvPr userDrawn="1"/>
            </p:nvSpPr>
            <p:spPr>
              <a:xfrm>
                <a:off x="451671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8</a:t>
                </a:r>
              </a:p>
            </p:txBody>
          </p:sp>
        </p:grpSp>
      </p:grpSp>
    </p:spTree>
    <p:extLst>
      <p:ext uri="{BB962C8B-B14F-4D97-AF65-F5344CB8AC3E}">
        <p14:creationId xmlns:p14="http://schemas.microsoft.com/office/powerpoint/2010/main" val="38713093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userDrawn="1"/>
        </p:nvGrpSpPr>
        <p:grpSpPr>
          <a:xfrm>
            <a:off x="513087" y="-18238"/>
            <a:ext cx="8054040" cy="307777"/>
            <a:chOff x="513087" y="-18238"/>
            <a:chExt cx="8054040" cy="307777"/>
          </a:xfrm>
        </p:grpSpPr>
        <p:sp>
          <p:nvSpPr>
            <p:cNvPr id="45" name="TextBox 44"/>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nvGrpSpPr>
            <p:cNvPr id="46" name="Group 45"/>
            <p:cNvGrpSpPr/>
            <p:nvPr userDrawn="1"/>
          </p:nvGrpSpPr>
          <p:grpSpPr>
            <a:xfrm>
              <a:off x="1317181" y="-8368"/>
              <a:ext cx="7249946" cy="259363"/>
              <a:chOff x="1317181" y="-8368"/>
              <a:chExt cx="7249946" cy="259363"/>
            </a:xfrm>
          </p:grpSpPr>
          <p:sp>
            <p:nvSpPr>
              <p:cNvPr id="47" name="Rectangle 46"/>
              <p:cNvSpPr/>
              <p:nvPr userDrawn="1"/>
            </p:nvSpPr>
            <p:spPr>
              <a:xfrm>
                <a:off x="131718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48" name="Rectangle 47"/>
              <p:cNvSpPr/>
              <p:nvPr userDrawn="1"/>
            </p:nvSpPr>
            <p:spPr>
              <a:xfrm>
                <a:off x="177425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2</a:t>
                </a:r>
              </a:p>
            </p:txBody>
          </p:sp>
          <p:sp>
            <p:nvSpPr>
              <p:cNvPr id="49" name="Rectangle 48"/>
              <p:cNvSpPr/>
              <p:nvPr userDrawn="1"/>
            </p:nvSpPr>
            <p:spPr>
              <a:xfrm>
                <a:off x="223133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3</a:t>
                </a:r>
              </a:p>
            </p:txBody>
          </p:sp>
          <p:sp>
            <p:nvSpPr>
              <p:cNvPr id="50" name="Rectangle 49"/>
              <p:cNvSpPr/>
              <p:nvPr userDrawn="1"/>
            </p:nvSpPr>
            <p:spPr>
              <a:xfrm>
                <a:off x="2688409"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51" name="Rectangle 50"/>
              <p:cNvSpPr/>
              <p:nvPr userDrawn="1"/>
            </p:nvSpPr>
            <p:spPr>
              <a:xfrm>
                <a:off x="3145485"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5</a:t>
                </a:r>
              </a:p>
            </p:txBody>
          </p:sp>
          <p:sp>
            <p:nvSpPr>
              <p:cNvPr id="52" name="Rectangle 51"/>
              <p:cNvSpPr/>
              <p:nvPr userDrawn="1"/>
            </p:nvSpPr>
            <p:spPr>
              <a:xfrm>
                <a:off x="360256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53" name="Rectangle 52"/>
              <p:cNvSpPr/>
              <p:nvPr userDrawn="1"/>
            </p:nvSpPr>
            <p:spPr>
              <a:xfrm>
                <a:off x="4059637" y="-8368"/>
                <a:ext cx="393804" cy="259363"/>
              </a:xfrm>
              <a:prstGeom prst="rect">
                <a:avLst/>
              </a:prstGeom>
              <a:solidFill>
                <a:srgbClr val="FFC000"/>
              </a:solidFill>
              <a:ln>
                <a:noFill/>
              </a:ln>
              <a:effectLst>
                <a:reflection blurRad="127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rPr>
                  <a:t>7</a:t>
                </a:r>
              </a:p>
            </p:txBody>
          </p:sp>
          <p:sp>
            <p:nvSpPr>
              <p:cNvPr id="54" name="Rectangle 53"/>
              <p:cNvSpPr/>
              <p:nvPr userDrawn="1"/>
            </p:nvSpPr>
            <p:spPr>
              <a:xfrm>
                <a:off x="497378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9</a:t>
                </a:r>
              </a:p>
            </p:txBody>
          </p:sp>
          <p:sp>
            <p:nvSpPr>
              <p:cNvPr id="55" name="Rectangle 54"/>
              <p:cNvSpPr/>
              <p:nvPr userDrawn="1"/>
            </p:nvSpPr>
            <p:spPr>
              <a:xfrm>
                <a:off x="543086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56" name="Rectangle 55"/>
              <p:cNvSpPr/>
              <p:nvPr userDrawn="1"/>
            </p:nvSpPr>
            <p:spPr>
              <a:xfrm>
                <a:off x="588794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11</a:t>
                </a:r>
              </a:p>
            </p:txBody>
          </p:sp>
          <p:sp>
            <p:nvSpPr>
              <p:cNvPr id="57" name="Rectangle 56"/>
              <p:cNvSpPr/>
              <p:nvPr userDrawn="1"/>
            </p:nvSpPr>
            <p:spPr>
              <a:xfrm>
                <a:off x="634501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12</a:t>
                </a:r>
              </a:p>
            </p:txBody>
          </p:sp>
          <p:sp>
            <p:nvSpPr>
              <p:cNvPr id="58" name="Rectangle 57"/>
              <p:cNvSpPr/>
              <p:nvPr userDrawn="1"/>
            </p:nvSpPr>
            <p:spPr>
              <a:xfrm>
                <a:off x="680209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59" name="Rectangle 58"/>
              <p:cNvSpPr/>
              <p:nvPr userDrawn="1"/>
            </p:nvSpPr>
            <p:spPr>
              <a:xfrm>
                <a:off x="725916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60" name="Rectangle 59"/>
              <p:cNvSpPr/>
              <p:nvPr userDrawn="1"/>
            </p:nvSpPr>
            <p:spPr>
              <a:xfrm>
                <a:off x="771624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61" name="Rectangle 60"/>
              <p:cNvSpPr/>
              <p:nvPr userDrawn="1"/>
            </p:nvSpPr>
            <p:spPr>
              <a:xfrm>
                <a:off x="817332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sp>
            <p:nvSpPr>
              <p:cNvPr id="62" name="Rectangle 61"/>
              <p:cNvSpPr/>
              <p:nvPr userDrawn="1"/>
            </p:nvSpPr>
            <p:spPr>
              <a:xfrm>
                <a:off x="451671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8</a:t>
                </a:r>
              </a:p>
            </p:txBody>
          </p:sp>
        </p:grpSp>
      </p:grpSp>
    </p:spTree>
    <p:extLst>
      <p:ext uri="{BB962C8B-B14F-4D97-AF65-F5344CB8AC3E}">
        <p14:creationId xmlns:p14="http://schemas.microsoft.com/office/powerpoint/2010/main" val="2018294457"/>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oogle.com/websearch/answer/29508?hl=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lu.edu/medicine/internal-medicine/geriatric-medicine/aging-sucessfully/pdfs/meals-on-wheels.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humbnail photo of nurse and elderly woman smiling at each othe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9" r="19"/>
          <a:stretch>
            <a:fillRect/>
          </a:stretch>
        </p:blipFill>
        <p:spPr/>
      </p:pic>
      <p:sp>
        <p:nvSpPr>
          <p:cNvPr id="2" name="Title 1"/>
          <p:cNvSpPr>
            <a:spLocks noGrp="1"/>
          </p:cNvSpPr>
          <p:nvPr>
            <p:ph type="ctrTitle"/>
          </p:nvPr>
        </p:nvSpPr>
        <p:spPr>
          <a:xfrm>
            <a:off x="718457" y="746277"/>
            <a:ext cx="6705600" cy="2429692"/>
          </a:xfrm>
        </p:spPr>
        <p:txBody>
          <a:bodyPr/>
          <a:lstStyle/>
          <a:p>
            <a:r>
              <a:rPr lang="en-US" sz="3600" dirty="0"/>
              <a:t>Management of Common Medical Conditions Observed During Middle and Late Stages of Dementia</a:t>
            </a:r>
            <a:br>
              <a:rPr lang="en-US" sz="3600" dirty="0"/>
            </a:br>
            <a:r>
              <a:rPr lang="en-US" sz="2000" dirty="0">
                <a:solidFill>
                  <a:schemeClr val="accent6">
                    <a:lumMod val="50000"/>
                  </a:schemeClr>
                </a:solidFill>
              </a:rPr>
              <a:t>MODULE 7 </a:t>
            </a:r>
          </a:p>
        </p:txBody>
      </p:sp>
      <p:sp>
        <p:nvSpPr>
          <p:cNvPr id="6" name="Subtitle 5"/>
          <p:cNvSpPr>
            <a:spLocks noGrp="1"/>
          </p:cNvSpPr>
          <p:nvPr>
            <p:ph type="subTitle" idx="1"/>
          </p:nvPr>
        </p:nvSpPr>
        <p:spPr>
          <a:xfrm>
            <a:off x="777240" y="3584447"/>
            <a:ext cx="7772400" cy="824841"/>
          </a:xfrm>
        </p:spPr>
        <p:txBody>
          <a:bodyPr/>
          <a:lstStyle/>
          <a:p>
            <a:r>
              <a:rPr lang="en-US" sz="1400" dirty="0"/>
              <a:t>U.S. Department of Health and Human Services</a:t>
            </a:r>
          </a:p>
          <a:p>
            <a:r>
              <a:rPr lang="en-US" sz="1400" dirty="0"/>
              <a:t>Health Resources and Services Administration</a:t>
            </a:r>
          </a:p>
          <a:p>
            <a:r>
              <a:rPr lang="en-US" dirty="0" smtClean="0"/>
              <a:t>Novem</a:t>
            </a:r>
            <a:r>
              <a:rPr lang="en-US" sz="1400" dirty="0" smtClean="0"/>
              <a:t>ber 2018</a:t>
            </a:r>
            <a:endParaRPr lang="en-US" sz="1400" dirty="0"/>
          </a:p>
        </p:txBody>
      </p:sp>
      <p:sp>
        <p:nvSpPr>
          <p:cNvPr id="3" name="Content Placeholder 2">
            <a:extLst>
              <a:ext uri="{FF2B5EF4-FFF2-40B4-BE49-F238E27FC236}">
                <a16:creationId xmlns:a16="http://schemas.microsoft.com/office/drawing/2014/main" id="{339B91B3-7219-4565-AAC1-801DCEDA02E4}"/>
              </a:ext>
            </a:extLst>
          </p:cNvPr>
          <p:cNvSpPr>
            <a:spLocks noGrp="1"/>
          </p:cNvSpPr>
          <p:nvPr>
            <p:ph sz="quarter" idx="13"/>
          </p:nvPr>
        </p:nvSpPr>
        <p:spPr>
          <a:xfrm>
            <a:off x="685800" y="4401403"/>
            <a:ext cx="7896225" cy="1856522"/>
          </a:xfrm>
        </p:spPr>
        <p:txBody>
          <a:bodyPr/>
          <a:lstStyle/>
          <a:p>
            <a:pPr algn="ctr"/>
            <a:r>
              <a:rPr lang="en-US" dirty="0"/>
              <a:t>The U.S. Department of Health and Human Services, Health Resources and Services Administration developed this module under a contract. Some of the views expressed in this presentation module are solely the opinions of the author(s) and do not necessarily reflect the official policies of the U.S. Department of Health and Human Services or the Health Resources and Services Administration, nor does mention of the department or agency names imply endorsement by the U.S. Government.</a:t>
            </a:r>
          </a:p>
          <a:p>
            <a:endParaRPr lang="en-US" dirty="0"/>
          </a:p>
        </p:txBody>
      </p:sp>
      <p:pic>
        <p:nvPicPr>
          <p:cNvPr id="15" name="Picture Placeholder 14" descr="Logo of the U.S. Department of Health &amp; Human Services. "/>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pic>
        <p:nvPicPr>
          <p:cNvPr id="16" name="Picture Placeholder 15" descr="Health Resources and Services Administration"/>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379504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Developing an Individualized Primary Care Plan</a:t>
            </a:r>
          </a:p>
        </p:txBody>
      </p:sp>
      <p:sp>
        <p:nvSpPr>
          <p:cNvPr id="3" name="Content Placeholder 2"/>
          <p:cNvSpPr>
            <a:spLocks noGrp="1"/>
          </p:cNvSpPr>
          <p:nvPr>
            <p:ph idx="1"/>
          </p:nvPr>
        </p:nvSpPr>
        <p:spPr/>
        <p:txBody>
          <a:bodyPr>
            <a:normAutofit/>
          </a:bodyPr>
          <a:lstStyle/>
          <a:p>
            <a:pPr lvl="0"/>
            <a:r>
              <a:rPr lang="en-US" dirty="0"/>
              <a:t>Need for continual assessment of patient status and medical needs</a:t>
            </a:r>
          </a:p>
          <a:p>
            <a:pPr lvl="0"/>
            <a:r>
              <a:rPr lang="en-US" dirty="0" smtClean="0"/>
              <a:t>Address all co-morbidities</a:t>
            </a:r>
          </a:p>
          <a:p>
            <a:pPr lvl="0"/>
            <a:r>
              <a:rPr lang="en-US" dirty="0" smtClean="0"/>
              <a:t>Medication </a:t>
            </a:r>
            <a:r>
              <a:rPr lang="en-US" dirty="0"/>
              <a:t>management </a:t>
            </a:r>
          </a:p>
          <a:p>
            <a:pPr lvl="0"/>
            <a:r>
              <a:rPr lang="en-US" dirty="0"/>
              <a:t>Specific medical considerations</a:t>
            </a:r>
          </a:p>
          <a:p>
            <a:pPr lvl="0"/>
            <a:r>
              <a:rPr lang="en-US" dirty="0"/>
              <a:t>Assessment of care partner health and status</a:t>
            </a:r>
          </a:p>
        </p:txBody>
      </p:sp>
    </p:spTree>
    <p:extLst>
      <p:ext uri="{BB962C8B-B14F-4D97-AF65-F5344CB8AC3E}">
        <p14:creationId xmlns:p14="http://schemas.microsoft.com/office/powerpoint/2010/main" val="4157665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baseline="0" dirty="0"/>
              <a:t>Nurse helping senior man</a:t>
            </a:r>
            <a:endParaRPr lang="en-US" dirty="0"/>
          </a:p>
        </p:txBody>
      </p:sp>
      <p:pic>
        <p:nvPicPr>
          <p:cNvPr id="6" name="Content Placeholder 5" descr="Photo of nurse helping man up from a chai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23003"/>
            <a:ext cx="7956550" cy="5319894"/>
          </a:xfrm>
        </p:spPr>
      </p:pic>
    </p:spTree>
    <p:extLst>
      <p:ext uri="{BB962C8B-B14F-4D97-AF65-F5344CB8AC3E}">
        <p14:creationId xmlns:p14="http://schemas.microsoft.com/office/powerpoint/2010/main" val="58426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Outline</a:t>
            </a:r>
            <a:r>
              <a:rPr lang="en-US" dirty="0">
                <a:solidFill>
                  <a:schemeClr val="bg1"/>
                </a:solidFill>
              </a:rPr>
              <a:t> 4</a:t>
            </a:r>
          </a:p>
        </p:txBody>
      </p:sp>
      <p:pic>
        <p:nvPicPr>
          <p:cNvPr id="9" name="Picture Placeholder 8" descr="Photo of young woman pointing to a pill container label as older woman looks 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 r="19"/>
          <a:stretch>
            <a:fillRect/>
          </a:stretch>
        </p:blipFill>
        <p:spPr/>
      </p:pic>
      <p:sp>
        <p:nvSpPr>
          <p:cNvPr id="8" name="Rectangle 7" descr="Rectangle box highlighting &quot;Developing an individualized primary care plan&quot;&#10;">
            <a:extLst>
              <a:ext uri="{FF2B5EF4-FFF2-40B4-BE49-F238E27FC236}">
                <a16:creationId xmlns:a16="http://schemas.microsoft.com/office/drawing/2014/main" id="{39FA5EDF-0CFF-4374-9891-A1DB476D4FE3}"/>
              </a:ext>
            </a:extLst>
          </p:cNvPr>
          <p:cNvSpPr/>
          <p:nvPr/>
        </p:nvSpPr>
        <p:spPr>
          <a:xfrm>
            <a:off x="0" y="1924332"/>
            <a:ext cx="9144000" cy="388961"/>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F3DF927-97F7-442C-9198-B72A3E14FD31}"/>
              </a:ext>
            </a:extLst>
          </p:cNvPr>
          <p:cNvSpPr>
            <a:spLocks noGrp="1"/>
          </p:cNvSpPr>
          <p:nvPr>
            <p:ph idx="1"/>
          </p:nvPr>
        </p:nvSpPr>
        <p:spPr>
          <a:xfrm>
            <a:off x="457200" y="1560945"/>
            <a:ext cx="8229600" cy="4093428"/>
          </a:xfrm>
        </p:spPr>
        <p:txBody>
          <a:bodyPr/>
          <a:lstStyle/>
          <a:p>
            <a:pPr lvl="0"/>
            <a:r>
              <a:rPr lang="en-US" dirty="0"/>
              <a:t>Overview of </a:t>
            </a:r>
            <a:r>
              <a:rPr lang="en-US" dirty="0" smtClean="0"/>
              <a:t>middle </a:t>
            </a:r>
            <a:r>
              <a:rPr lang="en-US" dirty="0"/>
              <a:t>and </a:t>
            </a:r>
            <a:r>
              <a:rPr lang="en-US" dirty="0" smtClean="0"/>
              <a:t>late stage </a:t>
            </a:r>
            <a:r>
              <a:rPr lang="en-US" dirty="0"/>
              <a:t>dementias</a:t>
            </a:r>
          </a:p>
          <a:p>
            <a:pPr lvl="0"/>
            <a:r>
              <a:rPr lang="en-US" dirty="0">
                <a:solidFill>
                  <a:schemeClr val="bg1"/>
                </a:solidFill>
              </a:rPr>
              <a:t>Developing an individualized primary care plan</a:t>
            </a:r>
          </a:p>
          <a:p>
            <a:pPr lvl="1">
              <a:buFont typeface="Courier New" panose="02070309020205020404" pitchFamily="49" charset="0"/>
              <a:buChar char="o"/>
            </a:pPr>
            <a:r>
              <a:rPr lang="en-US" b="1" dirty="0"/>
              <a:t>Medication management considerations</a:t>
            </a:r>
          </a:p>
          <a:p>
            <a:pPr lvl="1">
              <a:buFont typeface="Courier New" panose="02070309020205020404" pitchFamily="49" charset="0"/>
              <a:buChar char="o"/>
            </a:pPr>
            <a:r>
              <a:rPr lang="en-US" dirty="0"/>
              <a:t>Specific areas of concern:</a:t>
            </a:r>
          </a:p>
          <a:p>
            <a:pPr lvl="2"/>
            <a:r>
              <a:rPr lang="en-US" dirty="0"/>
              <a:t>Comorbidities</a:t>
            </a:r>
          </a:p>
          <a:p>
            <a:pPr lvl="2"/>
            <a:r>
              <a:rPr lang="en-US" dirty="0"/>
              <a:t>Pain</a:t>
            </a:r>
          </a:p>
          <a:p>
            <a:pPr lvl="2"/>
            <a:r>
              <a:rPr lang="en-US" dirty="0"/>
              <a:t>Infection</a:t>
            </a:r>
          </a:p>
          <a:p>
            <a:pPr lvl="2"/>
            <a:r>
              <a:rPr lang="en-US" dirty="0"/>
              <a:t>Incontinence</a:t>
            </a:r>
          </a:p>
          <a:p>
            <a:pPr lvl="2"/>
            <a:r>
              <a:rPr lang="en-US" dirty="0"/>
              <a:t>Eating dysfunction</a:t>
            </a:r>
          </a:p>
          <a:p>
            <a:pPr lvl="2"/>
            <a:r>
              <a:rPr lang="en-US" dirty="0"/>
              <a:t>Miscellaneous</a:t>
            </a:r>
          </a:p>
          <a:p>
            <a:endParaRPr lang="en-US" dirty="0"/>
          </a:p>
        </p:txBody>
      </p:sp>
    </p:spTree>
    <p:extLst>
      <p:ext uri="{BB962C8B-B14F-4D97-AF65-F5344CB8AC3E}">
        <p14:creationId xmlns:p14="http://schemas.microsoft.com/office/powerpoint/2010/main" val="341738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Medication Management</a:t>
            </a:r>
          </a:p>
        </p:txBody>
      </p:sp>
      <p:sp>
        <p:nvSpPr>
          <p:cNvPr id="3" name="Content Placeholder 2"/>
          <p:cNvSpPr>
            <a:spLocks noGrp="1"/>
          </p:cNvSpPr>
          <p:nvPr>
            <p:ph idx="1"/>
          </p:nvPr>
        </p:nvSpPr>
        <p:spPr>
          <a:xfrm>
            <a:off x="457200" y="1463040"/>
            <a:ext cx="8229600" cy="3170099"/>
          </a:xfrm>
        </p:spPr>
        <p:txBody>
          <a:bodyPr/>
          <a:lstStyle/>
          <a:p>
            <a:pPr lvl="0"/>
            <a:r>
              <a:rPr lang="en-US" dirty="0"/>
              <a:t>Primary care providers (PCPs) need to consistently evaluate the benefits and risks of all medications being taken by PLwD (Smith et al., 2014; Beer’s criteria, 2012):</a:t>
            </a:r>
          </a:p>
          <a:p>
            <a:pPr lvl="1">
              <a:buFont typeface="Courier New" panose="02070309020205020404" pitchFamily="49" charset="0"/>
              <a:buChar char="o"/>
            </a:pPr>
            <a:r>
              <a:rPr lang="en-US" dirty="0"/>
              <a:t>Are medications providing benefit?</a:t>
            </a:r>
          </a:p>
          <a:p>
            <a:pPr lvl="1">
              <a:buFont typeface="Courier New" panose="02070309020205020404" pitchFamily="49" charset="0"/>
              <a:buChar char="o"/>
            </a:pPr>
            <a:r>
              <a:rPr lang="en-US" dirty="0"/>
              <a:t>Are medications being taken correctly?</a:t>
            </a:r>
          </a:p>
          <a:p>
            <a:pPr lvl="1">
              <a:buFont typeface="Courier New" panose="02070309020205020404" pitchFamily="49" charset="0"/>
              <a:buChar char="o"/>
            </a:pPr>
            <a:r>
              <a:rPr lang="en-US" dirty="0"/>
              <a:t>Are there any adverse effects?</a:t>
            </a:r>
          </a:p>
          <a:p>
            <a:pPr lvl="1">
              <a:buFont typeface="Courier New" panose="02070309020205020404" pitchFamily="49" charset="0"/>
              <a:buChar char="o"/>
            </a:pPr>
            <a:r>
              <a:rPr lang="en-US" dirty="0"/>
              <a:t>Are there recommendations regarding medications? </a:t>
            </a:r>
            <a:endParaRPr lang="en-US" dirty="0" smtClean="0"/>
          </a:p>
          <a:p>
            <a:pPr marL="404622" lvl="1" indent="-342900">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All clinicians should reference the 2015 updated Beer’s Criteria for potentially inappropriate medications for </a:t>
            </a:r>
            <a:r>
              <a:rPr lang="en-US" dirty="0" smtClean="0">
                <a:latin typeface="Times New Roman" panose="02020603050405020304" pitchFamily="18" charset="0"/>
                <a:ea typeface="Times New Roman" panose="02020603050405020304" pitchFamily="18" charset="0"/>
              </a:rPr>
              <a:t>older persons.</a:t>
            </a:r>
            <a:endParaRPr lang="en-US" dirty="0"/>
          </a:p>
        </p:txBody>
      </p:sp>
    </p:spTree>
    <p:extLst>
      <p:ext uri="{BB962C8B-B14F-4D97-AF65-F5344CB8AC3E}">
        <p14:creationId xmlns:p14="http://schemas.microsoft.com/office/powerpoint/2010/main" val="35221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Outline</a:t>
            </a:r>
            <a:r>
              <a:rPr lang="en-US" dirty="0">
                <a:solidFill>
                  <a:schemeClr val="bg1"/>
                </a:solidFill>
              </a:rPr>
              <a:t> 5</a:t>
            </a:r>
          </a:p>
        </p:txBody>
      </p:sp>
      <p:pic>
        <p:nvPicPr>
          <p:cNvPr id="9" name="Picture Placeholder 8" descr="Photo of man with a thermometer in his mouth."/>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 r="19"/>
          <a:stretch>
            <a:fillRect/>
          </a:stretch>
        </p:blipFill>
        <p:spPr/>
      </p:pic>
      <p:sp>
        <p:nvSpPr>
          <p:cNvPr id="10" name="Rectangle 9" descr="Rectangle box highlighting &quot;Specific Areas of Concern&quot;&#10;">
            <a:extLst>
              <a:ext uri="{FF2B5EF4-FFF2-40B4-BE49-F238E27FC236}">
                <a16:creationId xmlns:a16="http://schemas.microsoft.com/office/drawing/2014/main" id="{E177FC27-33D6-4EFA-A497-4234CB3C6718}"/>
              </a:ext>
            </a:extLst>
          </p:cNvPr>
          <p:cNvSpPr/>
          <p:nvPr/>
        </p:nvSpPr>
        <p:spPr>
          <a:xfrm>
            <a:off x="0" y="2688830"/>
            <a:ext cx="9144000" cy="388961"/>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588E448-00ED-41B9-836E-E7C7D6D29D6B}"/>
              </a:ext>
            </a:extLst>
          </p:cNvPr>
          <p:cNvSpPr>
            <a:spLocks noGrp="1"/>
          </p:cNvSpPr>
          <p:nvPr>
            <p:ph idx="1"/>
          </p:nvPr>
        </p:nvSpPr>
        <p:spPr>
          <a:xfrm>
            <a:off x="457200" y="1560945"/>
            <a:ext cx="8229600" cy="4093428"/>
          </a:xfrm>
        </p:spPr>
        <p:txBody>
          <a:bodyPr/>
          <a:lstStyle/>
          <a:p>
            <a:pPr lvl="0"/>
            <a:r>
              <a:rPr lang="en-US" dirty="0"/>
              <a:t>Overview of </a:t>
            </a:r>
            <a:r>
              <a:rPr lang="en-US" dirty="0" smtClean="0"/>
              <a:t>middle </a:t>
            </a:r>
            <a:r>
              <a:rPr lang="en-US" dirty="0"/>
              <a:t>and </a:t>
            </a:r>
            <a:r>
              <a:rPr lang="en-US" dirty="0" smtClean="0"/>
              <a:t>late stage </a:t>
            </a:r>
            <a:r>
              <a:rPr lang="en-US" dirty="0"/>
              <a:t>dementias</a:t>
            </a:r>
          </a:p>
          <a:p>
            <a:pPr lvl="0"/>
            <a:r>
              <a:rPr lang="en-US" dirty="0"/>
              <a:t>Developing an individualized primary care plan</a:t>
            </a:r>
          </a:p>
          <a:p>
            <a:pPr lvl="1">
              <a:buFont typeface="Courier New" panose="02070309020205020404" pitchFamily="49" charset="0"/>
              <a:buChar char="o"/>
            </a:pPr>
            <a:r>
              <a:rPr lang="en-US" dirty="0"/>
              <a:t>Medication management considerations</a:t>
            </a:r>
          </a:p>
          <a:p>
            <a:pPr lvl="1">
              <a:buFont typeface="Courier New" panose="02070309020205020404" pitchFamily="49" charset="0"/>
              <a:buChar char="o"/>
            </a:pPr>
            <a:r>
              <a:rPr lang="en-US" b="1" dirty="0">
                <a:solidFill>
                  <a:schemeClr val="bg1"/>
                </a:solidFill>
              </a:rPr>
              <a:t>Specific areas of concern:</a:t>
            </a:r>
          </a:p>
          <a:p>
            <a:pPr lvl="2"/>
            <a:r>
              <a:rPr lang="en-US" b="1" dirty="0"/>
              <a:t>Comorbidities</a:t>
            </a:r>
          </a:p>
          <a:p>
            <a:pPr lvl="2"/>
            <a:r>
              <a:rPr lang="en-US" dirty="0"/>
              <a:t>Pain</a:t>
            </a:r>
          </a:p>
          <a:p>
            <a:pPr lvl="2"/>
            <a:r>
              <a:rPr lang="en-US" dirty="0"/>
              <a:t>Infection</a:t>
            </a:r>
          </a:p>
          <a:p>
            <a:pPr lvl="2"/>
            <a:r>
              <a:rPr lang="en-US" dirty="0"/>
              <a:t>Incontinence</a:t>
            </a:r>
          </a:p>
          <a:p>
            <a:pPr lvl="2"/>
            <a:r>
              <a:rPr lang="en-US" dirty="0"/>
              <a:t>Eating dysfunction</a:t>
            </a:r>
          </a:p>
          <a:p>
            <a:pPr lvl="2"/>
            <a:r>
              <a:rPr lang="en-US" dirty="0"/>
              <a:t>Miscellaneous</a:t>
            </a:r>
          </a:p>
          <a:p>
            <a:endParaRPr lang="en-US" dirty="0"/>
          </a:p>
        </p:txBody>
      </p:sp>
    </p:spTree>
    <p:extLst>
      <p:ext uri="{BB962C8B-B14F-4D97-AF65-F5344CB8AC3E}">
        <p14:creationId xmlns:p14="http://schemas.microsoft.com/office/powerpoint/2010/main" val="111432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Comorbidities: Overview and Prevalence</a:t>
            </a:r>
            <a:endParaRPr lang="en-US" dirty="0"/>
          </a:p>
        </p:txBody>
      </p:sp>
      <p:sp>
        <p:nvSpPr>
          <p:cNvPr id="3" name="Content Placeholder 2"/>
          <p:cNvSpPr>
            <a:spLocks noGrp="1"/>
          </p:cNvSpPr>
          <p:nvPr>
            <p:ph idx="1"/>
          </p:nvPr>
        </p:nvSpPr>
        <p:spPr>
          <a:xfrm>
            <a:off x="457200" y="1463040"/>
            <a:ext cx="8229600" cy="4728754"/>
          </a:xfrm>
        </p:spPr>
        <p:txBody>
          <a:bodyPr>
            <a:noAutofit/>
          </a:bodyPr>
          <a:lstStyle/>
          <a:p>
            <a:pPr lvl="0"/>
            <a:r>
              <a:rPr lang="en-US" dirty="0"/>
              <a:t>There is a high rate of multiple comorbidities in PLwD (</a:t>
            </a:r>
            <a:r>
              <a:rPr lang="en-US" dirty="0" err="1"/>
              <a:t>Vassilaki</a:t>
            </a:r>
            <a:r>
              <a:rPr lang="en-US" dirty="0"/>
              <a:t> et al., 2015).</a:t>
            </a:r>
          </a:p>
          <a:p>
            <a:r>
              <a:rPr lang="en-US" dirty="0"/>
              <a:t>There is need for comprehensive assessment of comorbid conditions (Fox et al., 2014).</a:t>
            </a:r>
          </a:p>
          <a:p>
            <a:pPr lvl="0"/>
            <a:r>
              <a:rPr lang="en-US" dirty="0" smtClean="0"/>
              <a:t>Multiple </a:t>
            </a:r>
            <a:r>
              <a:rPr lang="en-US" dirty="0"/>
              <a:t>comorbidities compromise health status (Martin-Garcia et al., 2013).</a:t>
            </a:r>
          </a:p>
          <a:p>
            <a:pPr lvl="0"/>
            <a:r>
              <a:rPr lang="en-US" dirty="0"/>
              <a:t>There is evidence of fewer comorbidities in early-onset versus late-onset dementia (</a:t>
            </a:r>
            <a:r>
              <a:rPr lang="en-US" dirty="0" err="1"/>
              <a:t>Gerritsen</a:t>
            </a:r>
            <a:r>
              <a:rPr lang="en-US" dirty="0"/>
              <a:t> et al., 2016).</a:t>
            </a:r>
          </a:p>
          <a:p>
            <a:pPr lvl="0"/>
            <a:r>
              <a:rPr lang="en-US" dirty="0"/>
              <a:t>Multiple comorbidities increase risk of dementia (</a:t>
            </a:r>
            <a:r>
              <a:rPr lang="en-US" dirty="0" err="1"/>
              <a:t>Vassilaki</a:t>
            </a:r>
            <a:r>
              <a:rPr lang="en-US" dirty="0"/>
              <a:t> et al., 2015).</a:t>
            </a:r>
          </a:p>
          <a:p>
            <a:pPr lvl="0"/>
            <a:r>
              <a:rPr lang="en-US" dirty="0" smtClean="0"/>
              <a:t>Multiple </a:t>
            </a:r>
            <a:r>
              <a:rPr lang="en-US" dirty="0"/>
              <a:t>comorbidities increase the consequences of dementia (Bunn et al., 2014; Fox et al., 2014; Slaughter et al., 2012). </a:t>
            </a:r>
            <a:endParaRPr lang="en-US" dirty="0" smtClean="0"/>
          </a:p>
          <a:p>
            <a:pPr lvl="0"/>
            <a:r>
              <a:rPr lang="en-US" dirty="0" smtClean="0"/>
              <a:t>Persons living with dementia and intellectual </a:t>
            </a:r>
            <a:r>
              <a:rPr lang="en-US" dirty="0"/>
              <a:t>disability generally may have both comorbidities that </a:t>
            </a:r>
            <a:r>
              <a:rPr lang="en-US" dirty="0" smtClean="0"/>
              <a:t>emanated </a:t>
            </a:r>
            <a:r>
              <a:rPr lang="en-US" dirty="0"/>
              <a:t>in early live and appeared in association with progressive dementia (McCarron et al., 2018).</a:t>
            </a:r>
          </a:p>
        </p:txBody>
      </p:sp>
    </p:spTree>
    <p:extLst>
      <p:ext uri="{BB962C8B-B14F-4D97-AF65-F5344CB8AC3E}">
        <p14:creationId xmlns:p14="http://schemas.microsoft.com/office/powerpoint/2010/main" val="2766619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Most Common Comorbidities Identified in Dementia</a:t>
            </a:r>
          </a:p>
        </p:txBody>
      </p:sp>
      <p:sp>
        <p:nvSpPr>
          <p:cNvPr id="3" name="Content Placeholder 2"/>
          <p:cNvSpPr>
            <a:spLocks noGrp="1"/>
          </p:cNvSpPr>
          <p:nvPr>
            <p:ph idx="1"/>
          </p:nvPr>
        </p:nvSpPr>
        <p:spPr>
          <a:xfrm>
            <a:off x="457200" y="1463040"/>
            <a:ext cx="8229600" cy="2847703"/>
          </a:xfrm>
        </p:spPr>
        <p:txBody>
          <a:bodyPr>
            <a:noAutofit/>
          </a:bodyPr>
          <a:lstStyle/>
          <a:p>
            <a:pPr marL="0" indent="0">
              <a:buNone/>
            </a:pPr>
            <a:r>
              <a:rPr lang="en-US" dirty="0"/>
              <a:t>Among the most common comorbidities identified in </a:t>
            </a:r>
            <a:r>
              <a:rPr lang="en-US" dirty="0" err="1"/>
              <a:t>PLwD</a:t>
            </a:r>
            <a:r>
              <a:rPr lang="en-US" dirty="0"/>
              <a:t> are (Bauer, et al., 2014; Duthie, et al., 2011; </a:t>
            </a:r>
            <a:r>
              <a:rPr lang="en-US" dirty="0" err="1"/>
              <a:t>Gurgu</a:t>
            </a:r>
            <a:r>
              <a:rPr lang="en-US" dirty="0"/>
              <a:t> et al., 2014; </a:t>
            </a:r>
            <a:r>
              <a:rPr lang="en-US" dirty="0" err="1"/>
              <a:t>Kurrle</a:t>
            </a:r>
            <a:r>
              <a:rPr lang="en-US" dirty="0"/>
              <a:t>, et al., 2012; </a:t>
            </a:r>
            <a:r>
              <a:rPr lang="en-US" dirty="0" err="1"/>
              <a:t>Poblador-Plou</a:t>
            </a:r>
            <a:r>
              <a:rPr lang="en-US" dirty="0"/>
              <a:t> et al., 2014; Smith et al., 2014):</a:t>
            </a:r>
          </a:p>
          <a:p>
            <a:pPr lvl="0"/>
            <a:r>
              <a:rPr lang="en-US" dirty="0"/>
              <a:t>Cardiovascular disease</a:t>
            </a:r>
          </a:p>
          <a:p>
            <a:pPr lvl="0"/>
            <a:r>
              <a:rPr lang="en-US" dirty="0"/>
              <a:t>Diabetes</a:t>
            </a:r>
          </a:p>
          <a:p>
            <a:pPr lvl="0"/>
            <a:r>
              <a:rPr lang="en-US" dirty="0"/>
              <a:t>Hypertension</a:t>
            </a:r>
          </a:p>
          <a:p>
            <a:pPr lvl="0"/>
            <a:r>
              <a:rPr lang="en-US" dirty="0"/>
              <a:t>Parkinson’s disease</a:t>
            </a:r>
          </a:p>
          <a:p>
            <a:pPr lvl="0"/>
            <a:r>
              <a:rPr lang="en-US" dirty="0"/>
              <a:t>Other neurologic disorders</a:t>
            </a:r>
          </a:p>
        </p:txBody>
      </p:sp>
    </p:spTree>
    <p:extLst>
      <p:ext uri="{BB962C8B-B14F-4D97-AF65-F5344CB8AC3E}">
        <p14:creationId xmlns:p14="http://schemas.microsoft.com/office/powerpoint/2010/main" val="97584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Outline</a:t>
            </a:r>
            <a:r>
              <a:rPr lang="en-US" dirty="0">
                <a:solidFill>
                  <a:schemeClr val="bg1"/>
                </a:solidFill>
              </a:rPr>
              <a:t> 6</a:t>
            </a:r>
          </a:p>
        </p:txBody>
      </p:sp>
      <p:pic>
        <p:nvPicPr>
          <p:cNvPr id="9" name="Picture Placeholder 8" descr="Thumbnail photo of woman with eyes closed holding her fingers to her forehea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 r="19"/>
          <a:stretch>
            <a:fillRect/>
          </a:stretch>
        </p:blipFill>
        <p:spPr/>
      </p:pic>
      <p:sp>
        <p:nvSpPr>
          <p:cNvPr id="11" name="Rectangle 10" descr="Rectangle box highlighting &quot;Developing an individualized primary care plan&quot;&#10;">
            <a:extLst>
              <a:ext uri="{FF2B5EF4-FFF2-40B4-BE49-F238E27FC236}">
                <a16:creationId xmlns:a16="http://schemas.microsoft.com/office/drawing/2014/main" id="{9BC1E160-2EB2-49D2-BC22-05990D13850E}"/>
              </a:ext>
            </a:extLst>
          </p:cNvPr>
          <p:cNvSpPr/>
          <p:nvPr/>
        </p:nvSpPr>
        <p:spPr>
          <a:xfrm>
            <a:off x="0" y="1938290"/>
            <a:ext cx="9144000" cy="388961"/>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E7BE52B6-0FDC-4D7E-9119-63BF3AA0925C}"/>
              </a:ext>
            </a:extLst>
          </p:cNvPr>
          <p:cNvSpPr>
            <a:spLocks noGrp="1"/>
          </p:cNvSpPr>
          <p:nvPr>
            <p:ph idx="1"/>
          </p:nvPr>
        </p:nvSpPr>
        <p:spPr>
          <a:xfrm>
            <a:off x="457200" y="1560945"/>
            <a:ext cx="8229600" cy="4093428"/>
          </a:xfrm>
        </p:spPr>
        <p:txBody>
          <a:bodyPr/>
          <a:lstStyle/>
          <a:p>
            <a:pPr lvl="0"/>
            <a:r>
              <a:rPr lang="en-US" dirty="0"/>
              <a:t>Overview of </a:t>
            </a:r>
            <a:r>
              <a:rPr lang="en-US" dirty="0" smtClean="0"/>
              <a:t>middle and late stage </a:t>
            </a:r>
            <a:r>
              <a:rPr lang="en-US" dirty="0"/>
              <a:t>dementias</a:t>
            </a:r>
          </a:p>
          <a:p>
            <a:pPr lvl="0"/>
            <a:r>
              <a:rPr lang="en-US" dirty="0">
                <a:solidFill>
                  <a:schemeClr val="bg1"/>
                </a:solidFill>
              </a:rPr>
              <a:t>Developing an individualized primary care plan</a:t>
            </a:r>
          </a:p>
          <a:p>
            <a:pPr lvl="1">
              <a:buFont typeface="Courier New" panose="02070309020205020404" pitchFamily="49" charset="0"/>
              <a:buChar char="o"/>
            </a:pPr>
            <a:r>
              <a:rPr lang="en-US" dirty="0"/>
              <a:t>Medication management considerations</a:t>
            </a:r>
          </a:p>
          <a:p>
            <a:pPr lvl="1">
              <a:buFont typeface="Courier New" panose="02070309020205020404" pitchFamily="49" charset="0"/>
              <a:buChar char="o"/>
            </a:pPr>
            <a:r>
              <a:rPr lang="en-US" b="1" dirty="0"/>
              <a:t>Specific areas of concern:</a:t>
            </a:r>
          </a:p>
          <a:p>
            <a:pPr lvl="2"/>
            <a:r>
              <a:rPr lang="en-US" dirty="0"/>
              <a:t>Comorbidities</a:t>
            </a:r>
          </a:p>
          <a:p>
            <a:pPr lvl="2"/>
            <a:r>
              <a:rPr lang="en-US" b="1" dirty="0"/>
              <a:t>Pain</a:t>
            </a:r>
          </a:p>
          <a:p>
            <a:pPr lvl="2"/>
            <a:r>
              <a:rPr lang="en-US" dirty="0"/>
              <a:t>Infection</a:t>
            </a:r>
          </a:p>
          <a:p>
            <a:pPr lvl="2"/>
            <a:r>
              <a:rPr lang="en-US" dirty="0"/>
              <a:t>Incontinence</a:t>
            </a:r>
          </a:p>
          <a:p>
            <a:pPr lvl="2"/>
            <a:r>
              <a:rPr lang="en-US" dirty="0"/>
              <a:t>Eating dysfunction</a:t>
            </a:r>
          </a:p>
          <a:p>
            <a:pPr lvl="2"/>
            <a:r>
              <a:rPr lang="en-US" dirty="0"/>
              <a:t>Miscellaneous</a:t>
            </a:r>
          </a:p>
          <a:p>
            <a:endParaRPr lang="en-US" dirty="0"/>
          </a:p>
        </p:txBody>
      </p:sp>
    </p:spTree>
    <p:extLst>
      <p:ext uri="{BB962C8B-B14F-4D97-AF65-F5344CB8AC3E}">
        <p14:creationId xmlns:p14="http://schemas.microsoft.com/office/powerpoint/2010/main" val="1191608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Pain in Dementia: Prevalence</a:t>
            </a:r>
          </a:p>
        </p:txBody>
      </p:sp>
      <p:sp>
        <p:nvSpPr>
          <p:cNvPr id="3" name="Content Placeholder 2"/>
          <p:cNvSpPr>
            <a:spLocks noGrp="1"/>
          </p:cNvSpPr>
          <p:nvPr>
            <p:ph idx="1"/>
          </p:nvPr>
        </p:nvSpPr>
        <p:spPr/>
        <p:txBody>
          <a:bodyPr/>
          <a:lstStyle/>
          <a:p>
            <a:pPr lvl="0"/>
            <a:r>
              <a:rPr lang="en-US" dirty="0"/>
              <a:t>Pain is prevalent in aging persons and in persons living with dementia (</a:t>
            </a:r>
            <a:r>
              <a:rPr lang="en-US" dirty="0" err="1"/>
              <a:t>Achterberg</a:t>
            </a:r>
            <a:r>
              <a:rPr lang="en-US" dirty="0"/>
              <a:t> et al., 2013).</a:t>
            </a:r>
          </a:p>
          <a:p>
            <a:pPr lvl="0"/>
            <a:r>
              <a:rPr lang="en-US" dirty="0"/>
              <a:t>Nearly two-thirds of PLwD have bothersome pain, and more than 40% have activity-limiting pain (Hunt et al., 2015).</a:t>
            </a:r>
          </a:p>
          <a:p>
            <a:pPr lvl="0"/>
            <a:r>
              <a:rPr lang="en-US" dirty="0"/>
              <a:t>There is a lower rate of analgesic use in PLwD (Hunt et al., 2015).</a:t>
            </a:r>
          </a:p>
        </p:txBody>
      </p:sp>
    </p:spTree>
    <p:extLst>
      <p:ext uri="{BB962C8B-B14F-4D97-AF65-F5344CB8AC3E}">
        <p14:creationId xmlns:p14="http://schemas.microsoft.com/office/powerpoint/2010/main" val="1866256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Pathophysiology of Pain in Dementia</a:t>
            </a:r>
            <a:endParaRPr lang="en-US" dirty="0"/>
          </a:p>
        </p:txBody>
      </p:sp>
      <p:sp>
        <p:nvSpPr>
          <p:cNvPr id="3" name="Content Placeholder 2"/>
          <p:cNvSpPr>
            <a:spLocks noGrp="1"/>
          </p:cNvSpPr>
          <p:nvPr>
            <p:ph idx="1"/>
          </p:nvPr>
        </p:nvSpPr>
        <p:spPr/>
        <p:txBody>
          <a:bodyPr/>
          <a:lstStyle/>
          <a:p>
            <a:pPr lvl="0"/>
            <a:r>
              <a:rPr lang="en-US" dirty="0"/>
              <a:t>There are many common causes of pain that may or may not be related to dementia (Corbett et al., 2012; </a:t>
            </a:r>
            <a:r>
              <a:rPr lang="en-US" dirty="0" err="1"/>
              <a:t>Lobbezoo</a:t>
            </a:r>
            <a:r>
              <a:rPr lang="en-US" dirty="0"/>
              <a:t> et al., 2011; </a:t>
            </a:r>
            <a:r>
              <a:rPr lang="en-US" dirty="0" err="1"/>
              <a:t>Siniscalchi</a:t>
            </a:r>
            <a:r>
              <a:rPr lang="en-US" dirty="0"/>
              <a:t> et al., 2012).</a:t>
            </a:r>
          </a:p>
          <a:p>
            <a:pPr lvl="0"/>
            <a:r>
              <a:rPr lang="en-US" dirty="0"/>
              <a:t>Dementia alters processing of pain (Beach et al., 2015; </a:t>
            </a:r>
            <a:r>
              <a:rPr lang="en-US" dirty="0" err="1"/>
              <a:t>Husebo</a:t>
            </a:r>
            <a:r>
              <a:rPr lang="en-US" dirty="0"/>
              <a:t> et al., 2008; Kunz et al., 2015).</a:t>
            </a:r>
          </a:p>
        </p:txBody>
      </p:sp>
    </p:spTree>
    <p:extLst>
      <p:ext uri="{BB962C8B-B14F-4D97-AF65-F5344CB8AC3E}">
        <p14:creationId xmlns:p14="http://schemas.microsoft.com/office/powerpoint/2010/main" val="317506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2"/>
                </a:solidFill>
              </a:rPr>
              <a:t>Copyright Language</a:t>
            </a:r>
          </a:p>
        </p:txBody>
      </p:sp>
      <p:sp>
        <p:nvSpPr>
          <p:cNvPr id="6" name="Content Placeholder 2"/>
          <p:cNvSpPr>
            <a:spLocks noGrp="1"/>
          </p:cNvSpPr>
          <p:nvPr>
            <p:ph idx="1"/>
          </p:nvPr>
        </p:nvSpPr>
        <p:spPr>
          <a:xfrm>
            <a:off x="457200" y="2031999"/>
            <a:ext cx="8229600" cy="1077218"/>
          </a:xfrm>
        </p:spPr>
        <p:txBody>
          <a:bodyPr/>
          <a:lstStyle/>
          <a:p>
            <a:r>
              <a:rPr lang="en-US" dirty="0"/>
              <a:t>We purchased the images for Modules 1-12 from </a:t>
            </a:r>
            <a:r>
              <a:rPr lang="en-US" dirty="0" err="1"/>
              <a:t>iStock</a:t>
            </a:r>
            <a:r>
              <a:rPr lang="en-US" dirty="0"/>
              <a:t> by Getty. </a:t>
            </a:r>
          </a:p>
          <a:p>
            <a:r>
              <a:rPr lang="en-US" dirty="0"/>
              <a:t>We accessed the images for Modules 13-16 using </a:t>
            </a:r>
            <a:r>
              <a:rPr lang="en-US" dirty="0">
                <a:hlinkClick r:id="rId3"/>
              </a:rPr>
              <a:t>Google Find Free-to-Use Images</a:t>
            </a:r>
            <a:r>
              <a:rPr lang="en-US" dirty="0"/>
              <a:t>.</a:t>
            </a:r>
            <a:endParaRPr lang="en-US" sz="2000" dirty="0"/>
          </a:p>
        </p:txBody>
      </p:sp>
    </p:spTree>
    <p:extLst>
      <p:ext uri="{BB962C8B-B14F-4D97-AF65-F5344CB8AC3E}">
        <p14:creationId xmlns:p14="http://schemas.microsoft.com/office/powerpoint/2010/main" val="3910776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513"/>
            <a:ext cx="8229600" cy="796835"/>
          </a:xfrm>
        </p:spPr>
        <p:txBody>
          <a:bodyPr>
            <a:noAutofit/>
          </a:bodyPr>
          <a:lstStyle/>
          <a:p>
            <a:r>
              <a:rPr lang="en-US" b="1" dirty="0"/>
              <a:t>Manifestations of Pain in Persons Living With Dementia</a:t>
            </a:r>
            <a:endParaRPr lang="en-US" dirty="0"/>
          </a:p>
        </p:txBody>
      </p:sp>
      <p:sp>
        <p:nvSpPr>
          <p:cNvPr id="3" name="Content Placeholder 2"/>
          <p:cNvSpPr>
            <a:spLocks noGrp="1"/>
          </p:cNvSpPr>
          <p:nvPr>
            <p:ph idx="1"/>
          </p:nvPr>
        </p:nvSpPr>
        <p:spPr>
          <a:xfrm>
            <a:off x="457200" y="1463040"/>
            <a:ext cx="8229600" cy="4180114"/>
          </a:xfrm>
        </p:spPr>
        <p:txBody>
          <a:bodyPr>
            <a:noAutofit/>
          </a:bodyPr>
          <a:lstStyle/>
          <a:p>
            <a:pPr lvl="0"/>
            <a:r>
              <a:rPr lang="en-US" dirty="0"/>
              <a:t>Pain is a primary cause of BPSD in PLwD (</a:t>
            </a:r>
            <a:r>
              <a:rPr lang="en-US" dirty="0" err="1"/>
              <a:t>Achterberg</a:t>
            </a:r>
            <a:r>
              <a:rPr lang="en-US" dirty="0"/>
              <a:t> et al., 2013; Flo et al., 2014).</a:t>
            </a:r>
          </a:p>
          <a:p>
            <a:pPr lvl="0"/>
            <a:r>
              <a:rPr lang="en-US" dirty="0"/>
              <a:t>Evaluate for pain if sudden change in behavior (</a:t>
            </a:r>
            <a:r>
              <a:rPr lang="en-US" dirty="0" err="1"/>
              <a:t>Inelmen</a:t>
            </a:r>
            <a:r>
              <a:rPr lang="en-US" dirty="0"/>
              <a:t> et al., 2012)</a:t>
            </a:r>
          </a:p>
          <a:p>
            <a:pPr lvl="0"/>
            <a:r>
              <a:rPr lang="en-US" dirty="0"/>
              <a:t>American Geriatrics Society (AGS) identifies these 6 common manifestations of pain:</a:t>
            </a:r>
          </a:p>
          <a:p>
            <a:pPr lvl="1">
              <a:buFont typeface="Courier New" panose="02070309020205020404" pitchFamily="49" charset="0"/>
              <a:buChar char="o"/>
            </a:pPr>
            <a:r>
              <a:rPr lang="en-US" dirty="0"/>
              <a:t>Facial expressions</a:t>
            </a:r>
          </a:p>
          <a:p>
            <a:pPr lvl="1">
              <a:buFont typeface="Courier New" panose="02070309020205020404" pitchFamily="49" charset="0"/>
              <a:buChar char="o"/>
            </a:pPr>
            <a:r>
              <a:rPr lang="en-US" dirty="0"/>
              <a:t>Verbalizations/vocalizations</a:t>
            </a:r>
          </a:p>
          <a:p>
            <a:pPr lvl="1">
              <a:buFont typeface="Courier New" panose="02070309020205020404" pitchFamily="49" charset="0"/>
              <a:buChar char="o"/>
            </a:pPr>
            <a:r>
              <a:rPr lang="en-US" dirty="0"/>
              <a:t>Body movements</a:t>
            </a:r>
          </a:p>
          <a:p>
            <a:pPr lvl="1">
              <a:buFont typeface="Courier New" panose="02070309020205020404" pitchFamily="49" charset="0"/>
              <a:buChar char="o"/>
            </a:pPr>
            <a:r>
              <a:rPr lang="en-US" dirty="0"/>
              <a:t>Changes in interpersonal interactions</a:t>
            </a:r>
          </a:p>
          <a:p>
            <a:pPr lvl="1">
              <a:buFont typeface="Courier New" panose="02070309020205020404" pitchFamily="49" charset="0"/>
              <a:buChar char="o"/>
            </a:pPr>
            <a:r>
              <a:rPr lang="en-US" dirty="0"/>
              <a:t>Changes in patterns or routines</a:t>
            </a:r>
          </a:p>
          <a:p>
            <a:pPr lvl="1">
              <a:buFont typeface="Courier New" panose="02070309020205020404" pitchFamily="49" charset="0"/>
              <a:buChar char="o"/>
            </a:pPr>
            <a:r>
              <a:rPr lang="en-US" dirty="0"/>
              <a:t>Mental status changes (AGS, 2002)</a:t>
            </a:r>
          </a:p>
        </p:txBody>
      </p:sp>
    </p:spTree>
    <p:extLst>
      <p:ext uri="{BB962C8B-B14F-4D97-AF65-F5344CB8AC3E}">
        <p14:creationId xmlns:p14="http://schemas.microsoft.com/office/powerpoint/2010/main" val="891937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dirty="0"/>
              <a:t>Senior woman in apparent</a:t>
            </a:r>
            <a:r>
              <a:rPr lang="en-US" baseline="0" dirty="0"/>
              <a:t> pain</a:t>
            </a:r>
            <a:endParaRPr lang="en-US" dirty="0"/>
          </a:p>
        </p:txBody>
      </p:sp>
      <p:pic>
        <p:nvPicPr>
          <p:cNvPr id="6" name="Content Placeholder 5" descr="Photo of woman with eyes closed holding her fingers to her forehea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409848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9269"/>
            <a:ext cx="8229600" cy="979714"/>
          </a:xfrm>
        </p:spPr>
        <p:txBody>
          <a:bodyPr>
            <a:noAutofit/>
          </a:bodyPr>
          <a:lstStyle/>
          <a:p>
            <a:r>
              <a:rPr lang="en-US" b="1" dirty="0"/>
              <a:t>Challenges in Assessing Pain in Persons Living With Dementia</a:t>
            </a:r>
            <a:endParaRPr lang="en-US" dirty="0"/>
          </a:p>
        </p:txBody>
      </p:sp>
      <p:sp>
        <p:nvSpPr>
          <p:cNvPr id="3" name="Content Placeholder 2"/>
          <p:cNvSpPr>
            <a:spLocks noGrp="1"/>
          </p:cNvSpPr>
          <p:nvPr>
            <p:ph idx="1"/>
          </p:nvPr>
        </p:nvSpPr>
        <p:spPr>
          <a:xfrm>
            <a:off x="457200" y="1981201"/>
            <a:ext cx="8229600" cy="4239986"/>
          </a:xfrm>
        </p:spPr>
        <p:txBody>
          <a:bodyPr>
            <a:normAutofit fontScale="70000" lnSpcReduction="20000"/>
          </a:bodyPr>
          <a:lstStyle/>
          <a:p>
            <a:pPr lvl="0"/>
            <a:r>
              <a:rPr lang="en-US" sz="2900" dirty="0"/>
              <a:t>Difficult to assess pain in persons with moderate to severe dementia (Flo et al., 2014; </a:t>
            </a:r>
            <a:r>
              <a:rPr lang="en-US" sz="2900" dirty="0" err="1"/>
              <a:t>Lichtner</a:t>
            </a:r>
            <a:r>
              <a:rPr lang="en-US" sz="2900" dirty="0"/>
              <a:t> et al., 2014; </a:t>
            </a:r>
            <a:r>
              <a:rPr lang="en-US" sz="2900" dirty="0" err="1"/>
              <a:t>Malara</a:t>
            </a:r>
            <a:r>
              <a:rPr lang="en-US" sz="2900" dirty="0"/>
              <a:t> et al., 2016)</a:t>
            </a:r>
          </a:p>
          <a:p>
            <a:pPr lvl="1">
              <a:buFont typeface="Courier New" panose="02070309020205020404" pitchFamily="49" charset="0"/>
              <a:buChar char="o"/>
            </a:pPr>
            <a:r>
              <a:rPr lang="en-US" sz="2900" dirty="0"/>
              <a:t>PLwD may not be aware of or capable of communicating presence, location, severity of pain.</a:t>
            </a:r>
          </a:p>
          <a:p>
            <a:pPr lvl="1">
              <a:buFont typeface="Courier New" panose="02070309020205020404" pitchFamily="49" charset="0"/>
              <a:buChar char="o"/>
            </a:pPr>
            <a:r>
              <a:rPr lang="en-US" sz="2900" dirty="0"/>
              <a:t>Pain is often </a:t>
            </a:r>
            <a:r>
              <a:rPr lang="en-US" sz="2900" dirty="0" err="1"/>
              <a:t>underdetected</a:t>
            </a:r>
            <a:r>
              <a:rPr lang="en-US" sz="2900" dirty="0"/>
              <a:t> and undertreated.</a:t>
            </a:r>
          </a:p>
          <a:p>
            <a:pPr lvl="0"/>
            <a:r>
              <a:rPr lang="en-US" sz="2900" dirty="0"/>
              <a:t>Pain assessment strategies (Gregory, 2015; </a:t>
            </a:r>
            <a:r>
              <a:rPr lang="en-US" sz="2900" dirty="0" err="1"/>
              <a:t>Lichtner</a:t>
            </a:r>
            <a:r>
              <a:rPr lang="en-US" sz="2900" dirty="0"/>
              <a:t> et al., 2014; </a:t>
            </a:r>
            <a:r>
              <a:rPr lang="en-US" sz="2900" dirty="0" err="1"/>
              <a:t>Lichtner</a:t>
            </a:r>
            <a:r>
              <a:rPr lang="en-US" sz="2900" dirty="0"/>
              <a:t> et al., 2015; </a:t>
            </a:r>
            <a:r>
              <a:rPr lang="en-US" sz="2900" dirty="0" err="1"/>
              <a:t>Malara</a:t>
            </a:r>
            <a:r>
              <a:rPr lang="en-US" sz="2900" dirty="0"/>
              <a:t> et al, 2016; Neville &amp; </a:t>
            </a:r>
            <a:r>
              <a:rPr lang="en-US" sz="2900" dirty="0" err="1"/>
              <a:t>Ostini</a:t>
            </a:r>
            <a:r>
              <a:rPr lang="en-US" sz="2900" dirty="0"/>
              <a:t>, 2014)</a:t>
            </a:r>
          </a:p>
          <a:p>
            <a:pPr lvl="1">
              <a:buFont typeface="Courier New" panose="02070309020205020404" pitchFamily="49" charset="0"/>
              <a:buChar char="o"/>
            </a:pPr>
            <a:r>
              <a:rPr lang="en-US" sz="2900" dirty="0"/>
              <a:t>Self-report, proxy reports, clinical observations</a:t>
            </a:r>
          </a:p>
          <a:p>
            <a:pPr lvl="2"/>
            <a:r>
              <a:rPr lang="en-US" sz="2900" dirty="0"/>
              <a:t>Benefits, disadvantages with each approach</a:t>
            </a:r>
          </a:p>
          <a:p>
            <a:pPr lvl="1">
              <a:buFont typeface="Courier New" panose="02070309020205020404" pitchFamily="49" charset="0"/>
              <a:buChar char="o"/>
            </a:pPr>
            <a:r>
              <a:rPr lang="en-US" sz="2900" dirty="0"/>
              <a:t>Pain assessment scales/tools: underused, may lack reliability and sensitivity in </a:t>
            </a:r>
            <a:r>
              <a:rPr lang="en-US" sz="2900" dirty="0" err="1"/>
              <a:t>PLwD</a:t>
            </a:r>
            <a:r>
              <a:rPr lang="en-US" sz="2900" dirty="0"/>
              <a:t> (</a:t>
            </a:r>
            <a:r>
              <a:rPr lang="en-US" sz="2900" dirty="0" err="1"/>
              <a:t>Achterberg</a:t>
            </a:r>
            <a:r>
              <a:rPr lang="en-US" sz="2900" dirty="0"/>
              <a:t> et al., 2013; </a:t>
            </a:r>
            <a:r>
              <a:rPr lang="en-US" sz="2900" dirty="0" err="1"/>
              <a:t>Lichtner</a:t>
            </a:r>
            <a:r>
              <a:rPr lang="en-US" sz="2900" dirty="0"/>
              <a:t> et al., 2014; </a:t>
            </a:r>
            <a:r>
              <a:rPr lang="en-US" sz="2900" dirty="0" err="1"/>
              <a:t>Malara</a:t>
            </a:r>
            <a:r>
              <a:rPr lang="en-US" sz="2900" dirty="0"/>
              <a:t> et al., 2015; Neville &amp; </a:t>
            </a:r>
            <a:r>
              <a:rPr lang="en-US" sz="2900" dirty="0" err="1"/>
              <a:t>Ostini</a:t>
            </a:r>
            <a:r>
              <a:rPr lang="en-US" sz="2900" dirty="0"/>
              <a:t>, 2014)</a:t>
            </a:r>
          </a:p>
          <a:p>
            <a:pPr lvl="1">
              <a:buFont typeface="Courier New" panose="02070309020205020404" pitchFamily="49" charset="0"/>
              <a:buChar char="o"/>
            </a:pPr>
            <a:r>
              <a:rPr lang="en-US" sz="2900" dirty="0"/>
              <a:t>Available guidelines: older and possibly not applicable for this population (</a:t>
            </a:r>
            <a:r>
              <a:rPr lang="en-US" sz="2900" dirty="0" err="1"/>
              <a:t>Cruccu</a:t>
            </a:r>
            <a:r>
              <a:rPr lang="en-US" sz="2900" dirty="0"/>
              <a:t> et al., 2010)</a:t>
            </a:r>
          </a:p>
        </p:txBody>
      </p:sp>
    </p:spTree>
    <p:extLst>
      <p:ext uri="{BB962C8B-B14F-4D97-AF65-F5344CB8AC3E}">
        <p14:creationId xmlns:p14="http://schemas.microsoft.com/office/powerpoint/2010/main" val="4136490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457"/>
            <a:ext cx="8229600" cy="940526"/>
          </a:xfrm>
        </p:spPr>
        <p:txBody>
          <a:bodyPr>
            <a:noAutofit/>
          </a:bodyPr>
          <a:lstStyle/>
          <a:p>
            <a:r>
              <a:rPr lang="en-US" b="1" dirty="0"/>
              <a:t>Pain Management in Persons Living with Dementia: </a:t>
            </a:r>
            <a:r>
              <a:rPr lang="en-US" b="1" dirty="0" err="1"/>
              <a:t>Nonpharmacologic</a:t>
            </a:r>
            <a:r>
              <a:rPr lang="en-US" b="1" dirty="0"/>
              <a:t> Options</a:t>
            </a:r>
            <a:endParaRPr lang="en-US" dirty="0"/>
          </a:p>
        </p:txBody>
      </p:sp>
      <p:sp>
        <p:nvSpPr>
          <p:cNvPr id="3" name="Content Placeholder 2"/>
          <p:cNvSpPr>
            <a:spLocks noGrp="1"/>
          </p:cNvSpPr>
          <p:nvPr>
            <p:ph idx="1"/>
          </p:nvPr>
        </p:nvSpPr>
        <p:spPr>
          <a:xfrm>
            <a:off x="457200" y="1951037"/>
            <a:ext cx="8229600" cy="3613740"/>
          </a:xfrm>
        </p:spPr>
        <p:txBody>
          <a:bodyPr>
            <a:noAutofit/>
          </a:bodyPr>
          <a:lstStyle/>
          <a:p>
            <a:pPr lvl="0"/>
            <a:r>
              <a:rPr lang="en-US" dirty="0"/>
              <a:t>There are substantial consequences to untreated pain in </a:t>
            </a:r>
            <a:r>
              <a:rPr lang="en-US" dirty="0" err="1"/>
              <a:t>PLwD</a:t>
            </a:r>
            <a:r>
              <a:rPr lang="en-US" dirty="0"/>
              <a:t> (</a:t>
            </a:r>
            <a:r>
              <a:rPr lang="en-US" dirty="0" err="1"/>
              <a:t>Malara</a:t>
            </a:r>
            <a:r>
              <a:rPr lang="en-US" dirty="0"/>
              <a:t> et al., 2016).</a:t>
            </a:r>
          </a:p>
          <a:p>
            <a:pPr lvl="0"/>
            <a:r>
              <a:rPr lang="en-US" dirty="0"/>
              <a:t>Clinicians should routinely monitor PLwD for potential causes of pain</a:t>
            </a:r>
            <a:r>
              <a:rPr lang="en-US" dirty="0" smtClean="0"/>
              <a:t>.</a:t>
            </a:r>
          </a:p>
          <a:p>
            <a:pPr lvl="0"/>
            <a:r>
              <a:rPr lang="en-US" dirty="0" smtClean="0"/>
              <a:t>Clinicians should routinely assess for pain.</a:t>
            </a:r>
            <a:endParaRPr lang="en-US" dirty="0"/>
          </a:p>
          <a:p>
            <a:pPr lvl="0"/>
            <a:r>
              <a:rPr lang="en-US" dirty="0" err="1"/>
              <a:t>Nonpharmacologic</a:t>
            </a:r>
            <a:r>
              <a:rPr lang="en-US" dirty="0"/>
              <a:t> management is preferred; it may also reduce behavioral manifestations (</a:t>
            </a:r>
            <a:r>
              <a:rPr lang="en-US" dirty="0" err="1"/>
              <a:t>Achterberg</a:t>
            </a:r>
            <a:r>
              <a:rPr lang="en-US" dirty="0"/>
              <a:t> et al., 2013).</a:t>
            </a:r>
          </a:p>
          <a:p>
            <a:pPr lvl="0"/>
            <a:r>
              <a:rPr lang="en-US" dirty="0" err="1"/>
              <a:t>PLwD</a:t>
            </a:r>
            <a:r>
              <a:rPr lang="en-US" dirty="0"/>
              <a:t> have greater sensitivity to pain (Beach et al., 2015; Kunz et al., 2014) but less access to pain relief (Regan et al., 2015).</a:t>
            </a:r>
          </a:p>
          <a:p>
            <a:pPr lvl="0"/>
            <a:r>
              <a:rPr lang="en-US" dirty="0"/>
              <a:t>When medications are necessary they should not be given pro re </a:t>
            </a:r>
            <a:r>
              <a:rPr lang="en-US" dirty="0" err="1"/>
              <a:t>nata</a:t>
            </a:r>
            <a:r>
              <a:rPr lang="en-US" dirty="0"/>
              <a:t> (PRN) (</a:t>
            </a:r>
            <a:r>
              <a:rPr lang="en-US" dirty="0" err="1"/>
              <a:t>Achterberg</a:t>
            </a:r>
            <a:r>
              <a:rPr lang="en-US" dirty="0"/>
              <a:t> et al., 2013), but rather, should be taken as prescribed. </a:t>
            </a:r>
          </a:p>
        </p:txBody>
      </p:sp>
    </p:spTree>
    <p:extLst>
      <p:ext uri="{BB962C8B-B14F-4D97-AF65-F5344CB8AC3E}">
        <p14:creationId xmlns:p14="http://schemas.microsoft.com/office/powerpoint/2010/main" val="2938416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Outline</a:t>
            </a:r>
            <a:r>
              <a:rPr lang="en-US" dirty="0">
                <a:solidFill>
                  <a:schemeClr val="bg1"/>
                </a:solidFill>
              </a:rPr>
              <a:t> 7</a:t>
            </a:r>
          </a:p>
        </p:txBody>
      </p:sp>
      <p:pic>
        <p:nvPicPr>
          <p:cNvPr id="10" name="Picture Placeholder 9" descr="Thumbnail photo of man in pajamas blowing his nos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1" r="121"/>
          <a:stretch>
            <a:fillRect/>
          </a:stretch>
        </p:blipFill>
        <p:spPr/>
      </p:pic>
      <p:sp>
        <p:nvSpPr>
          <p:cNvPr id="11" name="Rectangle 10" descr="Rectangle box highlighting &quot;Developing an individualized primary care plan&quot;&#10;">
            <a:extLst>
              <a:ext uri="{FF2B5EF4-FFF2-40B4-BE49-F238E27FC236}">
                <a16:creationId xmlns:a16="http://schemas.microsoft.com/office/drawing/2014/main" id="{9BCA2D25-99C5-4E88-8108-A1126F28D519}"/>
              </a:ext>
            </a:extLst>
          </p:cNvPr>
          <p:cNvSpPr/>
          <p:nvPr/>
        </p:nvSpPr>
        <p:spPr>
          <a:xfrm>
            <a:off x="0" y="1938290"/>
            <a:ext cx="9144000" cy="388961"/>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DD0CB8F1-F2D6-425F-8D1C-6FE902EB96CF}"/>
              </a:ext>
            </a:extLst>
          </p:cNvPr>
          <p:cNvSpPr>
            <a:spLocks noGrp="1"/>
          </p:cNvSpPr>
          <p:nvPr>
            <p:ph idx="1"/>
          </p:nvPr>
        </p:nvSpPr>
        <p:spPr>
          <a:xfrm>
            <a:off x="457200" y="1560945"/>
            <a:ext cx="8229600" cy="4093428"/>
          </a:xfrm>
        </p:spPr>
        <p:txBody>
          <a:bodyPr/>
          <a:lstStyle/>
          <a:p>
            <a:pPr lvl="0"/>
            <a:r>
              <a:rPr lang="en-US" dirty="0"/>
              <a:t>Overview of </a:t>
            </a:r>
            <a:r>
              <a:rPr lang="en-US" dirty="0" smtClean="0"/>
              <a:t>middle and late stage </a:t>
            </a:r>
            <a:r>
              <a:rPr lang="en-US" dirty="0"/>
              <a:t>dementias</a:t>
            </a:r>
          </a:p>
          <a:p>
            <a:pPr lvl="0"/>
            <a:r>
              <a:rPr lang="en-US" dirty="0">
                <a:solidFill>
                  <a:schemeClr val="bg1"/>
                </a:solidFill>
              </a:rPr>
              <a:t>Developing an individualized primary care plan</a:t>
            </a:r>
          </a:p>
          <a:p>
            <a:pPr lvl="1">
              <a:buFont typeface="Courier New" panose="02070309020205020404" pitchFamily="49" charset="0"/>
              <a:buChar char="o"/>
            </a:pPr>
            <a:r>
              <a:rPr lang="en-US" dirty="0"/>
              <a:t>Medication management considerations</a:t>
            </a:r>
          </a:p>
          <a:p>
            <a:pPr lvl="1">
              <a:buFont typeface="Courier New" panose="02070309020205020404" pitchFamily="49" charset="0"/>
              <a:buChar char="o"/>
            </a:pPr>
            <a:r>
              <a:rPr lang="en-US" b="1" dirty="0"/>
              <a:t>Specific areas of concern:</a:t>
            </a:r>
          </a:p>
          <a:p>
            <a:pPr lvl="2"/>
            <a:r>
              <a:rPr lang="en-US" dirty="0"/>
              <a:t>Comorbidities</a:t>
            </a:r>
          </a:p>
          <a:p>
            <a:pPr lvl="2"/>
            <a:r>
              <a:rPr lang="en-US" dirty="0"/>
              <a:t>Pain</a:t>
            </a:r>
          </a:p>
          <a:p>
            <a:pPr lvl="2"/>
            <a:r>
              <a:rPr lang="en-US" b="1" dirty="0"/>
              <a:t>Infection</a:t>
            </a:r>
          </a:p>
          <a:p>
            <a:pPr lvl="2"/>
            <a:r>
              <a:rPr lang="en-US" dirty="0"/>
              <a:t>Incontinence</a:t>
            </a:r>
          </a:p>
          <a:p>
            <a:pPr lvl="2"/>
            <a:r>
              <a:rPr lang="en-US" dirty="0"/>
              <a:t>Eating dysfunction</a:t>
            </a:r>
          </a:p>
          <a:p>
            <a:pPr lvl="2"/>
            <a:r>
              <a:rPr lang="en-US" dirty="0"/>
              <a:t>Miscellaneous</a:t>
            </a:r>
          </a:p>
          <a:p>
            <a:endParaRPr lang="en-US" dirty="0"/>
          </a:p>
        </p:txBody>
      </p:sp>
    </p:spTree>
    <p:extLst>
      <p:ext uri="{BB962C8B-B14F-4D97-AF65-F5344CB8AC3E}">
        <p14:creationId xmlns:p14="http://schemas.microsoft.com/office/powerpoint/2010/main" val="2613109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Infections</a:t>
            </a:r>
          </a:p>
        </p:txBody>
      </p:sp>
      <p:sp>
        <p:nvSpPr>
          <p:cNvPr id="3" name="Content Placeholder 2"/>
          <p:cNvSpPr>
            <a:spLocks noGrp="1"/>
          </p:cNvSpPr>
          <p:nvPr>
            <p:ph idx="1"/>
          </p:nvPr>
        </p:nvSpPr>
        <p:spPr>
          <a:xfrm>
            <a:off x="457200" y="1463040"/>
            <a:ext cx="8229600" cy="3386546"/>
          </a:xfrm>
        </p:spPr>
        <p:txBody>
          <a:bodyPr>
            <a:normAutofit fontScale="77500" lnSpcReduction="20000"/>
          </a:bodyPr>
          <a:lstStyle/>
          <a:p>
            <a:pPr lvl="0"/>
            <a:r>
              <a:rPr lang="en-US" sz="2600" dirty="0"/>
              <a:t>PLwD have increasing vulnerability to infections—especially respiratory and urinary tract, particularly in </a:t>
            </a:r>
            <a:r>
              <a:rPr lang="en-US" sz="2600" dirty="0" smtClean="0"/>
              <a:t>late stage </a:t>
            </a:r>
            <a:r>
              <a:rPr lang="en-US" sz="2600" dirty="0"/>
              <a:t>dementia (</a:t>
            </a:r>
            <a:r>
              <a:rPr lang="en-US" sz="2600" dirty="0" err="1"/>
              <a:t>Dufour</a:t>
            </a:r>
            <a:r>
              <a:rPr lang="en-US" sz="2600" dirty="0"/>
              <a:t> et al., 2015; Foley et al., 2015).</a:t>
            </a:r>
          </a:p>
          <a:p>
            <a:pPr lvl="0"/>
            <a:r>
              <a:rPr lang="en-US" sz="2600" dirty="0"/>
              <a:t>PLwD are most likely to die of pneumonia, although type of dementia influences mortality (Foley et al., 2015; </a:t>
            </a:r>
            <a:r>
              <a:rPr lang="en-US" sz="2600" dirty="0" err="1"/>
              <a:t>Higashijima</a:t>
            </a:r>
            <a:r>
              <a:rPr lang="en-US" sz="2600" dirty="0"/>
              <a:t>, 2014; </a:t>
            </a:r>
            <a:r>
              <a:rPr lang="en-US" sz="2600" dirty="0" err="1"/>
              <a:t>Manabe</a:t>
            </a:r>
            <a:r>
              <a:rPr lang="en-US" sz="2600" dirty="0"/>
              <a:t> et al., 2015).</a:t>
            </a:r>
          </a:p>
          <a:p>
            <a:pPr lvl="0"/>
            <a:r>
              <a:rPr lang="en-US" sz="2600" dirty="0"/>
              <a:t>There are questions regarding value of treating infections in advanced dementia with antimicrobials (</a:t>
            </a:r>
            <a:r>
              <a:rPr lang="en-US" sz="2600" dirty="0" err="1"/>
              <a:t>Dufour</a:t>
            </a:r>
            <a:r>
              <a:rPr lang="en-US" sz="2600" dirty="0"/>
              <a:t> et al., 2013; van der Steen et al., 2012)—potential to increase risk of multi-drug resistant organisms in persons living in care facilities (Mitchell et al., 2014).</a:t>
            </a:r>
          </a:p>
          <a:p>
            <a:pPr lvl="0"/>
            <a:r>
              <a:rPr lang="en-US" sz="2600" dirty="0"/>
              <a:t>There are questions regarding benefit of vaccinating against respiratory infections (</a:t>
            </a:r>
            <a:r>
              <a:rPr lang="en-US" sz="2600" dirty="0" err="1"/>
              <a:t>Ridda</a:t>
            </a:r>
            <a:r>
              <a:rPr lang="en-US" sz="2600" dirty="0"/>
              <a:t> et al., 2014).</a:t>
            </a:r>
          </a:p>
        </p:txBody>
      </p:sp>
    </p:spTree>
    <p:extLst>
      <p:ext uri="{BB962C8B-B14F-4D97-AF65-F5344CB8AC3E}">
        <p14:creationId xmlns:p14="http://schemas.microsoft.com/office/powerpoint/2010/main" val="1178873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Outline</a:t>
            </a:r>
            <a:r>
              <a:rPr lang="en-US" dirty="0">
                <a:solidFill>
                  <a:schemeClr val="bg1"/>
                </a:solidFill>
              </a:rPr>
              <a:t> 8</a:t>
            </a:r>
          </a:p>
        </p:txBody>
      </p:sp>
      <p:pic>
        <p:nvPicPr>
          <p:cNvPr id="9" name="Picture Placeholder 8" descr="Thumbnail photo of blue liquid from an overturned glass soaking into a bed comforte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1" r="121"/>
          <a:stretch>
            <a:fillRect/>
          </a:stretch>
        </p:blipFill>
        <p:spPr/>
      </p:pic>
      <p:sp>
        <p:nvSpPr>
          <p:cNvPr id="5" name="Rectangle 4" descr="Rectangle box highlighting &quot;Developing an individualized primary care plan&quot;&#10;">
            <a:extLst>
              <a:ext uri="{FF2B5EF4-FFF2-40B4-BE49-F238E27FC236}">
                <a16:creationId xmlns:a16="http://schemas.microsoft.com/office/drawing/2014/main" id="{6C28022E-96C8-46FC-8405-B6FE39523A5F}"/>
              </a:ext>
            </a:extLst>
          </p:cNvPr>
          <p:cNvSpPr/>
          <p:nvPr/>
        </p:nvSpPr>
        <p:spPr>
          <a:xfrm>
            <a:off x="0" y="1944572"/>
            <a:ext cx="9144000" cy="388961"/>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57E0D4C-6EE9-4B4C-A7EF-1CF6968028BB}"/>
              </a:ext>
            </a:extLst>
          </p:cNvPr>
          <p:cNvSpPr>
            <a:spLocks noGrp="1"/>
          </p:cNvSpPr>
          <p:nvPr>
            <p:ph idx="1"/>
          </p:nvPr>
        </p:nvSpPr>
        <p:spPr>
          <a:xfrm>
            <a:off x="457200" y="1560945"/>
            <a:ext cx="8229600" cy="4093428"/>
          </a:xfrm>
        </p:spPr>
        <p:txBody>
          <a:bodyPr/>
          <a:lstStyle/>
          <a:p>
            <a:pPr lvl="0"/>
            <a:r>
              <a:rPr lang="en-US" dirty="0"/>
              <a:t>Overview of </a:t>
            </a:r>
            <a:r>
              <a:rPr lang="en-US" dirty="0" smtClean="0"/>
              <a:t>middle </a:t>
            </a:r>
            <a:r>
              <a:rPr lang="en-US" dirty="0"/>
              <a:t>and </a:t>
            </a:r>
            <a:r>
              <a:rPr lang="en-US" dirty="0" smtClean="0"/>
              <a:t>late stage </a:t>
            </a:r>
            <a:r>
              <a:rPr lang="en-US" dirty="0"/>
              <a:t>dementias</a:t>
            </a:r>
          </a:p>
          <a:p>
            <a:pPr lvl="0"/>
            <a:r>
              <a:rPr lang="en-US" dirty="0">
                <a:solidFill>
                  <a:schemeClr val="bg1"/>
                </a:solidFill>
              </a:rPr>
              <a:t>Developing an individualized primary care plan</a:t>
            </a:r>
          </a:p>
          <a:p>
            <a:pPr lvl="1">
              <a:buFont typeface="Courier New" panose="02070309020205020404" pitchFamily="49" charset="0"/>
              <a:buChar char="o"/>
            </a:pPr>
            <a:r>
              <a:rPr lang="en-US" dirty="0"/>
              <a:t>Medication management considerations</a:t>
            </a:r>
          </a:p>
          <a:p>
            <a:pPr lvl="1">
              <a:buFont typeface="Courier New" panose="02070309020205020404" pitchFamily="49" charset="0"/>
              <a:buChar char="o"/>
            </a:pPr>
            <a:r>
              <a:rPr lang="en-US" b="1" dirty="0"/>
              <a:t>Specific areas of concern:</a:t>
            </a:r>
          </a:p>
          <a:p>
            <a:pPr lvl="2"/>
            <a:r>
              <a:rPr lang="en-US" dirty="0"/>
              <a:t>Comorbidities</a:t>
            </a:r>
          </a:p>
          <a:p>
            <a:pPr lvl="2"/>
            <a:r>
              <a:rPr lang="en-US" dirty="0"/>
              <a:t>Pain</a:t>
            </a:r>
          </a:p>
          <a:p>
            <a:pPr lvl="2"/>
            <a:r>
              <a:rPr lang="en-US" dirty="0"/>
              <a:t>Infection</a:t>
            </a:r>
          </a:p>
          <a:p>
            <a:pPr lvl="2"/>
            <a:r>
              <a:rPr lang="en-US" b="1" dirty="0"/>
              <a:t>Incontinence</a:t>
            </a:r>
          </a:p>
          <a:p>
            <a:pPr lvl="2"/>
            <a:r>
              <a:rPr lang="en-US" dirty="0"/>
              <a:t>Eating dysfunction</a:t>
            </a:r>
          </a:p>
          <a:p>
            <a:pPr lvl="2"/>
            <a:r>
              <a:rPr lang="en-US" dirty="0"/>
              <a:t>Miscellaneous</a:t>
            </a:r>
          </a:p>
          <a:p>
            <a:endParaRPr lang="en-US" dirty="0"/>
          </a:p>
        </p:txBody>
      </p:sp>
    </p:spTree>
    <p:extLst>
      <p:ext uri="{BB962C8B-B14F-4D97-AF65-F5344CB8AC3E}">
        <p14:creationId xmlns:p14="http://schemas.microsoft.com/office/powerpoint/2010/main" val="2358160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Urinary Incontinence: Prevalence</a:t>
            </a:r>
            <a:endParaRPr lang="en-US" dirty="0"/>
          </a:p>
        </p:txBody>
      </p:sp>
      <p:sp>
        <p:nvSpPr>
          <p:cNvPr id="3" name="Content Placeholder 2"/>
          <p:cNvSpPr>
            <a:spLocks noGrp="1"/>
          </p:cNvSpPr>
          <p:nvPr>
            <p:ph idx="1"/>
          </p:nvPr>
        </p:nvSpPr>
        <p:spPr>
          <a:xfrm>
            <a:off x="457200" y="1463039"/>
            <a:ext cx="8229600" cy="3030583"/>
          </a:xfrm>
        </p:spPr>
        <p:txBody>
          <a:bodyPr>
            <a:normAutofit fontScale="85000" lnSpcReduction="20000"/>
          </a:bodyPr>
          <a:lstStyle/>
          <a:p>
            <a:pPr lvl="0"/>
            <a:r>
              <a:rPr lang="en-US" sz="2400" dirty="0"/>
              <a:t>Urinary incontinence (UI) is a common concern in older PLwD (Payne, 2015).</a:t>
            </a:r>
          </a:p>
          <a:p>
            <a:pPr lvl="0"/>
            <a:r>
              <a:rPr lang="en-US" sz="2400" dirty="0"/>
              <a:t>UI adds to the care partner burden, is often very distressing, and influences the decision to consider early institutionalization (</a:t>
            </a:r>
            <a:r>
              <a:rPr lang="en-US" sz="2400" dirty="0" err="1"/>
              <a:t>Drennan</a:t>
            </a:r>
            <a:r>
              <a:rPr lang="en-US" sz="2400" dirty="0"/>
              <a:t> et al., 2011; Grant, et al., 2013).</a:t>
            </a:r>
          </a:p>
          <a:p>
            <a:pPr lvl="0"/>
            <a:r>
              <a:rPr lang="en-US" sz="2400" dirty="0"/>
              <a:t>UI can begin during the early stages of dementia, although it is more common in </a:t>
            </a:r>
            <a:r>
              <a:rPr lang="en-US" sz="2400" dirty="0" smtClean="0"/>
              <a:t>middle </a:t>
            </a:r>
            <a:r>
              <a:rPr lang="en-US" sz="2400" dirty="0"/>
              <a:t>to </a:t>
            </a:r>
            <a:r>
              <a:rPr lang="en-US" sz="2400" dirty="0" smtClean="0"/>
              <a:t>late stage </a:t>
            </a:r>
            <a:r>
              <a:rPr lang="en-US" sz="2400" dirty="0"/>
              <a:t>dementia.</a:t>
            </a:r>
          </a:p>
          <a:p>
            <a:pPr lvl="0"/>
            <a:r>
              <a:rPr lang="en-US" sz="2400" dirty="0"/>
              <a:t>It is substantially more common in PLwD compared with age-matched cohorts without dementia (</a:t>
            </a:r>
            <a:r>
              <a:rPr lang="en-US" sz="2400" dirty="0" err="1"/>
              <a:t>Drennan</a:t>
            </a:r>
            <a:r>
              <a:rPr lang="en-US" sz="2400" dirty="0"/>
              <a:t> et al., 2013; </a:t>
            </a:r>
            <a:r>
              <a:rPr lang="en-US" sz="2400" dirty="0" err="1"/>
              <a:t>Drennan</a:t>
            </a:r>
            <a:r>
              <a:rPr lang="en-US" sz="2400" dirty="0"/>
              <a:t>, 2014</a:t>
            </a:r>
            <a:r>
              <a:rPr lang="en-US" sz="2400" dirty="0" smtClean="0"/>
              <a:t>).</a:t>
            </a:r>
          </a:p>
          <a:p>
            <a:pPr lvl="0"/>
            <a:r>
              <a:rPr lang="en-US" sz="2400" dirty="0" smtClean="0"/>
              <a:t>Incontinence is a significant predictor for institutionalized care</a:t>
            </a:r>
          </a:p>
          <a:p>
            <a:pPr lvl="0"/>
            <a:endParaRPr lang="en-US" sz="2400" dirty="0"/>
          </a:p>
        </p:txBody>
      </p:sp>
    </p:spTree>
    <p:extLst>
      <p:ext uri="{BB962C8B-B14F-4D97-AF65-F5344CB8AC3E}">
        <p14:creationId xmlns:p14="http://schemas.microsoft.com/office/powerpoint/2010/main" val="1943821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dirty="0"/>
              <a:t>Blue liquid</a:t>
            </a:r>
            <a:r>
              <a:rPr lang="en-US" baseline="0" dirty="0"/>
              <a:t> on absorbing sheet</a:t>
            </a:r>
            <a:endParaRPr lang="en-US" dirty="0"/>
          </a:p>
        </p:txBody>
      </p:sp>
      <p:pic>
        <p:nvPicPr>
          <p:cNvPr id="6" name="Content Placeholder 5" descr="Photo of blue liquid from an overturned glass soaking into a bed comfort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3833261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Urinary Incontinence: Diagnostic Considerations </a:t>
            </a:r>
            <a:endParaRPr lang="en-US" dirty="0"/>
          </a:p>
        </p:txBody>
      </p:sp>
      <p:sp>
        <p:nvSpPr>
          <p:cNvPr id="3" name="Content Placeholder 2"/>
          <p:cNvSpPr>
            <a:spLocks noGrp="1"/>
          </p:cNvSpPr>
          <p:nvPr>
            <p:ph idx="1"/>
          </p:nvPr>
        </p:nvSpPr>
        <p:spPr>
          <a:xfrm>
            <a:off x="457200" y="1463041"/>
            <a:ext cx="8229600" cy="3076302"/>
          </a:xfrm>
        </p:spPr>
        <p:txBody>
          <a:bodyPr>
            <a:normAutofit fontScale="77500" lnSpcReduction="20000"/>
          </a:bodyPr>
          <a:lstStyle/>
          <a:p>
            <a:pPr lvl="0"/>
            <a:r>
              <a:rPr lang="en-US" sz="2600" dirty="0"/>
              <a:t>Need to determine underlying etiology of UI (</a:t>
            </a:r>
            <a:r>
              <a:rPr lang="en-US" sz="2600" dirty="0" err="1"/>
              <a:t>Idiaquez</a:t>
            </a:r>
            <a:r>
              <a:rPr lang="en-US" sz="2600" dirty="0"/>
              <a:t> &amp; Roman, 2011)</a:t>
            </a:r>
          </a:p>
          <a:p>
            <a:pPr lvl="0"/>
            <a:r>
              <a:rPr lang="en-US" sz="2600" dirty="0"/>
              <a:t>Initial assessment: problem of </a:t>
            </a:r>
            <a:r>
              <a:rPr lang="en-US" sz="2600" dirty="0" smtClean="0"/>
              <a:t>mobility, communication </a:t>
            </a:r>
            <a:r>
              <a:rPr lang="en-US" sz="2600" dirty="0"/>
              <a:t>or medical complaint (Orme et al., 2015)</a:t>
            </a:r>
          </a:p>
          <a:p>
            <a:pPr lvl="0"/>
            <a:r>
              <a:rPr lang="en-US" sz="2600" dirty="0"/>
              <a:t>Clinical assessment: rule out DIAPPERS (Resnick et al., 1985)</a:t>
            </a:r>
          </a:p>
          <a:p>
            <a:pPr lvl="1">
              <a:buFont typeface="Courier New" panose="02070309020205020404" pitchFamily="49" charset="0"/>
              <a:buChar char="o"/>
            </a:pPr>
            <a:r>
              <a:rPr lang="en-US" sz="2600" dirty="0"/>
              <a:t>Delirium, Infection, Atrophic vaginitis, Pharmacologic, Psychological (depression), Excessive urine production (from medical conditions), Restricted mobility, Stool impaction</a:t>
            </a:r>
          </a:p>
          <a:p>
            <a:pPr lvl="1">
              <a:buFont typeface="Courier New" panose="02070309020205020404" pitchFamily="49" charset="0"/>
              <a:buChar char="o"/>
            </a:pPr>
            <a:r>
              <a:rPr lang="en-US" sz="2600" dirty="0"/>
              <a:t>Possible adverse effect of current medication (</a:t>
            </a:r>
            <a:r>
              <a:rPr lang="en-US" sz="2600" dirty="0" err="1"/>
              <a:t>Kalisch</a:t>
            </a:r>
            <a:r>
              <a:rPr lang="en-US" sz="2600" dirty="0"/>
              <a:t> </a:t>
            </a:r>
            <a:r>
              <a:rPr lang="en-US" sz="2600" dirty="0" err="1"/>
              <a:t>Ellett</a:t>
            </a:r>
            <a:r>
              <a:rPr lang="en-US" sz="2600" dirty="0"/>
              <a:t>, et al., 2014; </a:t>
            </a:r>
            <a:r>
              <a:rPr lang="en-US" sz="2600" dirty="0" err="1"/>
              <a:t>Kröger</a:t>
            </a:r>
            <a:r>
              <a:rPr lang="en-US" sz="2600" dirty="0"/>
              <a:t> et al., 2011)</a:t>
            </a:r>
          </a:p>
          <a:p>
            <a:pPr lvl="1">
              <a:buFont typeface="Courier New" panose="02070309020205020404" pitchFamily="49" charset="0"/>
              <a:buChar char="o"/>
            </a:pPr>
            <a:r>
              <a:rPr lang="en-US" sz="2600" dirty="0"/>
              <a:t>Lower urinary tract symptoms (LUTS) (</a:t>
            </a:r>
            <a:r>
              <a:rPr lang="en-US" sz="2600" dirty="0" err="1"/>
              <a:t>Averbeck</a:t>
            </a:r>
            <a:r>
              <a:rPr lang="en-US" sz="2600" dirty="0"/>
              <a:t> et al., 2015)</a:t>
            </a:r>
          </a:p>
        </p:txBody>
      </p:sp>
    </p:spTree>
    <p:extLst>
      <p:ext uri="{BB962C8B-B14F-4D97-AF65-F5344CB8AC3E}">
        <p14:creationId xmlns:p14="http://schemas.microsoft.com/office/powerpoint/2010/main" val="169788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pic>
        <p:nvPicPr>
          <p:cNvPr id="10" name="Picture Placeholder 9" descr="Thumbnail photo of man gazing ahea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 r="19"/>
          <a:stretch>
            <a:fillRect/>
          </a:stretch>
        </p:blipFill>
        <p:spPr/>
      </p:pic>
      <p:sp>
        <p:nvSpPr>
          <p:cNvPr id="3" name="Content Placeholder 2"/>
          <p:cNvSpPr>
            <a:spLocks noGrp="1"/>
          </p:cNvSpPr>
          <p:nvPr>
            <p:ph idx="1"/>
          </p:nvPr>
        </p:nvSpPr>
        <p:spPr>
          <a:xfrm>
            <a:off x="457200" y="1560945"/>
            <a:ext cx="8229600" cy="3724096"/>
          </a:xfrm>
        </p:spPr>
        <p:txBody>
          <a:bodyPr/>
          <a:lstStyle/>
          <a:p>
            <a:pPr lvl="0"/>
            <a:r>
              <a:rPr lang="en-US" dirty="0"/>
              <a:t>Overview of </a:t>
            </a:r>
            <a:r>
              <a:rPr lang="en-US" dirty="0" smtClean="0"/>
              <a:t>middle </a:t>
            </a:r>
            <a:r>
              <a:rPr lang="en-US" dirty="0"/>
              <a:t>and </a:t>
            </a:r>
            <a:r>
              <a:rPr lang="en-US" dirty="0" smtClean="0"/>
              <a:t>late stage </a:t>
            </a:r>
            <a:r>
              <a:rPr lang="en-US" dirty="0"/>
              <a:t>dementias</a:t>
            </a:r>
          </a:p>
          <a:p>
            <a:pPr lvl="0"/>
            <a:r>
              <a:rPr lang="en-US" dirty="0"/>
              <a:t>Developing an individualized primary care plan</a:t>
            </a:r>
          </a:p>
          <a:p>
            <a:pPr lvl="1">
              <a:buFont typeface="Courier New" panose="02070309020205020404" pitchFamily="49" charset="0"/>
              <a:buChar char="o"/>
            </a:pPr>
            <a:r>
              <a:rPr lang="en-US" dirty="0"/>
              <a:t>Medication management considerations</a:t>
            </a:r>
          </a:p>
          <a:p>
            <a:pPr lvl="1">
              <a:buFont typeface="Courier New" panose="02070309020205020404" pitchFamily="49" charset="0"/>
              <a:buChar char="o"/>
            </a:pPr>
            <a:r>
              <a:rPr lang="en-US" dirty="0"/>
              <a:t>Specific areas of concern:</a:t>
            </a:r>
          </a:p>
          <a:p>
            <a:pPr lvl="2"/>
            <a:r>
              <a:rPr lang="en-US" dirty="0"/>
              <a:t>Comorbidities</a:t>
            </a:r>
          </a:p>
          <a:p>
            <a:pPr lvl="2"/>
            <a:r>
              <a:rPr lang="en-US" dirty="0"/>
              <a:t>Pain</a:t>
            </a:r>
          </a:p>
          <a:p>
            <a:pPr lvl="2"/>
            <a:r>
              <a:rPr lang="en-US" dirty="0"/>
              <a:t>Infection</a:t>
            </a:r>
          </a:p>
          <a:p>
            <a:pPr lvl="2"/>
            <a:r>
              <a:rPr lang="en-US" dirty="0"/>
              <a:t>Incontinence</a:t>
            </a:r>
          </a:p>
          <a:p>
            <a:pPr lvl="2"/>
            <a:r>
              <a:rPr lang="en-US" dirty="0"/>
              <a:t>Eating dysfunction</a:t>
            </a:r>
          </a:p>
          <a:p>
            <a:pPr lvl="2"/>
            <a:r>
              <a:rPr lang="en-US" dirty="0"/>
              <a:t>Miscellaneous</a:t>
            </a:r>
          </a:p>
        </p:txBody>
      </p:sp>
    </p:spTree>
    <p:extLst>
      <p:ext uri="{BB962C8B-B14F-4D97-AF65-F5344CB8AC3E}">
        <p14:creationId xmlns:p14="http://schemas.microsoft.com/office/powerpoint/2010/main" val="3886128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514"/>
            <a:ext cx="8229600" cy="940526"/>
          </a:xfrm>
        </p:spPr>
        <p:txBody>
          <a:bodyPr>
            <a:noAutofit/>
          </a:bodyPr>
          <a:lstStyle/>
          <a:p>
            <a:r>
              <a:rPr lang="en-US" b="1" dirty="0"/>
              <a:t>Managing Urinary Incontinence in Persons Living with Dementia</a:t>
            </a:r>
            <a:endParaRPr lang="en-US" dirty="0"/>
          </a:p>
        </p:txBody>
      </p:sp>
      <p:sp>
        <p:nvSpPr>
          <p:cNvPr id="3" name="Content Placeholder 2"/>
          <p:cNvSpPr>
            <a:spLocks noGrp="1"/>
          </p:cNvSpPr>
          <p:nvPr>
            <p:ph idx="1"/>
          </p:nvPr>
        </p:nvSpPr>
        <p:spPr>
          <a:xfrm>
            <a:off x="457200" y="1463040"/>
            <a:ext cx="8229600" cy="4643846"/>
          </a:xfrm>
        </p:spPr>
        <p:txBody>
          <a:bodyPr>
            <a:noAutofit/>
          </a:bodyPr>
          <a:lstStyle/>
          <a:p>
            <a:pPr lvl="0"/>
            <a:r>
              <a:rPr lang="en-US" dirty="0"/>
              <a:t>Clinical management is challenging; conservative interventions are the first-line treatments (</a:t>
            </a:r>
            <a:r>
              <a:rPr lang="en-US" dirty="0" err="1"/>
              <a:t>Drennan</a:t>
            </a:r>
            <a:r>
              <a:rPr lang="en-US" dirty="0"/>
              <a:t> et al., 2012; </a:t>
            </a:r>
            <a:r>
              <a:rPr lang="en-US" dirty="0" err="1"/>
              <a:t>Gormley</a:t>
            </a:r>
            <a:r>
              <a:rPr lang="en-US" dirty="0"/>
              <a:t> et al., 2012).</a:t>
            </a:r>
          </a:p>
          <a:p>
            <a:pPr lvl="0"/>
            <a:r>
              <a:rPr lang="en-US" dirty="0"/>
              <a:t>Strategies are often directed toward care partner versus PLwD in later stages (</a:t>
            </a:r>
            <a:r>
              <a:rPr lang="en-US" dirty="0" err="1"/>
              <a:t>Drennan</a:t>
            </a:r>
            <a:r>
              <a:rPr lang="en-US" dirty="0"/>
              <a:t>, 2014).</a:t>
            </a:r>
          </a:p>
          <a:p>
            <a:pPr lvl="1">
              <a:buFont typeface="Courier New" panose="02070309020205020404" pitchFamily="49" charset="0"/>
              <a:buChar char="o"/>
            </a:pPr>
            <a:r>
              <a:rPr lang="en-US" dirty="0"/>
              <a:t>Lifestyle interventions, weight loss, and education (</a:t>
            </a:r>
            <a:r>
              <a:rPr lang="en-US" dirty="0" err="1"/>
              <a:t>Auwad</a:t>
            </a:r>
            <a:r>
              <a:rPr lang="en-US" dirty="0"/>
              <a:t> et al., 2008; </a:t>
            </a:r>
            <a:r>
              <a:rPr lang="en-US" dirty="0" err="1"/>
              <a:t>Burgio</a:t>
            </a:r>
            <a:r>
              <a:rPr lang="en-US" dirty="0"/>
              <a:t>, 2002; </a:t>
            </a:r>
            <a:r>
              <a:rPr lang="en-US" dirty="0" err="1"/>
              <a:t>Drennan</a:t>
            </a:r>
            <a:r>
              <a:rPr lang="en-US" dirty="0"/>
              <a:t>, 2014; </a:t>
            </a:r>
            <a:r>
              <a:rPr lang="en-US" dirty="0" err="1"/>
              <a:t>Hersh</a:t>
            </a:r>
            <a:r>
              <a:rPr lang="en-US" dirty="0"/>
              <a:t> &amp; </a:t>
            </a:r>
            <a:r>
              <a:rPr lang="en-US" dirty="0" err="1"/>
              <a:t>Salzman</a:t>
            </a:r>
            <a:r>
              <a:rPr lang="en-US" dirty="0"/>
              <a:t>, 2013; Smith et al., 2012)</a:t>
            </a:r>
          </a:p>
          <a:p>
            <a:pPr lvl="1">
              <a:buFont typeface="Courier New" panose="02070309020205020404" pitchFamily="49" charset="0"/>
              <a:buChar char="o"/>
            </a:pPr>
            <a:r>
              <a:rPr lang="en-US" dirty="0"/>
              <a:t>Care partner reluctance to discuss UI with providers (Grant et al., 2013)</a:t>
            </a:r>
          </a:p>
          <a:p>
            <a:pPr lvl="0"/>
            <a:r>
              <a:rPr lang="en-US" dirty="0"/>
              <a:t>Medications and catheters are offered earlier to PLwD than in healthy same-age counterparts; but they are associated with many potential adverse effects (Chancellor &amp; Boone, 2012; </a:t>
            </a:r>
            <a:r>
              <a:rPr lang="en-US" dirty="0" err="1"/>
              <a:t>Drennan</a:t>
            </a:r>
            <a:r>
              <a:rPr lang="en-US" dirty="0"/>
              <a:t>, 2014; Grant, 2013; Orme et al., 2015).</a:t>
            </a:r>
          </a:p>
          <a:p>
            <a:pPr lvl="0"/>
            <a:r>
              <a:rPr lang="en-US" dirty="0"/>
              <a:t>Anticholinergic medications worsen cognition.</a:t>
            </a:r>
          </a:p>
        </p:txBody>
      </p:sp>
    </p:spTree>
    <p:extLst>
      <p:ext uri="{BB962C8B-B14F-4D97-AF65-F5344CB8AC3E}">
        <p14:creationId xmlns:p14="http://schemas.microsoft.com/office/powerpoint/2010/main" val="2067596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Incontinence: Dermatologic (and other) Consequences</a:t>
            </a:r>
            <a:endParaRPr lang="en-US" dirty="0"/>
          </a:p>
        </p:txBody>
      </p:sp>
      <p:sp>
        <p:nvSpPr>
          <p:cNvPr id="3" name="Content Placeholder 2"/>
          <p:cNvSpPr>
            <a:spLocks noGrp="1"/>
          </p:cNvSpPr>
          <p:nvPr>
            <p:ph idx="1"/>
          </p:nvPr>
        </p:nvSpPr>
        <p:spPr>
          <a:xfrm>
            <a:off x="457200" y="1463041"/>
            <a:ext cx="8229600" cy="3261360"/>
          </a:xfrm>
        </p:spPr>
        <p:txBody>
          <a:bodyPr>
            <a:normAutofit fontScale="85000" lnSpcReduction="20000"/>
          </a:bodyPr>
          <a:lstStyle/>
          <a:p>
            <a:pPr lvl="0"/>
            <a:r>
              <a:rPr lang="en-US" sz="2400" dirty="0"/>
              <a:t>Skin loses integrity with natural aging (Holroyd &amp; Graham, 2014; </a:t>
            </a:r>
            <a:r>
              <a:rPr lang="en-US" sz="2400" dirty="0" err="1"/>
              <a:t>Kottner</a:t>
            </a:r>
            <a:r>
              <a:rPr lang="en-US" sz="2400" dirty="0"/>
              <a:t>, et al., 2013).</a:t>
            </a:r>
          </a:p>
          <a:p>
            <a:pPr lvl="0"/>
            <a:r>
              <a:rPr lang="en-US" sz="2400" dirty="0"/>
              <a:t>Incontinence-associated dermatitis (IAD) is common (</a:t>
            </a:r>
            <a:r>
              <a:rPr lang="en-US" sz="2400" dirty="0" err="1"/>
              <a:t>Beeckman</a:t>
            </a:r>
            <a:r>
              <a:rPr lang="en-US" sz="2400" dirty="0"/>
              <a:t> et al., 2014; Holroyd et al., 2014).</a:t>
            </a:r>
          </a:p>
          <a:p>
            <a:pPr lvl="0"/>
            <a:r>
              <a:rPr lang="en-US" sz="2400" dirty="0"/>
              <a:t>There are many causes of incontinence in healthy persons; neurological deterioration causes additional impairment (</a:t>
            </a:r>
            <a:r>
              <a:rPr lang="en-US" sz="2400" dirty="0" err="1"/>
              <a:t>Beeckman</a:t>
            </a:r>
            <a:r>
              <a:rPr lang="en-US" sz="2400" dirty="0"/>
              <a:t> et al., 2014; </a:t>
            </a:r>
            <a:r>
              <a:rPr lang="en-US" sz="2400" dirty="0" err="1"/>
              <a:t>Salcido</a:t>
            </a:r>
            <a:r>
              <a:rPr lang="en-US" sz="2400" dirty="0"/>
              <a:t>, 2011).</a:t>
            </a:r>
          </a:p>
          <a:p>
            <a:pPr lvl="0"/>
            <a:r>
              <a:rPr lang="en-US" sz="2400" dirty="0"/>
              <a:t>Prevention is preferred through appropriate treatment of perianal area (</a:t>
            </a:r>
            <a:r>
              <a:rPr lang="en-US" sz="2400" dirty="0" err="1"/>
              <a:t>Beeckman</a:t>
            </a:r>
            <a:r>
              <a:rPr lang="en-US" sz="2400" dirty="0"/>
              <a:t> et al., 2014; Doughty et al., 2012; Gray et al., 2012; Holroyd et al., 2014).</a:t>
            </a:r>
          </a:p>
          <a:p>
            <a:pPr lvl="0"/>
            <a:r>
              <a:rPr lang="en-US" sz="2400" dirty="0"/>
              <a:t>Incontinence consequences are associated with increased mortality (Mitchell et al., 2010).</a:t>
            </a:r>
          </a:p>
        </p:txBody>
      </p:sp>
    </p:spTree>
    <p:extLst>
      <p:ext uri="{BB962C8B-B14F-4D97-AF65-F5344CB8AC3E}">
        <p14:creationId xmlns:p14="http://schemas.microsoft.com/office/powerpoint/2010/main" val="2854426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Fecal Incontinence</a:t>
            </a:r>
          </a:p>
        </p:txBody>
      </p:sp>
      <p:sp>
        <p:nvSpPr>
          <p:cNvPr id="3" name="Content Placeholder 2"/>
          <p:cNvSpPr>
            <a:spLocks noGrp="1"/>
          </p:cNvSpPr>
          <p:nvPr>
            <p:ph idx="1"/>
          </p:nvPr>
        </p:nvSpPr>
        <p:spPr>
          <a:xfrm>
            <a:off x="457200" y="1463041"/>
            <a:ext cx="8229600" cy="3010988"/>
          </a:xfrm>
        </p:spPr>
        <p:txBody>
          <a:bodyPr>
            <a:normAutofit fontScale="77500" lnSpcReduction="20000"/>
          </a:bodyPr>
          <a:lstStyle/>
          <a:p>
            <a:pPr lvl="0"/>
            <a:r>
              <a:rPr lang="en-US" sz="2600" dirty="0"/>
              <a:t>Fecal/bowel incontinence more common in persons with versus without dementia, but it is under-recognized (</a:t>
            </a:r>
            <a:r>
              <a:rPr lang="en-US" sz="2600" dirty="0" err="1"/>
              <a:t>Drennan</a:t>
            </a:r>
            <a:r>
              <a:rPr lang="en-US" sz="2600" dirty="0"/>
              <a:t>, 2014; Grant et al., 2013; Shah et al., 2012)</a:t>
            </a:r>
          </a:p>
          <a:p>
            <a:pPr lvl="0"/>
            <a:r>
              <a:rPr lang="en-US" sz="2600" dirty="0"/>
              <a:t>Prevalence is approximately 10% to 30% of PLwD, increasing with age (</a:t>
            </a:r>
            <a:r>
              <a:rPr lang="en-US" sz="2600" dirty="0" err="1"/>
              <a:t>Drennan</a:t>
            </a:r>
            <a:r>
              <a:rPr lang="en-US" sz="2600" dirty="0"/>
              <a:t>, 2014; </a:t>
            </a:r>
            <a:r>
              <a:rPr lang="en-US" sz="2600" dirty="0" err="1"/>
              <a:t>Drennan</a:t>
            </a:r>
            <a:r>
              <a:rPr lang="en-US" sz="2600" dirty="0"/>
              <a:t> et al., 2013; Grant et al., 2013; Saga et al., 2013; Shah et al., 2012)</a:t>
            </a:r>
          </a:p>
          <a:p>
            <a:pPr lvl="0"/>
            <a:r>
              <a:rPr lang="en-US" sz="2600" dirty="0"/>
              <a:t>Fecal incontinence may result from anatomical changes with aging or dementia or from cognitive or sensory impairments of dementia.</a:t>
            </a:r>
            <a:br>
              <a:rPr lang="en-US" sz="2600" dirty="0"/>
            </a:br>
            <a:r>
              <a:rPr lang="en-US" sz="2600" dirty="0"/>
              <a:t>(Shah et al., 2012).</a:t>
            </a:r>
          </a:p>
          <a:p>
            <a:pPr lvl="0"/>
            <a:r>
              <a:rPr lang="en-US" sz="2600" dirty="0"/>
              <a:t>There is a need to prevent/manage dermatologic consequences </a:t>
            </a:r>
            <a:br>
              <a:rPr lang="en-US" sz="2600" dirty="0"/>
            </a:br>
            <a:r>
              <a:rPr lang="en-US" sz="2600" dirty="0"/>
              <a:t>(</a:t>
            </a:r>
            <a:r>
              <a:rPr lang="en-US" sz="2600" dirty="0" err="1"/>
              <a:t>Rohwer</a:t>
            </a:r>
            <a:r>
              <a:rPr lang="en-US" sz="2600" dirty="0"/>
              <a:t> et al., 2013).</a:t>
            </a:r>
          </a:p>
        </p:txBody>
      </p:sp>
    </p:spTree>
    <p:extLst>
      <p:ext uri="{BB962C8B-B14F-4D97-AF65-F5344CB8AC3E}">
        <p14:creationId xmlns:p14="http://schemas.microsoft.com/office/powerpoint/2010/main" val="3646946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Outline</a:t>
            </a:r>
            <a:r>
              <a:rPr lang="en-US" dirty="0">
                <a:solidFill>
                  <a:schemeClr val="bg1"/>
                </a:solidFill>
              </a:rPr>
              <a:t> 9</a:t>
            </a:r>
          </a:p>
        </p:txBody>
      </p:sp>
      <p:pic>
        <p:nvPicPr>
          <p:cNvPr id="9" name="Picture Placeholder 8" descr="Thumbnail photo of a senior woman being spoon fe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1" r="121"/>
          <a:stretch>
            <a:fillRect/>
          </a:stretch>
        </p:blipFill>
        <p:spPr/>
      </p:pic>
      <p:sp>
        <p:nvSpPr>
          <p:cNvPr id="5" name="Rectangle 4" descr="Rectangle box highlighting &quot;Developing an individualized primary care plan&quot;&#10;">
            <a:extLst>
              <a:ext uri="{FF2B5EF4-FFF2-40B4-BE49-F238E27FC236}">
                <a16:creationId xmlns:a16="http://schemas.microsoft.com/office/drawing/2014/main" id="{7614CCC6-32BD-4571-983A-9D40D96A01AE}"/>
              </a:ext>
            </a:extLst>
          </p:cNvPr>
          <p:cNvSpPr/>
          <p:nvPr/>
        </p:nvSpPr>
        <p:spPr>
          <a:xfrm>
            <a:off x="0" y="1944572"/>
            <a:ext cx="9144000" cy="388961"/>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4FC15305-2AA9-4426-90C4-18C307C114F2}"/>
              </a:ext>
            </a:extLst>
          </p:cNvPr>
          <p:cNvSpPr>
            <a:spLocks noGrp="1"/>
          </p:cNvSpPr>
          <p:nvPr>
            <p:ph idx="1"/>
          </p:nvPr>
        </p:nvSpPr>
        <p:spPr>
          <a:xfrm>
            <a:off x="457200" y="1560945"/>
            <a:ext cx="8229600" cy="4093428"/>
          </a:xfrm>
        </p:spPr>
        <p:txBody>
          <a:bodyPr/>
          <a:lstStyle/>
          <a:p>
            <a:pPr lvl="0"/>
            <a:r>
              <a:rPr lang="en-US" dirty="0"/>
              <a:t>Overview of </a:t>
            </a:r>
            <a:r>
              <a:rPr lang="en-US" dirty="0" smtClean="0"/>
              <a:t>middle </a:t>
            </a:r>
            <a:r>
              <a:rPr lang="en-US" dirty="0"/>
              <a:t>and </a:t>
            </a:r>
            <a:r>
              <a:rPr lang="en-US" dirty="0" smtClean="0"/>
              <a:t>late stage </a:t>
            </a:r>
            <a:r>
              <a:rPr lang="en-US" dirty="0"/>
              <a:t>dementias</a:t>
            </a:r>
          </a:p>
          <a:p>
            <a:pPr lvl="0"/>
            <a:r>
              <a:rPr lang="en-US" dirty="0">
                <a:solidFill>
                  <a:schemeClr val="bg1"/>
                </a:solidFill>
              </a:rPr>
              <a:t>Developing an individualized primary care plan</a:t>
            </a:r>
          </a:p>
          <a:p>
            <a:pPr lvl="1">
              <a:buFont typeface="Courier New" panose="02070309020205020404" pitchFamily="49" charset="0"/>
              <a:buChar char="o"/>
            </a:pPr>
            <a:r>
              <a:rPr lang="en-US" dirty="0"/>
              <a:t>Medication management considerations</a:t>
            </a:r>
          </a:p>
          <a:p>
            <a:pPr lvl="1">
              <a:buFont typeface="Courier New" panose="02070309020205020404" pitchFamily="49" charset="0"/>
              <a:buChar char="o"/>
            </a:pPr>
            <a:r>
              <a:rPr lang="en-US" b="1" dirty="0"/>
              <a:t>Specific areas of concern:</a:t>
            </a:r>
          </a:p>
          <a:p>
            <a:pPr lvl="2"/>
            <a:r>
              <a:rPr lang="en-US" dirty="0"/>
              <a:t>Comorbidities</a:t>
            </a:r>
          </a:p>
          <a:p>
            <a:pPr lvl="2"/>
            <a:r>
              <a:rPr lang="en-US" dirty="0"/>
              <a:t>Pain</a:t>
            </a:r>
          </a:p>
          <a:p>
            <a:pPr lvl="2"/>
            <a:r>
              <a:rPr lang="en-US" dirty="0"/>
              <a:t>Infection</a:t>
            </a:r>
          </a:p>
          <a:p>
            <a:pPr lvl="2"/>
            <a:r>
              <a:rPr lang="en-US" dirty="0"/>
              <a:t>Incontinence</a:t>
            </a:r>
          </a:p>
          <a:p>
            <a:pPr lvl="2"/>
            <a:r>
              <a:rPr lang="en-US" b="1" dirty="0"/>
              <a:t>Eating dysfunction</a:t>
            </a:r>
          </a:p>
          <a:p>
            <a:pPr lvl="2"/>
            <a:r>
              <a:rPr lang="en-US" dirty="0"/>
              <a:t>Miscellaneous</a:t>
            </a:r>
          </a:p>
          <a:p>
            <a:endParaRPr lang="en-US" dirty="0"/>
          </a:p>
        </p:txBody>
      </p:sp>
    </p:spTree>
    <p:extLst>
      <p:ext uri="{BB962C8B-B14F-4D97-AF65-F5344CB8AC3E}">
        <p14:creationId xmlns:p14="http://schemas.microsoft.com/office/powerpoint/2010/main" val="1745561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814"/>
            <a:ext cx="8229600" cy="488848"/>
          </a:xfrm>
        </p:spPr>
        <p:txBody>
          <a:bodyPr>
            <a:noAutofit/>
          </a:bodyPr>
          <a:lstStyle/>
          <a:p>
            <a:r>
              <a:rPr lang="en-US" b="1" dirty="0"/>
              <a:t>Eating Difficulties in PLwD: Overview</a:t>
            </a:r>
            <a:endParaRPr lang="en-US" dirty="0"/>
          </a:p>
        </p:txBody>
      </p:sp>
      <p:sp>
        <p:nvSpPr>
          <p:cNvPr id="3" name="Content Placeholder 2"/>
          <p:cNvSpPr>
            <a:spLocks noGrp="1"/>
          </p:cNvSpPr>
          <p:nvPr>
            <p:ph idx="1"/>
          </p:nvPr>
        </p:nvSpPr>
        <p:spPr>
          <a:xfrm>
            <a:off x="457200" y="1463041"/>
            <a:ext cx="8229600" cy="2727960"/>
          </a:xfrm>
        </p:spPr>
        <p:txBody>
          <a:bodyPr>
            <a:normAutofit fontScale="77500" lnSpcReduction="20000"/>
          </a:bodyPr>
          <a:lstStyle/>
          <a:p>
            <a:pPr lvl="0"/>
            <a:r>
              <a:rPr lang="en-US" sz="2600" dirty="0"/>
              <a:t>Eating and drinking difficulties are common in PLwD (</a:t>
            </a:r>
            <a:r>
              <a:rPr lang="en-US" sz="2600" dirty="0" err="1"/>
              <a:t>Abdelhamid</a:t>
            </a:r>
            <a:r>
              <a:rPr lang="en-US" sz="2600" dirty="0"/>
              <a:t> et al., 2016; </a:t>
            </a:r>
            <a:r>
              <a:rPr lang="en-US" sz="2600" dirty="0" err="1"/>
              <a:t>Hsaio</a:t>
            </a:r>
            <a:r>
              <a:rPr lang="en-US" sz="2600" dirty="0"/>
              <a:t> et al., 2013).</a:t>
            </a:r>
          </a:p>
          <a:p>
            <a:pPr lvl="0"/>
            <a:r>
              <a:rPr lang="en-US" sz="2600" dirty="0"/>
              <a:t>There are many possible etiologies: neurologic damage, cognitive and </a:t>
            </a:r>
            <a:r>
              <a:rPr lang="en-US" sz="2600" dirty="0" err="1"/>
              <a:t>visuosensory</a:t>
            </a:r>
            <a:r>
              <a:rPr lang="en-US" sz="2600" dirty="0"/>
              <a:t> impairments, vascular changes, oral complications, psychological/psychiatric comorbidities, and adverse effects of medications (Chang &amp; Roberts, 2011).</a:t>
            </a:r>
          </a:p>
          <a:p>
            <a:pPr lvl="0"/>
            <a:r>
              <a:rPr lang="en-US" sz="2600" dirty="0"/>
              <a:t>Consequences of eating difficulties in PLwD can be potentially severe: increased morbidity from malnutrition, weight loss, dehydration, and increased risk of mortality from aspiration pneumonia (</a:t>
            </a:r>
            <a:r>
              <a:rPr lang="en-US" sz="2600" dirty="0" err="1"/>
              <a:t>Alagiakrishnan</a:t>
            </a:r>
            <a:r>
              <a:rPr lang="en-US" sz="2600" dirty="0"/>
              <a:t> et al., 2013; Altman et al., 2013; </a:t>
            </a:r>
            <a:r>
              <a:rPr lang="en-US" sz="2600" dirty="0" err="1"/>
              <a:t>Cereda</a:t>
            </a:r>
            <a:r>
              <a:rPr lang="en-US" sz="2600" dirty="0"/>
              <a:t> et al., 2014).</a:t>
            </a:r>
          </a:p>
        </p:txBody>
      </p:sp>
    </p:spTree>
    <p:extLst>
      <p:ext uri="{BB962C8B-B14F-4D97-AF65-F5344CB8AC3E}">
        <p14:creationId xmlns:p14="http://schemas.microsoft.com/office/powerpoint/2010/main" val="189644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baseline="0" dirty="0"/>
              <a:t>Senior woman being </a:t>
            </a:r>
            <a:r>
              <a:rPr lang="en-US" baseline="0" dirty="0" err="1"/>
              <a:t>spoonfed</a:t>
            </a:r>
            <a:endParaRPr lang="en-US" dirty="0"/>
          </a:p>
        </p:txBody>
      </p:sp>
      <p:pic>
        <p:nvPicPr>
          <p:cNvPr id="6" name="Content Placeholder 5" descr="Photo of woman in a wheelchair being spoon f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978" y="641890"/>
            <a:ext cx="7928043" cy="5282119"/>
          </a:xfrm>
        </p:spPr>
      </p:pic>
    </p:spTree>
    <p:extLst>
      <p:ext uri="{BB962C8B-B14F-4D97-AF65-F5344CB8AC3E}">
        <p14:creationId xmlns:p14="http://schemas.microsoft.com/office/powerpoint/2010/main" val="2779756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871"/>
            <a:ext cx="8229600" cy="1022170"/>
          </a:xfrm>
        </p:spPr>
        <p:txBody>
          <a:bodyPr>
            <a:noAutofit/>
          </a:bodyPr>
          <a:lstStyle/>
          <a:p>
            <a:r>
              <a:rPr lang="en-US" b="1" dirty="0"/>
              <a:t>Eating Difficulties in Persons Living with Specific Dementias</a:t>
            </a:r>
            <a:endParaRPr lang="en-US" dirty="0"/>
          </a:p>
        </p:txBody>
      </p:sp>
      <p:sp>
        <p:nvSpPr>
          <p:cNvPr id="3" name="Content Placeholder 2"/>
          <p:cNvSpPr>
            <a:spLocks noGrp="1"/>
          </p:cNvSpPr>
          <p:nvPr>
            <p:ph idx="1"/>
          </p:nvPr>
        </p:nvSpPr>
        <p:spPr>
          <a:xfrm>
            <a:off x="457200" y="1463041"/>
            <a:ext cx="8229600" cy="1965960"/>
          </a:xfrm>
        </p:spPr>
        <p:txBody>
          <a:bodyPr/>
          <a:lstStyle/>
          <a:p>
            <a:pPr lvl="0"/>
            <a:r>
              <a:rPr lang="en-US" dirty="0"/>
              <a:t>Eating difficulties are common in PLwD (13% to 57%) (</a:t>
            </a:r>
            <a:r>
              <a:rPr lang="en-US" dirty="0" err="1"/>
              <a:t>Alagiakrishnan</a:t>
            </a:r>
            <a:r>
              <a:rPr lang="en-US" dirty="0"/>
              <a:t> et al., 2013).</a:t>
            </a:r>
          </a:p>
          <a:p>
            <a:pPr lvl="0"/>
            <a:r>
              <a:rPr lang="en-US" dirty="0"/>
              <a:t>Type and stage of dementia influence emergence of eating difficulties (Ahmed et al., 2014; </a:t>
            </a:r>
            <a:r>
              <a:rPr lang="en-US" dirty="0" err="1"/>
              <a:t>Alagiakrishnan</a:t>
            </a:r>
            <a:r>
              <a:rPr lang="en-US" dirty="0"/>
              <a:t> et al., 2013; Altman et al., 2013; </a:t>
            </a:r>
            <a:r>
              <a:rPr lang="en-US" dirty="0" err="1"/>
              <a:t>Cereda</a:t>
            </a:r>
            <a:r>
              <a:rPr lang="en-US" dirty="0"/>
              <a:t> et al., 2014).</a:t>
            </a:r>
          </a:p>
        </p:txBody>
      </p:sp>
    </p:spTree>
    <p:extLst>
      <p:ext uri="{BB962C8B-B14F-4D97-AF65-F5344CB8AC3E}">
        <p14:creationId xmlns:p14="http://schemas.microsoft.com/office/powerpoint/2010/main" val="3908839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Management of Eating Difficulties in PLwD</a:t>
            </a:r>
            <a:endParaRPr lang="en-US" dirty="0"/>
          </a:p>
        </p:txBody>
      </p:sp>
      <p:sp>
        <p:nvSpPr>
          <p:cNvPr id="3" name="Content Placeholder 2"/>
          <p:cNvSpPr>
            <a:spLocks noGrp="1"/>
          </p:cNvSpPr>
          <p:nvPr>
            <p:ph idx="1"/>
          </p:nvPr>
        </p:nvSpPr>
        <p:spPr>
          <a:xfrm>
            <a:off x="457200" y="1463039"/>
            <a:ext cx="8229600" cy="2504803"/>
          </a:xfrm>
        </p:spPr>
        <p:txBody>
          <a:bodyPr>
            <a:normAutofit/>
          </a:bodyPr>
          <a:lstStyle/>
          <a:p>
            <a:pPr lvl="0"/>
            <a:r>
              <a:rPr lang="en-US" dirty="0"/>
              <a:t>Must exclude treatable causes (can use </a:t>
            </a:r>
            <a:r>
              <a:rPr lang="en-US" u="sng" dirty="0">
                <a:hlinkClick r:id="rId3"/>
              </a:rPr>
              <a:t>Meals On Wheels Common Causes of Malnutrition in Older Persons</a:t>
            </a:r>
            <a:r>
              <a:rPr lang="en-US" dirty="0"/>
              <a:t> )</a:t>
            </a:r>
          </a:p>
          <a:p>
            <a:pPr lvl="0"/>
            <a:r>
              <a:rPr lang="en-US" dirty="0"/>
              <a:t>Limited evidence to support any of the current specific eating interventions (</a:t>
            </a:r>
            <a:r>
              <a:rPr lang="en-US" dirty="0" err="1"/>
              <a:t>Abdelhamid</a:t>
            </a:r>
            <a:r>
              <a:rPr lang="en-US" dirty="0"/>
              <a:t> et al., 2015; </a:t>
            </a:r>
            <a:r>
              <a:rPr lang="en-US" dirty="0" err="1"/>
              <a:t>Alagiakrishnan</a:t>
            </a:r>
            <a:r>
              <a:rPr lang="en-US" dirty="0"/>
              <a:t> et al., 2013; </a:t>
            </a:r>
            <a:br>
              <a:rPr lang="en-US" dirty="0"/>
            </a:br>
            <a:r>
              <a:rPr lang="en-US" dirty="0"/>
              <a:t>Altman et al., 2013)</a:t>
            </a:r>
          </a:p>
          <a:p>
            <a:pPr lvl="0"/>
            <a:r>
              <a:rPr lang="en-US" dirty="0"/>
              <a:t>Persons living with dementia can take up to 45 minutes to finish a meal when receiving assistance with eating. </a:t>
            </a:r>
          </a:p>
        </p:txBody>
      </p:sp>
    </p:spTree>
    <p:extLst>
      <p:ext uri="{BB962C8B-B14F-4D97-AF65-F5344CB8AC3E}">
        <p14:creationId xmlns:p14="http://schemas.microsoft.com/office/powerpoint/2010/main" val="1120850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Outline</a:t>
            </a:r>
            <a:r>
              <a:rPr lang="en-US" dirty="0">
                <a:solidFill>
                  <a:schemeClr val="bg1"/>
                </a:solidFill>
              </a:rPr>
              <a:t> 10</a:t>
            </a:r>
          </a:p>
        </p:txBody>
      </p:sp>
      <p:pic>
        <p:nvPicPr>
          <p:cNvPr id="8" name="Picture Placeholder 7" descr="Thumbnail photo of woman being spoon fe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1" r="121"/>
          <a:stretch>
            <a:fillRect/>
          </a:stretch>
        </p:blipFill>
        <p:spPr/>
      </p:pic>
      <p:sp>
        <p:nvSpPr>
          <p:cNvPr id="5" name="Rectangle 4" descr="Rectangle box highlighting &quot;Developing an individualized primary care plan&quot;&#10;">
            <a:extLst>
              <a:ext uri="{FF2B5EF4-FFF2-40B4-BE49-F238E27FC236}">
                <a16:creationId xmlns:a16="http://schemas.microsoft.com/office/drawing/2014/main" id="{E0AD0CFC-B909-469E-8904-772360489365}"/>
              </a:ext>
            </a:extLst>
          </p:cNvPr>
          <p:cNvSpPr/>
          <p:nvPr/>
        </p:nvSpPr>
        <p:spPr>
          <a:xfrm>
            <a:off x="0" y="1944572"/>
            <a:ext cx="9144000" cy="388961"/>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A217F47-4820-480E-9858-67D248442613}"/>
              </a:ext>
            </a:extLst>
          </p:cNvPr>
          <p:cNvSpPr>
            <a:spLocks noGrp="1"/>
          </p:cNvSpPr>
          <p:nvPr>
            <p:ph idx="1"/>
          </p:nvPr>
        </p:nvSpPr>
        <p:spPr>
          <a:xfrm>
            <a:off x="457200" y="1560945"/>
            <a:ext cx="8229600" cy="4093428"/>
          </a:xfrm>
        </p:spPr>
        <p:txBody>
          <a:bodyPr/>
          <a:lstStyle/>
          <a:p>
            <a:pPr lvl="0"/>
            <a:r>
              <a:rPr lang="en-US" dirty="0"/>
              <a:t>Overview of </a:t>
            </a:r>
            <a:r>
              <a:rPr lang="en-US" dirty="0" smtClean="0"/>
              <a:t>middle </a:t>
            </a:r>
            <a:r>
              <a:rPr lang="en-US" dirty="0"/>
              <a:t>and </a:t>
            </a:r>
            <a:r>
              <a:rPr lang="en-US" dirty="0" smtClean="0"/>
              <a:t>late stage </a:t>
            </a:r>
            <a:r>
              <a:rPr lang="en-US" dirty="0"/>
              <a:t>dementias</a:t>
            </a:r>
          </a:p>
          <a:p>
            <a:pPr lvl="0"/>
            <a:r>
              <a:rPr lang="en-US" dirty="0">
                <a:solidFill>
                  <a:schemeClr val="bg1"/>
                </a:solidFill>
              </a:rPr>
              <a:t>Developing an individualized primary care plan</a:t>
            </a:r>
          </a:p>
          <a:p>
            <a:pPr lvl="1">
              <a:buFont typeface="Courier New" panose="02070309020205020404" pitchFamily="49" charset="0"/>
              <a:buChar char="o"/>
            </a:pPr>
            <a:r>
              <a:rPr lang="en-US" dirty="0"/>
              <a:t>Medication management considerations</a:t>
            </a:r>
          </a:p>
          <a:p>
            <a:pPr lvl="1">
              <a:buFont typeface="Courier New" panose="02070309020205020404" pitchFamily="49" charset="0"/>
              <a:buChar char="o"/>
            </a:pPr>
            <a:r>
              <a:rPr lang="en-US" b="1" dirty="0"/>
              <a:t>Specific areas of concern:</a:t>
            </a:r>
          </a:p>
          <a:p>
            <a:pPr lvl="2"/>
            <a:r>
              <a:rPr lang="en-US" dirty="0"/>
              <a:t>Comorbidities</a:t>
            </a:r>
          </a:p>
          <a:p>
            <a:pPr lvl="2"/>
            <a:r>
              <a:rPr lang="en-US" dirty="0"/>
              <a:t>Pain</a:t>
            </a:r>
          </a:p>
          <a:p>
            <a:pPr lvl="2"/>
            <a:r>
              <a:rPr lang="en-US" dirty="0"/>
              <a:t>Infection</a:t>
            </a:r>
          </a:p>
          <a:p>
            <a:pPr lvl="2"/>
            <a:r>
              <a:rPr lang="en-US" dirty="0"/>
              <a:t>Incontinence</a:t>
            </a:r>
          </a:p>
          <a:p>
            <a:pPr lvl="2"/>
            <a:r>
              <a:rPr lang="en-US" dirty="0"/>
              <a:t>Eating dysfunction</a:t>
            </a:r>
          </a:p>
          <a:p>
            <a:pPr lvl="2"/>
            <a:r>
              <a:rPr lang="en-US" b="1" dirty="0"/>
              <a:t>Miscellaneous</a:t>
            </a:r>
          </a:p>
          <a:p>
            <a:endParaRPr lang="en-US" dirty="0"/>
          </a:p>
        </p:txBody>
      </p:sp>
    </p:spTree>
    <p:extLst>
      <p:ext uri="{BB962C8B-B14F-4D97-AF65-F5344CB8AC3E}">
        <p14:creationId xmlns:p14="http://schemas.microsoft.com/office/powerpoint/2010/main" val="233909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Miscellaneous Medical Concerns</a:t>
            </a:r>
            <a:endParaRPr lang="en-US" dirty="0"/>
          </a:p>
        </p:txBody>
      </p:sp>
      <p:sp>
        <p:nvSpPr>
          <p:cNvPr id="3" name="Content Placeholder 2"/>
          <p:cNvSpPr>
            <a:spLocks noGrp="1"/>
          </p:cNvSpPr>
          <p:nvPr>
            <p:ph idx="1"/>
          </p:nvPr>
        </p:nvSpPr>
        <p:spPr>
          <a:xfrm>
            <a:off x="457200" y="1463041"/>
            <a:ext cx="8229600" cy="2194560"/>
          </a:xfrm>
        </p:spPr>
        <p:txBody>
          <a:bodyPr>
            <a:normAutofit lnSpcReduction="10000"/>
          </a:bodyPr>
          <a:lstStyle/>
          <a:p>
            <a:pPr lvl="0"/>
            <a:r>
              <a:rPr lang="en-US" dirty="0"/>
              <a:t>Assess for needed corrections associated with sensory impairments</a:t>
            </a:r>
          </a:p>
          <a:p>
            <a:pPr lvl="1">
              <a:buFont typeface="Courier New" panose="02070309020205020404" pitchFamily="49" charset="0"/>
              <a:buChar char="o"/>
            </a:pPr>
            <a:r>
              <a:rPr lang="en-US" dirty="0"/>
              <a:t>Vision</a:t>
            </a:r>
          </a:p>
          <a:p>
            <a:pPr lvl="1">
              <a:buFont typeface="Courier New" panose="02070309020205020404" pitchFamily="49" charset="0"/>
              <a:buChar char="o"/>
            </a:pPr>
            <a:r>
              <a:rPr lang="en-US" dirty="0"/>
              <a:t>Hearing</a:t>
            </a:r>
          </a:p>
          <a:p>
            <a:pPr lvl="1">
              <a:buFont typeface="Courier New" panose="02070309020205020404" pitchFamily="49" charset="0"/>
              <a:buChar char="o"/>
            </a:pPr>
            <a:r>
              <a:rPr lang="en-US" dirty="0"/>
              <a:t>Oral hygiene</a:t>
            </a:r>
          </a:p>
          <a:p>
            <a:pPr lvl="1">
              <a:buFont typeface="Courier New" panose="02070309020205020404" pitchFamily="49" charset="0"/>
              <a:buChar char="o"/>
            </a:pPr>
            <a:r>
              <a:rPr lang="en-US" dirty="0"/>
              <a:t>Other assistive devices</a:t>
            </a:r>
          </a:p>
          <a:p>
            <a:pPr lvl="0"/>
            <a:r>
              <a:rPr lang="en-US" dirty="0"/>
              <a:t>Referrals to specialists</a:t>
            </a:r>
          </a:p>
        </p:txBody>
      </p:sp>
    </p:spTree>
    <p:extLst>
      <p:ext uri="{BB962C8B-B14F-4D97-AF65-F5344CB8AC3E}">
        <p14:creationId xmlns:p14="http://schemas.microsoft.com/office/powerpoint/2010/main" val="90047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sp>
        <p:nvSpPr>
          <p:cNvPr id="3" name="Content Placeholder 2"/>
          <p:cNvSpPr>
            <a:spLocks noGrp="1"/>
          </p:cNvSpPr>
          <p:nvPr>
            <p:ph idx="1"/>
          </p:nvPr>
        </p:nvSpPr>
        <p:spPr>
          <a:xfrm>
            <a:off x="457200" y="1644087"/>
            <a:ext cx="8229600" cy="4469330"/>
          </a:xfrm>
        </p:spPr>
        <p:txBody>
          <a:bodyPr>
            <a:normAutofit lnSpcReduction="10000"/>
          </a:bodyPr>
          <a:lstStyle/>
          <a:p>
            <a:pPr marL="0" lvl="0" indent="0">
              <a:buNone/>
            </a:pPr>
            <a:r>
              <a:rPr lang="en-US" dirty="0"/>
              <a:t>After reviewing this module, the learner will be able to:</a:t>
            </a:r>
          </a:p>
          <a:p>
            <a:r>
              <a:rPr lang="en-US" dirty="0"/>
              <a:t>Identify common components of an individualized primary care plan for persons with </a:t>
            </a:r>
            <a:r>
              <a:rPr lang="en-US" dirty="0" smtClean="0"/>
              <a:t>middle stage </a:t>
            </a:r>
            <a:r>
              <a:rPr lang="en-US" dirty="0"/>
              <a:t>dementia.</a:t>
            </a:r>
          </a:p>
          <a:p>
            <a:r>
              <a:rPr lang="en-US" dirty="0"/>
              <a:t>Identify </a:t>
            </a:r>
            <a:r>
              <a:rPr lang="en-US" dirty="0" smtClean="0"/>
              <a:t>3 common </a:t>
            </a:r>
            <a:r>
              <a:rPr lang="en-US" dirty="0"/>
              <a:t>components of an individualized primary care plan for persons with </a:t>
            </a:r>
            <a:r>
              <a:rPr lang="en-US" dirty="0" smtClean="0"/>
              <a:t>late stage </a:t>
            </a:r>
            <a:r>
              <a:rPr lang="en-US" dirty="0"/>
              <a:t>dementia.</a:t>
            </a:r>
          </a:p>
          <a:p>
            <a:r>
              <a:rPr lang="en-US" dirty="0" smtClean="0"/>
              <a:t>List 3 common </a:t>
            </a:r>
            <a:r>
              <a:rPr lang="en-US" dirty="0"/>
              <a:t>medical issues related to </a:t>
            </a:r>
            <a:r>
              <a:rPr lang="en-US" dirty="0" smtClean="0"/>
              <a:t>middle stage </a:t>
            </a:r>
            <a:r>
              <a:rPr lang="en-US" dirty="0"/>
              <a:t>dementia.</a:t>
            </a:r>
          </a:p>
          <a:p>
            <a:r>
              <a:rPr lang="en-US" dirty="0" smtClean="0"/>
              <a:t>List 3 common </a:t>
            </a:r>
            <a:r>
              <a:rPr lang="en-US" dirty="0"/>
              <a:t>medical issues related to </a:t>
            </a:r>
            <a:r>
              <a:rPr lang="en-US" dirty="0" smtClean="0"/>
              <a:t>late stage </a:t>
            </a:r>
            <a:r>
              <a:rPr lang="en-US" dirty="0"/>
              <a:t>dementia.</a:t>
            </a:r>
          </a:p>
          <a:p>
            <a:r>
              <a:rPr lang="en-US" dirty="0"/>
              <a:t>Discuss evaluation and management of incontinence in persons living with </a:t>
            </a:r>
            <a:r>
              <a:rPr lang="en-US" dirty="0" smtClean="0"/>
              <a:t>middle stage </a:t>
            </a:r>
            <a:r>
              <a:rPr lang="en-US" dirty="0"/>
              <a:t>dementia.</a:t>
            </a:r>
          </a:p>
          <a:p>
            <a:r>
              <a:rPr lang="en-US" dirty="0"/>
              <a:t>Discuss evaluation and management of incontinence in persons living with </a:t>
            </a:r>
            <a:r>
              <a:rPr lang="en-US" dirty="0" smtClean="0"/>
              <a:t>late stage </a:t>
            </a:r>
            <a:r>
              <a:rPr lang="en-US" dirty="0"/>
              <a:t>dementia.</a:t>
            </a:r>
          </a:p>
          <a:p>
            <a:r>
              <a:rPr lang="en-US" dirty="0"/>
              <a:t>Identify manifestations of pain in persons living with </a:t>
            </a:r>
            <a:r>
              <a:rPr lang="en-US" dirty="0" smtClean="0"/>
              <a:t>middle stage </a:t>
            </a:r>
            <a:r>
              <a:rPr lang="en-US" dirty="0"/>
              <a:t>dementia.</a:t>
            </a:r>
          </a:p>
          <a:p>
            <a:r>
              <a:rPr lang="en-US" dirty="0"/>
              <a:t>Identify manifestations of pain in persons living with </a:t>
            </a:r>
            <a:r>
              <a:rPr lang="en-US" dirty="0" smtClean="0"/>
              <a:t>late stage </a:t>
            </a:r>
            <a:r>
              <a:rPr lang="en-US" dirty="0"/>
              <a:t>dementia.</a:t>
            </a:r>
          </a:p>
        </p:txBody>
      </p:sp>
    </p:spTree>
    <p:extLst>
      <p:ext uri="{BB962C8B-B14F-4D97-AF65-F5344CB8AC3E}">
        <p14:creationId xmlns:p14="http://schemas.microsoft.com/office/powerpoint/2010/main" val="169427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Psychosis in Parkinson’s Disease Dementia (PDD) </a:t>
            </a:r>
            <a:endParaRPr lang="en-US" dirty="0"/>
          </a:p>
        </p:txBody>
      </p:sp>
      <p:sp>
        <p:nvSpPr>
          <p:cNvPr id="3" name="Content Placeholder 2"/>
          <p:cNvSpPr>
            <a:spLocks noGrp="1"/>
          </p:cNvSpPr>
          <p:nvPr>
            <p:ph idx="1"/>
          </p:nvPr>
        </p:nvSpPr>
        <p:spPr>
          <a:xfrm>
            <a:off x="457200" y="1463041"/>
            <a:ext cx="8229600" cy="2798716"/>
          </a:xfrm>
        </p:spPr>
        <p:txBody>
          <a:bodyPr>
            <a:normAutofit fontScale="85000" lnSpcReduction="20000"/>
          </a:bodyPr>
          <a:lstStyle/>
          <a:p>
            <a:pPr lvl="0"/>
            <a:r>
              <a:rPr lang="en-US" sz="2400" dirty="0"/>
              <a:t>Psychosis is common in PDD, especially visual hallucinations:</a:t>
            </a:r>
          </a:p>
          <a:p>
            <a:pPr lvl="1">
              <a:buFont typeface="Courier New" panose="02070309020205020404" pitchFamily="49" charset="0"/>
              <a:buChar char="o"/>
            </a:pPr>
            <a:r>
              <a:rPr lang="en-US" sz="2400" dirty="0"/>
              <a:t>Visual hallucinations occur in up to 50% of older </a:t>
            </a:r>
            <a:r>
              <a:rPr lang="en-US" sz="2400" dirty="0" smtClean="0"/>
              <a:t>adults with PDD.</a:t>
            </a:r>
            <a:endParaRPr lang="en-US" sz="2400" dirty="0"/>
          </a:p>
          <a:p>
            <a:pPr lvl="1">
              <a:buFont typeface="Courier New" panose="02070309020205020404" pitchFamily="49" charset="0"/>
              <a:buChar char="o"/>
            </a:pPr>
            <a:r>
              <a:rPr lang="en-US" sz="2400" dirty="0"/>
              <a:t>Paranoid delusions are less common (~5% older </a:t>
            </a:r>
            <a:r>
              <a:rPr lang="en-US" sz="2400" dirty="0" smtClean="0"/>
              <a:t>adults with PDD) </a:t>
            </a:r>
            <a:r>
              <a:rPr lang="en-US" sz="2400" dirty="0"/>
              <a:t>(Connolly &amp; Fox, 2014).</a:t>
            </a:r>
          </a:p>
          <a:p>
            <a:pPr lvl="0"/>
            <a:r>
              <a:rPr lang="en-US" sz="2400" dirty="0"/>
              <a:t>Psychotic symptoms are disruptive and often lead to early institutionalization (Goldman &amp; Holden, 2014).</a:t>
            </a:r>
          </a:p>
          <a:p>
            <a:pPr lvl="0"/>
            <a:r>
              <a:rPr lang="en-US" sz="2400" dirty="0"/>
              <a:t>Risk factors include age, medications, and disease duration.</a:t>
            </a:r>
          </a:p>
          <a:p>
            <a:pPr lvl="0"/>
            <a:r>
              <a:rPr lang="en-US" sz="2400" dirty="0"/>
              <a:t>Impulsive and compulsive behaviors may be related to use of dopamine agonist medications (Weintraub et al., 2015).</a:t>
            </a:r>
          </a:p>
        </p:txBody>
      </p:sp>
    </p:spTree>
    <p:extLst>
      <p:ext uri="{BB962C8B-B14F-4D97-AF65-F5344CB8AC3E}">
        <p14:creationId xmlns:p14="http://schemas.microsoft.com/office/powerpoint/2010/main" val="913452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pPr algn="l"/>
            <a:r>
              <a:rPr lang="en-US" sz="2800" dirty="0">
                <a:solidFill>
                  <a:schemeClr val="tx2"/>
                </a:solidFill>
              </a:rPr>
              <a:t>Evaluation</a:t>
            </a:r>
          </a:p>
        </p:txBody>
      </p:sp>
      <p:sp>
        <p:nvSpPr>
          <p:cNvPr id="3" name="Content Placeholder 2"/>
          <p:cNvSpPr>
            <a:spLocks noGrp="1"/>
          </p:cNvSpPr>
          <p:nvPr>
            <p:ph idx="1"/>
          </p:nvPr>
        </p:nvSpPr>
        <p:spPr>
          <a:xfrm>
            <a:off x="457200" y="1644087"/>
            <a:ext cx="8229600" cy="4469330"/>
          </a:xfrm>
        </p:spPr>
        <p:txBody>
          <a:bodyPr>
            <a:noAutofit/>
          </a:bodyPr>
          <a:lstStyle/>
          <a:p>
            <a:pPr marL="514350" lvl="0" indent="-514350">
              <a:buFont typeface="+mj-lt"/>
              <a:buAutoNum type="arabicPeriod"/>
            </a:pPr>
            <a:r>
              <a:rPr lang="en-US" b="1" dirty="0"/>
              <a:t>A primary care plan for all persons with </a:t>
            </a:r>
            <a:r>
              <a:rPr lang="en-US" b="1" dirty="0" smtClean="0"/>
              <a:t>middle stage </a:t>
            </a:r>
            <a:r>
              <a:rPr lang="en-US" b="1" dirty="0"/>
              <a:t>dementia should include recommendations for:</a:t>
            </a:r>
          </a:p>
          <a:p>
            <a:pPr marL="971550" lvl="1" indent="-514350">
              <a:buFont typeface="+mj-lt"/>
              <a:buAutoNum type="alphaLcPeriod"/>
            </a:pPr>
            <a:r>
              <a:rPr lang="en-US" dirty="0"/>
              <a:t>Medication management</a:t>
            </a:r>
          </a:p>
          <a:p>
            <a:pPr marL="971550" lvl="1" indent="-514350">
              <a:buFont typeface="+mj-lt"/>
              <a:buAutoNum type="alphaLcPeriod"/>
            </a:pPr>
            <a:r>
              <a:rPr lang="en-US" dirty="0"/>
              <a:t>Residential care options</a:t>
            </a:r>
          </a:p>
          <a:p>
            <a:pPr marL="971550" lvl="1" indent="-514350">
              <a:buFont typeface="+mj-lt"/>
              <a:buAutoNum type="alphaLcPeriod"/>
            </a:pPr>
            <a:r>
              <a:rPr lang="en-US" dirty="0"/>
              <a:t>The use of percutaneous endoscopic gastrostomy (PEG) tubes</a:t>
            </a:r>
          </a:p>
          <a:p>
            <a:pPr marL="971550" lvl="1" indent="-514350">
              <a:buFont typeface="+mj-lt"/>
              <a:buAutoNum type="alphaLcPeriod"/>
            </a:pPr>
            <a:r>
              <a:rPr lang="en-US" dirty="0"/>
              <a:t>Cognitive stimulation</a:t>
            </a:r>
          </a:p>
          <a:p>
            <a:pPr marL="457200" lvl="1" indent="0">
              <a:buFont typeface="+mj-lt"/>
              <a:buNone/>
            </a:pPr>
            <a:endParaRPr lang="en-US" dirty="0"/>
          </a:p>
          <a:p>
            <a:pPr marL="514350" lvl="0" indent="-514350">
              <a:buFont typeface="+mj-lt"/>
              <a:buAutoNum type="arabicPeriod"/>
            </a:pPr>
            <a:r>
              <a:rPr lang="en-US" b="1" dirty="0"/>
              <a:t>Persons with </a:t>
            </a:r>
            <a:r>
              <a:rPr lang="en-US" b="1" dirty="0" smtClean="0"/>
              <a:t>middle </a:t>
            </a:r>
            <a:r>
              <a:rPr lang="en-US" b="1" dirty="0"/>
              <a:t>and </a:t>
            </a:r>
            <a:r>
              <a:rPr lang="en-US" b="1" dirty="0" smtClean="0"/>
              <a:t>late stage </a:t>
            </a:r>
            <a:r>
              <a:rPr lang="en-US" b="1" dirty="0"/>
              <a:t>dementia are vulnerable to:</a:t>
            </a:r>
          </a:p>
          <a:p>
            <a:pPr marL="971550" lvl="1" indent="-514350">
              <a:buFont typeface="+mj-lt"/>
              <a:buAutoNum type="alphaLcPeriod"/>
            </a:pPr>
            <a:r>
              <a:rPr lang="en-US" dirty="0"/>
              <a:t>Swallowing difficulties</a:t>
            </a:r>
          </a:p>
          <a:p>
            <a:pPr marL="971550" lvl="1" indent="-514350">
              <a:buFont typeface="+mj-lt"/>
              <a:buAutoNum type="alphaLcPeriod"/>
            </a:pPr>
            <a:r>
              <a:rPr lang="en-US" dirty="0"/>
              <a:t>Aspiration pneumonia</a:t>
            </a:r>
          </a:p>
          <a:p>
            <a:pPr marL="971550" lvl="1" indent="-514350">
              <a:buFont typeface="+mj-lt"/>
              <a:buAutoNum type="alphaLcPeriod"/>
            </a:pPr>
            <a:r>
              <a:rPr lang="en-US" dirty="0"/>
              <a:t>Unrecognized Pain</a:t>
            </a:r>
          </a:p>
          <a:p>
            <a:pPr marL="971550" lvl="1" indent="-514350">
              <a:buFont typeface="+mj-lt"/>
              <a:buAutoNum type="alphaLcPeriod"/>
            </a:pPr>
            <a:r>
              <a:rPr lang="en-US" dirty="0"/>
              <a:t>All of the above</a:t>
            </a:r>
          </a:p>
        </p:txBody>
      </p:sp>
    </p:spTree>
    <p:extLst>
      <p:ext uri="{BB962C8B-B14F-4D97-AF65-F5344CB8AC3E}">
        <p14:creationId xmlns:p14="http://schemas.microsoft.com/office/powerpoint/2010/main" val="1932078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pPr algn="l"/>
            <a:r>
              <a:rPr lang="en-US" sz="2800" dirty="0">
                <a:solidFill>
                  <a:schemeClr val="tx2"/>
                </a:solidFill>
              </a:rPr>
              <a:t>Evaluation </a:t>
            </a:r>
            <a:r>
              <a:rPr lang="en-US" sz="2800" b="0" dirty="0">
                <a:solidFill>
                  <a:schemeClr val="tx2"/>
                </a:solidFill>
              </a:rPr>
              <a:t>(continued)</a:t>
            </a:r>
            <a:endParaRPr lang="en-US" sz="2800" dirty="0">
              <a:solidFill>
                <a:schemeClr val="tx2"/>
              </a:solidFill>
            </a:endParaRPr>
          </a:p>
        </p:txBody>
      </p:sp>
      <p:sp>
        <p:nvSpPr>
          <p:cNvPr id="3" name="Content Placeholder 2"/>
          <p:cNvSpPr>
            <a:spLocks noGrp="1"/>
          </p:cNvSpPr>
          <p:nvPr>
            <p:ph idx="1"/>
          </p:nvPr>
        </p:nvSpPr>
        <p:spPr>
          <a:xfrm>
            <a:off x="457200" y="1644087"/>
            <a:ext cx="8229600" cy="4708981"/>
          </a:xfrm>
        </p:spPr>
        <p:txBody>
          <a:bodyPr/>
          <a:lstStyle/>
          <a:p>
            <a:pPr marL="514350" lvl="0" indent="-514350">
              <a:buFont typeface="+mj-lt"/>
              <a:buAutoNum type="arabicPeriod" startAt="3"/>
            </a:pPr>
            <a:r>
              <a:rPr lang="en-US" b="1" dirty="0"/>
              <a:t>What is the preferred treatment of incontinence for persons living with </a:t>
            </a:r>
            <a:r>
              <a:rPr lang="en-US" b="1" dirty="0" smtClean="0"/>
              <a:t>middle stage </a:t>
            </a:r>
            <a:r>
              <a:rPr lang="en-US" b="1" dirty="0"/>
              <a:t>dementia?</a:t>
            </a:r>
          </a:p>
          <a:p>
            <a:pPr marL="971550" lvl="1" indent="-514350">
              <a:buFont typeface="+mj-lt"/>
              <a:buAutoNum type="alphaLcPeriod"/>
            </a:pPr>
            <a:r>
              <a:rPr lang="en-US" dirty="0"/>
              <a:t>Anticholinergic medications</a:t>
            </a:r>
          </a:p>
          <a:p>
            <a:pPr marL="971550" lvl="1" indent="-514350">
              <a:buFont typeface="+mj-lt"/>
              <a:buAutoNum type="alphaLcPeriod"/>
            </a:pPr>
            <a:r>
              <a:rPr lang="en-US" dirty="0"/>
              <a:t>Botulinum toxin injections</a:t>
            </a:r>
          </a:p>
          <a:p>
            <a:pPr marL="971550" lvl="1" indent="-514350">
              <a:buFont typeface="+mj-lt"/>
              <a:buAutoNum type="alphaLcPeriod"/>
            </a:pPr>
            <a:r>
              <a:rPr lang="en-US" dirty="0"/>
              <a:t>Catheters</a:t>
            </a:r>
          </a:p>
          <a:p>
            <a:pPr marL="971550" lvl="1" indent="-514350">
              <a:buFont typeface="+mj-lt"/>
              <a:buAutoNum type="alphaLcPeriod"/>
            </a:pPr>
            <a:r>
              <a:rPr lang="en-US" dirty="0"/>
              <a:t>Scheduled toileting and lifestyle interventions</a:t>
            </a:r>
          </a:p>
          <a:p>
            <a:pPr marL="457200" lvl="1" indent="0">
              <a:buFont typeface="+mj-lt"/>
              <a:buNone/>
            </a:pPr>
            <a:endParaRPr lang="en-US" dirty="0"/>
          </a:p>
          <a:p>
            <a:pPr marL="514350" lvl="0" indent="-514350">
              <a:buFont typeface="+mj-lt"/>
              <a:buAutoNum type="arabicPeriod" startAt="3"/>
            </a:pPr>
            <a:r>
              <a:rPr lang="en-US" b="1" dirty="0"/>
              <a:t>In what way do persons living with dementia </a:t>
            </a:r>
            <a:r>
              <a:rPr lang="en-US" b="1" dirty="0" smtClean="0"/>
              <a:t>most frequently </a:t>
            </a:r>
            <a:r>
              <a:rPr lang="en-US" b="1" dirty="0"/>
              <a:t>manifest pain?</a:t>
            </a:r>
          </a:p>
          <a:p>
            <a:pPr marL="971550" lvl="1" indent="-514350">
              <a:buFont typeface="+mj-lt"/>
              <a:buAutoNum type="alphaLcPeriod"/>
            </a:pPr>
            <a:r>
              <a:rPr lang="en-US" dirty="0"/>
              <a:t>Depression</a:t>
            </a:r>
          </a:p>
          <a:p>
            <a:pPr marL="971550" lvl="1" indent="-514350">
              <a:buFont typeface="+mj-lt"/>
              <a:buAutoNum type="alphaLcPeriod"/>
            </a:pPr>
            <a:r>
              <a:rPr lang="en-US" dirty="0"/>
              <a:t>Apathy</a:t>
            </a:r>
          </a:p>
          <a:p>
            <a:pPr marL="971550" lvl="1" indent="-514350">
              <a:buFont typeface="+mj-lt"/>
              <a:buAutoNum type="alphaLcPeriod"/>
            </a:pPr>
            <a:r>
              <a:rPr lang="en-US" dirty="0"/>
              <a:t>Sudden changes of behavior</a:t>
            </a:r>
          </a:p>
          <a:p>
            <a:pPr marL="971550" lvl="1" indent="-514350">
              <a:buFont typeface="+mj-lt"/>
              <a:buAutoNum type="alphaLcPeriod"/>
            </a:pPr>
            <a:r>
              <a:rPr lang="en-US" dirty="0"/>
              <a:t>Withdrawal</a:t>
            </a:r>
          </a:p>
        </p:txBody>
      </p:sp>
    </p:spTree>
    <p:extLst>
      <p:ext uri="{BB962C8B-B14F-4D97-AF65-F5344CB8AC3E}">
        <p14:creationId xmlns:p14="http://schemas.microsoft.com/office/powerpoint/2010/main" val="1059660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2"/>
                </a:solidFill>
              </a:rPr>
              <a:t>Acknowledgements</a:t>
            </a:r>
          </a:p>
        </p:txBody>
      </p:sp>
      <p:sp>
        <p:nvSpPr>
          <p:cNvPr id="7" name="Content Placeholder 2"/>
          <p:cNvSpPr>
            <a:spLocks noGrp="1"/>
          </p:cNvSpPr>
          <p:nvPr>
            <p:ph idx="1"/>
          </p:nvPr>
        </p:nvSpPr>
        <p:spPr/>
        <p:txBody>
          <a:bodyPr vert="horz" lIns="91440" tIns="45720" rIns="91440" bIns="45720" rtlCol="0" anchor="t">
            <a:noAutofit/>
          </a:bodyPr>
          <a:lstStyle/>
          <a:p>
            <a:pPr marL="0" indent="0">
              <a:spcBef>
                <a:spcPts val="0"/>
              </a:spcBef>
              <a:buNone/>
            </a:pPr>
            <a:r>
              <a:rPr lang="en-US" sz="1400" dirty="0"/>
              <a:t>This module was prepared for the U.S. Department of Health and Human Services (HHS), Health Resources and Services Administration (HRSA), by The Bizzell Group, LLC, under contract number HHSH25034002T/HHSH250201400075I. </a:t>
            </a:r>
          </a:p>
          <a:p>
            <a:pPr marL="0" indent="0">
              <a:spcBef>
                <a:spcPts val="0"/>
              </a:spcBef>
              <a:buNone/>
            </a:pPr>
            <a:r>
              <a:rPr lang="en-US" sz="1400" dirty="0" smtClean="0"/>
              <a:t>The </a:t>
            </a:r>
            <a:r>
              <a:rPr lang="en-US" sz="1400" dirty="0"/>
              <a:t>dementia and education experts who served on the Dementia Expert Workgroup to guide the development of the modules included: </a:t>
            </a:r>
            <a:r>
              <a:rPr lang="en-US" sz="1400" b="1" dirty="0"/>
              <a:t>Alice Bonner, PhD, RN, FAAN</a:t>
            </a:r>
            <a:r>
              <a:rPr lang="en-US" sz="1400" dirty="0"/>
              <a:t>, Secretary Elder Affairs, Massachusetts Executive Office of Elder Affairs, Boston MA; </a:t>
            </a:r>
            <a:r>
              <a:rPr lang="en-US" sz="1400" b="1" dirty="0"/>
              <a:t>Laurel Coleman, MD, FACP, </a:t>
            </a:r>
            <a:r>
              <a:rPr lang="en-US" sz="1400" dirty="0"/>
              <a:t>Kauai Medical Clinic -Hawaii Pacific Health, Lihue, HI; </a:t>
            </a:r>
            <a:r>
              <a:rPr lang="en-US" sz="1400" b="1" dirty="0"/>
              <a:t>Cyndy B. Cordell, MBA</a:t>
            </a:r>
            <a:r>
              <a:rPr lang="en-US" sz="1400" dirty="0"/>
              <a:t>, Director, Healthcare Professional Services, Alzheimer's Association, Chicago, IL; </a:t>
            </a:r>
            <a:r>
              <a:rPr lang="en-US" sz="1400" b="1" dirty="0"/>
              <a:t>Dolores Gallagher Thompson, PhD, ABPP</a:t>
            </a:r>
            <a:r>
              <a:rPr lang="en-US" sz="1400" dirty="0"/>
              <a:t>, Professor of Research, Department of Psychiatry and Behavioral Sciences, Stanford University School of Medicine, Stanford, CA; </a:t>
            </a:r>
            <a:r>
              <a:rPr lang="en-US" sz="1400" b="1" dirty="0"/>
              <a:t>James Galvin, MD, MPH</a:t>
            </a:r>
            <a:r>
              <a:rPr lang="en-US" sz="1400" dirty="0"/>
              <a:t>, Professor of Clinical Biomedical Science and Associate Dean for Clinical Research, Florida Atlantic University, Boca Raton, FL; </a:t>
            </a:r>
            <a:r>
              <a:rPr lang="en-US" sz="1400" b="1" dirty="0"/>
              <a:t>Mary Guerriero Austrom, PhD</a:t>
            </a:r>
            <a:r>
              <a:rPr lang="en-US" sz="1400" dirty="0"/>
              <a:t>, Wesley P Martin Professor of Alzheimer's Disease Education, Department of Psychiatry, Associate Dean for Diversity Affairs, Indiana University-Purdue University Indianapolis, Indianapolis, IN; </a:t>
            </a:r>
            <a:r>
              <a:rPr lang="en-US" sz="1400" b="1" dirty="0"/>
              <a:t>Robert Kane, MD</a:t>
            </a:r>
            <a:r>
              <a:rPr lang="en-US" sz="1400" dirty="0"/>
              <a:t>, Professor and Minnesota Chair in Long-term Care &amp; Aging, Health Policy &amp; Management, School of Public Health, University of Minnesota; </a:t>
            </a:r>
            <a:r>
              <a:rPr lang="en-US" sz="1400" b="1" dirty="0"/>
              <a:t>Jason Karlawish, MD</a:t>
            </a:r>
            <a:r>
              <a:rPr lang="en-US" sz="1400" dirty="0"/>
              <a:t>, Professor of Medicine, Perelman School of Medicine, University of Pennsylvania; </a:t>
            </a:r>
            <a:r>
              <a:rPr lang="en-US" sz="1400" b="1" dirty="0"/>
              <a:t>Helen M. Matheny, MS, APR</a:t>
            </a:r>
            <a:r>
              <a:rPr lang="en-US" sz="1400" dirty="0"/>
              <a:t>, Director of the Alzheimer's Disease Outreach Program, Blanchette Rockefeller Neuroscience Institute, Morgantown, WV; </a:t>
            </a:r>
            <a:r>
              <a:rPr lang="en-US" sz="1400" b="1" dirty="0"/>
              <a:t>Darby Morhardt, PhD, LCSW</a:t>
            </a:r>
            <a:r>
              <a:rPr lang="en-US" sz="1400" dirty="0"/>
              <a:t>, Associate Professor, Cognitive Neurology and Alzheimer's Disease Center and Department of Preventive Medicine, Northwestern University Feinberg School of Medicine, Northwestern University, Chicago, IL; </a:t>
            </a:r>
            <a:r>
              <a:rPr lang="en-US" sz="1400" b="1" dirty="0"/>
              <a:t>Cecilia Rokusek, EdD, MSc, RDN</a:t>
            </a:r>
            <a:r>
              <a:rPr lang="en-US" sz="1400" dirty="0"/>
              <a:t>, Assistant Dean of Research and Innovation, Professor of Family Medicine, Public Health, Nutrition, and Disaster and Emergency Preparedness, College of Osteopathic Medicine, Nova Southeastern University, Fort Lauderdale, FL. Additional expertise in the development of the modules was provided by </a:t>
            </a:r>
            <a:r>
              <a:rPr lang="en-US" sz="1400" b="1" dirty="0"/>
              <a:t>Meg Kabat, LCSW-C, CCM; Eleanor S. McConnell, PhD, MSN, RN, GCNS, BC; Linda O. Nichols, PhD, MA, BA; Todd Semla, MS, PharmD, BCPS, FCCP, AGSF; Kenneth Shay, DDS, MS</a:t>
            </a:r>
            <a:r>
              <a:rPr lang="en-US" sz="1400" dirty="0"/>
              <a:t>, from the U.S. Department of Veterans </a:t>
            </a:r>
            <a:r>
              <a:rPr lang="en-US" dirty="0"/>
              <a:t>Affairs and </a:t>
            </a:r>
            <a:r>
              <a:rPr lang="en-US" b="1" dirty="0"/>
              <a:t>Seth Keller, MD </a:t>
            </a:r>
            <a:r>
              <a:rPr lang="en-US" dirty="0"/>
              <a:t>and </a:t>
            </a:r>
            <a:r>
              <a:rPr lang="en-US" b="1" dirty="0"/>
              <a:t>Matthew P. Janicki, PhD</a:t>
            </a:r>
            <a:r>
              <a:rPr lang="en-US" dirty="0"/>
              <a:t>, National Task Group on Intellectual Disabilities and Dementia </a:t>
            </a:r>
            <a:r>
              <a:rPr lang="en-US" dirty="0" smtClean="0"/>
              <a:t>Practices.</a:t>
            </a:r>
            <a:endParaRPr lang="en-US" sz="1400" dirty="0"/>
          </a:p>
        </p:txBody>
      </p:sp>
    </p:spTree>
    <p:extLst>
      <p:ext uri="{BB962C8B-B14F-4D97-AF65-F5344CB8AC3E}">
        <p14:creationId xmlns:p14="http://schemas.microsoft.com/office/powerpoint/2010/main" val="205964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a:bodyPr>
          <a:lstStyle/>
          <a:p>
            <a:pPr algn="ctr"/>
            <a:r>
              <a:rPr lang="en-US" sz="2400" dirty="0">
                <a:solidFill>
                  <a:schemeClr val="tx1"/>
                </a:solidFill>
              </a:rPr>
              <a:t>Brought to you by the </a:t>
            </a:r>
            <a:br>
              <a:rPr lang="en-US" sz="2400" dirty="0">
                <a:solidFill>
                  <a:schemeClr val="tx1"/>
                </a:solidFill>
              </a:rPr>
            </a:br>
            <a:r>
              <a:rPr lang="en-US" sz="2400" dirty="0">
                <a:solidFill>
                  <a:schemeClr val="tx1"/>
                </a:solidFill>
              </a:rPr>
              <a:t>U.S. Department of Health and Human Services,</a:t>
            </a:r>
            <a:br>
              <a:rPr lang="en-US" sz="2400" dirty="0">
                <a:solidFill>
                  <a:schemeClr val="tx1"/>
                </a:solidFill>
              </a:rPr>
            </a:br>
            <a:r>
              <a:rPr lang="en-US" sz="2400" dirty="0">
                <a:solidFill>
                  <a:schemeClr val="tx1"/>
                </a:solidFill>
              </a:rPr>
              <a:t>Health Resources and Services Administration</a:t>
            </a:r>
          </a:p>
        </p:txBody>
      </p:sp>
      <p:pic>
        <p:nvPicPr>
          <p:cNvPr id="5" name="Picture Placeholder 4" descr="Logo of the U.S. Department of Health &amp; Human Services. "/>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8" name="Picture Placeholder 7" descr="Logo of the Health Resources and Services Administration (HRSA) "/>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373111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Take-Home Messages</a:t>
            </a:r>
          </a:p>
        </p:txBody>
      </p:sp>
      <p:sp>
        <p:nvSpPr>
          <p:cNvPr id="3" name="Content Placeholder 2"/>
          <p:cNvSpPr>
            <a:spLocks noGrp="1"/>
          </p:cNvSpPr>
          <p:nvPr>
            <p:ph idx="1"/>
          </p:nvPr>
        </p:nvSpPr>
        <p:spPr/>
        <p:txBody>
          <a:bodyPr>
            <a:normAutofit lnSpcReduction="10000"/>
          </a:bodyPr>
          <a:lstStyle/>
          <a:p>
            <a:pPr lvl="0"/>
            <a:r>
              <a:rPr lang="en-US" dirty="0"/>
              <a:t>The more advanced the stage of dementia, the greater the number of co-morbid conditions likely to be present.</a:t>
            </a:r>
          </a:p>
          <a:p>
            <a:pPr lvl="0"/>
            <a:r>
              <a:rPr lang="en-US" dirty="0"/>
              <a:t>Worsening of comorbid diseases and conditions such as pain, infection, incontinence, and eating dysfunctions can occur with dementia.</a:t>
            </a:r>
          </a:p>
          <a:p>
            <a:pPr lvl="0"/>
            <a:r>
              <a:rPr lang="en-US" dirty="0"/>
              <a:t>Incontinence is often a primary cause of moving PLwD to institutional care.</a:t>
            </a:r>
          </a:p>
        </p:txBody>
      </p:sp>
    </p:spTree>
    <p:extLst>
      <p:ext uri="{BB962C8B-B14F-4D97-AF65-F5344CB8AC3E}">
        <p14:creationId xmlns:p14="http://schemas.microsoft.com/office/powerpoint/2010/main" val="294297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Outline</a:t>
            </a:r>
            <a:r>
              <a:rPr lang="en-US" dirty="0">
                <a:solidFill>
                  <a:schemeClr val="bg1"/>
                </a:solidFill>
              </a:rPr>
              <a:t> 2</a:t>
            </a:r>
          </a:p>
        </p:txBody>
      </p:sp>
      <p:pic>
        <p:nvPicPr>
          <p:cNvPr id="6" name="Picture Placeholder 5" descr="Photo of man sitting in a desk chair looking out of a window."/>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 r="19"/>
          <a:stretch>
            <a:fillRect/>
          </a:stretch>
        </p:blipFill>
        <p:spPr/>
      </p:pic>
      <p:sp>
        <p:nvSpPr>
          <p:cNvPr id="5" name="Rectangle 4" descr="Rectangle box highlighting &quot;Overview of middle-and late-stage dementias">
            <a:extLst>
              <a:ext uri="{FF2B5EF4-FFF2-40B4-BE49-F238E27FC236}">
                <a16:creationId xmlns:a16="http://schemas.microsoft.com/office/drawing/2014/main" id="{773D69E5-221C-4C23-A4B8-D533A09572F8}"/>
              </a:ext>
            </a:extLst>
          </p:cNvPr>
          <p:cNvSpPr/>
          <p:nvPr/>
        </p:nvSpPr>
        <p:spPr>
          <a:xfrm>
            <a:off x="0" y="1924332"/>
            <a:ext cx="9144000" cy="388961"/>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8D69096-ADDB-4CB8-8260-CAF38FC1DD31}"/>
              </a:ext>
            </a:extLst>
          </p:cNvPr>
          <p:cNvSpPr>
            <a:spLocks noGrp="1"/>
          </p:cNvSpPr>
          <p:nvPr>
            <p:ph idx="1"/>
          </p:nvPr>
        </p:nvSpPr>
        <p:spPr>
          <a:xfrm>
            <a:off x="457200" y="1937981"/>
            <a:ext cx="8229600" cy="3724096"/>
          </a:xfrm>
        </p:spPr>
        <p:txBody>
          <a:bodyPr/>
          <a:lstStyle/>
          <a:p>
            <a:pPr lvl="0"/>
            <a:r>
              <a:rPr lang="en-US" dirty="0">
                <a:solidFill>
                  <a:schemeClr val="bg1"/>
                </a:solidFill>
              </a:rPr>
              <a:t>Overview of </a:t>
            </a:r>
            <a:r>
              <a:rPr lang="en-US" dirty="0" smtClean="0">
                <a:solidFill>
                  <a:schemeClr val="bg1"/>
                </a:solidFill>
              </a:rPr>
              <a:t>middle </a:t>
            </a:r>
            <a:r>
              <a:rPr lang="en-US" dirty="0">
                <a:solidFill>
                  <a:schemeClr val="bg1"/>
                </a:solidFill>
              </a:rPr>
              <a:t>and </a:t>
            </a:r>
            <a:r>
              <a:rPr lang="en-US" dirty="0" smtClean="0">
                <a:solidFill>
                  <a:schemeClr val="bg1"/>
                </a:solidFill>
              </a:rPr>
              <a:t>late stage </a:t>
            </a:r>
            <a:r>
              <a:rPr lang="en-US" dirty="0">
                <a:solidFill>
                  <a:schemeClr val="bg1"/>
                </a:solidFill>
              </a:rPr>
              <a:t>dementias</a:t>
            </a:r>
          </a:p>
          <a:p>
            <a:pPr lvl="0"/>
            <a:r>
              <a:rPr lang="en-US" dirty="0"/>
              <a:t>Developing an individualized primary care plan</a:t>
            </a:r>
          </a:p>
          <a:p>
            <a:pPr lvl="1">
              <a:buFont typeface="Courier New" panose="02070309020205020404" pitchFamily="49" charset="0"/>
              <a:buChar char="o"/>
            </a:pPr>
            <a:r>
              <a:rPr lang="en-US" dirty="0"/>
              <a:t>Medication management considerations</a:t>
            </a:r>
          </a:p>
          <a:p>
            <a:pPr lvl="1">
              <a:buFont typeface="Courier New" panose="02070309020205020404" pitchFamily="49" charset="0"/>
              <a:buChar char="o"/>
            </a:pPr>
            <a:r>
              <a:rPr lang="en-US" dirty="0"/>
              <a:t>Specific areas of concern:</a:t>
            </a:r>
          </a:p>
          <a:p>
            <a:pPr lvl="2"/>
            <a:r>
              <a:rPr lang="en-US" dirty="0"/>
              <a:t>Comorbidities</a:t>
            </a:r>
          </a:p>
          <a:p>
            <a:pPr lvl="2"/>
            <a:r>
              <a:rPr lang="en-US" dirty="0"/>
              <a:t>Pain</a:t>
            </a:r>
          </a:p>
          <a:p>
            <a:pPr lvl="2"/>
            <a:r>
              <a:rPr lang="en-US" dirty="0"/>
              <a:t>Infection</a:t>
            </a:r>
          </a:p>
          <a:p>
            <a:pPr lvl="2"/>
            <a:r>
              <a:rPr lang="en-US" dirty="0"/>
              <a:t>Incontinence</a:t>
            </a:r>
          </a:p>
          <a:p>
            <a:pPr lvl="2"/>
            <a:r>
              <a:rPr lang="en-US" dirty="0"/>
              <a:t>Eating dysfunction</a:t>
            </a:r>
          </a:p>
          <a:p>
            <a:pPr lvl="2"/>
            <a:r>
              <a:rPr lang="en-US" dirty="0"/>
              <a:t>Miscellaneous</a:t>
            </a:r>
          </a:p>
        </p:txBody>
      </p:sp>
    </p:spTree>
    <p:extLst>
      <p:ext uri="{BB962C8B-B14F-4D97-AF65-F5344CB8AC3E}">
        <p14:creationId xmlns:p14="http://schemas.microsoft.com/office/powerpoint/2010/main" val="372407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Overview of </a:t>
            </a:r>
            <a:r>
              <a:rPr lang="en-US" dirty="0" smtClean="0"/>
              <a:t>Middle Stage </a:t>
            </a:r>
            <a:r>
              <a:rPr lang="en-US" dirty="0"/>
              <a:t>Dementias</a:t>
            </a:r>
          </a:p>
        </p:txBody>
      </p:sp>
      <p:sp>
        <p:nvSpPr>
          <p:cNvPr id="3" name="Content Placeholder 2"/>
          <p:cNvSpPr>
            <a:spLocks noGrp="1"/>
          </p:cNvSpPr>
          <p:nvPr>
            <p:ph idx="1"/>
          </p:nvPr>
        </p:nvSpPr>
        <p:spPr>
          <a:xfrm>
            <a:off x="457200" y="1463040"/>
            <a:ext cx="8229600" cy="2808514"/>
          </a:xfrm>
        </p:spPr>
        <p:txBody>
          <a:bodyPr/>
          <a:lstStyle/>
          <a:p>
            <a:pPr lvl="0"/>
            <a:r>
              <a:rPr lang="en-US" dirty="0"/>
              <a:t>The rate of progression varies with the individual and type of dementia (NINDS, 2013).</a:t>
            </a:r>
          </a:p>
          <a:p>
            <a:pPr lvl="1">
              <a:buFont typeface="Courier New" panose="02070309020205020404" pitchFamily="49" charset="0"/>
              <a:buChar char="o"/>
            </a:pPr>
            <a:r>
              <a:rPr lang="en-US" dirty="0"/>
              <a:t>There is no clear means of determining when a person transitions out of early-stage.</a:t>
            </a:r>
          </a:p>
          <a:p>
            <a:pPr lvl="0"/>
            <a:r>
              <a:rPr lang="en-US" dirty="0"/>
              <a:t>Cognitive and activities of daily living (ADL) abilities often gradually deteriorate (NINDS, 2013).</a:t>
            </a:r>
          </a:p>
          <a:p>
            <a:pPr lvl="0"/>
            <a:r>
              <a:rPr lang="en-US" dirty="0"/>
              <a:t>The identifications of manifestations suggest the need for referral to specialists (Darrow, 2015).</a:t>
            </a:r>
          </a:p>
        </p:txBody>
      </p:sp>
    </p:spTree>
    <p:extLst>
      <p:ext uri="{BB962C8B-B14F-4D97-AF65-F5344CB8AC3E}">
        <p14:creationId xmlns:p14="http://schemas.microsoft.com/office/powerpoint/2010/main" val="184804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Overview of </a:t>
            </a:r>
            <a:r>
              <a:rPr lang="en-US" dirty="0" smtClean="0"/>
              <a:t>Late Stage </a:t>
            </a:r>
            <a:r>
              <a:rPr lang="en-US" dirty="0"/>
              <a:t>Dementias</a:t>
            </a:r>
          </a:p>
        </p:txBody>
      </p:sp>
      <p:sp>
        <p:nvSpPr>
          <p:cNvPr id="3" name="Content Placeholder 2"/>
          <p:cNvSpPr>
            <a:spLocks noGrp="1"/>
          </p:cNvSpPr>
          <p:nvPr>
            <p:ph idx="1"/>
          </p:nvPr>
        </p:nvSpPr>
        <p:spPr>
          <a:xfrm>
            <a:off x="457200" y="1463040"/>
            <a:ext cx="8229600" cy="3069771"/>
          </a:xfrm>
        </p:spPr>
        <p:txBody>
          <a:bodyPr>
            <a:noAutofit/>
          </a:bodyPr>
          <a:lstStyle/>
          <a:p>
            <a:pPr lvl="0"/>
            <a:r>
              <a:rPr lang="en-US" dirty="0"/>
              <a:t>Progressive deterioration necessitates full-time, around-the-clock assistance with daily personal care (Mitchell, 2015).</a:t>
            </a:r>
          </a:p>
          <a:p>
            <a:pPr lvl="0"/>
            <a:r>
              <a:rPr lang="en-US" dirty="0"/>
              <a:t>Manifestations include:</a:t>
            </a:r>
          </a:p>
          <a:p>
            <a:pPr lvl="1">
              <a:buFont typeface="Courier New" panose="02070309020205020404" pitchFamily="49" charset="0"/>
              <a:buChar char="o"/>
            </a:pPr>
            <a:r>
              <a:rPr lang="en-US" dirty="0"/>
              <a:t>Profound cognitive impairments</a:t>
            </a:r>
          </a:p>
          <a:p>
            <a:pPr lvl="1">
              <a:buFont typeface="Courier New" panose="02070309020205020404" pitchFamily="49" charset="0"/>
              <a:buChar char="o"/>
            </a:pPr>
            <a:r>
              <a:rPr lang="en-US" dirty="0"/>
              <a:t>Significant changes in physical abilities</a:t>
            </a:r>
          </a:p>
          <a:p>
            <a:pPr lvl="1">
              <a:buFont typeface="Courier New" panose="02070309020205020404" pitchFamily="49" charset="0"/>
              <a:buChar char="o"/>
            </a:pPr>
            <a:r>
              <a:rPr lang="en-US" dirty="0"/>
              <a:t>Minimal verbal abilities</a:t>
            </a:r>
          </a:p>
          <a:p>
            <a:pPr lvl="1">
              <a:buFont typeface="Courier New" panose="02070309020205020404" pitchFamily="49" charset="0"/>
              <a:buChar char="o"/>
            </a:pPr>
            <a:r>
              <a:rPr lang="en-US" dirty="0"/>
              <a:t>Escalating behavioral changes</a:t>
            </a:r>
          </a:p>
          <a:p>
            <a:pPr lvl="1">
              <a:buFont typeface="Courier New" panose="02070309020205020404" pitchFamily="49" charset="0"/>
              <a:buChar char="o"/>
            </a:pPr>
            <a:r>
              <a:rPr lang="en-US" dirty="0"/>
              <a:t>Medical complications (</a:t>
            </a:r>
            <a:r>
              <a:rPr lang="en-US" dirty="0" err="1"/>
              <a:t>Arcand</a:t>
            </a:r>
            <a:r>
              <a:rPr lang="en-US" dirty="0"/>
              <a:t>, 2015a, 2015b)</a:t>
            </a:r>
          </a:p>
        </p:txBody>
      </p:sp>
    </p:spTree>
    <p:extLst>
      <p:ext uri="{BB962C8B-B14F-4D97-AF65-F5344CB8AC3E}">
        <p14:creationId xmlns:p14="http://schemas.microsoft.com/office/powerpoint/2010/main" val="128754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Outline</a:t>
            </a:r>
            <a:r>
              <a:rPr lang="en-US" dirty="0">
                <a:solidFill>
                  <a:schemeClr val="bg1"/>
                </a:solidFill>
              </a:rPr>
              <a:t> 3</a:t>
            </a:r>
          </a:p>
        </p:txBody>
      </p:sp>
      <p:pic>
        <p:nvPicPr>
          <p:cNvPr id="6" name="Picture Placeholder 5" descr="Thumbnail photo of nurse helping man up from a chai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 r="19"/>
          <a:stretch>
            <a:fillRect/>
          </a:stretch>
        </p:blipFill>
        <p:spPr/>
      </p:pic>
      <p:sp>
        <p:nvSpPr>
          <p:cNvPr id="7" name="Rectangle 6" descr="Rectangle box highlighting &quot;Developing an individualized primary care plan&quot;&#10;">
            <a:extLst>
              <a:ext uri="{FF2B5EF4-FFF2-40B4-BE49-F238E27FC236}">
                <a16:creationId xmlns:a16="http://schemas.microsoft.com/office/drawing/2014/main" id="{9E05AE1C-BBC4-4724-8663-86389A0E48EE}"/>
              </a:ext>
            </a:extLst>
          </p:cNvPr>
          <p:cNvSpPr/>
          <p:nvPr/>
        </p:nvSpPr>
        <p:spPr>
          <a:xfrm>
            <a:off x="0" y="1924332"/>
            <a:ext cx="9144000" cy="388961"/>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0FCAFE5-7BAA-4C22-B75D-B60C6C2A4CF9}"/>
              </a:ext>
            </a:extLst>
          </p:cNvPr>
          <p:cNvSpPr>
            <a:spLocks noGrp="1"/>
          </p:cNvSpPr>
          <p:nvPr>
            <p:ph idx="1"/>
          </p:nvPr>
        </p:nvSpPr>
        <p:spPr>
          <a:xfrm>
            <a:off x="457200" y="1560945"/>
            <a:ext cx="8229600" cy="3724096"/>
          </a:xfrm>
        </p:spPr>
        <p:txBody>
          <a:bodyPr/>
          <a:lstStyle/>
          <a:p>
            <a:pPr lvl="0"/>
            <a:r>
              <a:rPr lang="en-US" dirty="0"/>
              <a:t>Overview of </a:t>
            </a:r>
            <a:r>
              <a:rPr lang="en-US" dirty="0" smtClean="0"/>
              <a:t>middle </a:t>
            </a:r>
            <a:r>
              <a:rPr lang="en-US" dirty="0"/>
              <a:t>and </a:t>
            </a:r>
            <a:r>
              <a:rPr lang="en-US" dirty="0" smtClean="0"/>
              <a:t>late stage </a:t>
            </a:r>
            <a:r>
              <a:rPr lang="en-US" dirty="0"/>
              <a:t>dementias</a:t>
            </a:r>
          </a:p>
          <a:p>
            <a:pPr lvl="0"/>
            <a:r>
              <a:rPr lang="en-US" dirty="0">
                <a:solidFill>
                  <a:schemeClr val="bg1"/>
                </a:solidFill>
              </a:rPr>
              <a:t>Developing an individualized primary care plan</a:t>
            </a:r>
          </a:p>
          <a:p>
            <a:pPr lvl="1">
              <a:buFont typeface="Courier New" panose="02070309020205020404" pitchFamily="49" charset="0"/>
              <a:buChar char="o"/>
            </a:pPr>
            <a:r>
              <a:rPr lang="en-US" dirty="0"/>
              <a:t>Medication management considerations</a:t>
            </a:r>
          </a:p>
          <a:p>
            <a:pPr lvl="1">
              <a:buFont typeface="Courier New" panose="02070309020205020404" pitchFamily="49" charset="0"/>
              <a:buChar char="o"/>
            </a:pPr>
            <a:r>
              <a:rPr lang="en-US" dirty="0"/>
              <a:t>Specific areas of concern:</a:t>
            </a:r>
          </a:p>
          <a:p>
            <a:pPr lvl="2"/>
            <a:r>
              <a:rPr lang="en-US" dirty="0"/>
              <a:t>Comorbidities</a:t>
            </a:r>
          </a:p>
          <a:p>
            <a:pPr lvl="2"/>
            <a:r>
              <a:rPr lang="en-US" dirty="0"/>
              <a:t>Pain</a:t>
            </a:r>
          </a:p>
          <a:p>
            <a:pPr lvl="2"/>
            <a:r>
              <a:rPr lang="en-US" dirty="0"/>
              <a:t>Infection</a:t>
            </a:r>
          </a:p>
          <a:p>
            <a:pPr lvl="2"/>
            <a:r>
              <a:rPr lang="en-US" dirty="0"/>
              <a:t>Incontinence</a:t>
            </a:r>
          </a:p>
          <a:p>
            <a:pPr lvl="2"/>
            <a:r>
              <a:rPr lang="en-US" dirty="0"/>
              <a:t>Eating dysfunction</a:t>
            </a:r>
          </a:p>
          <a:p>
            <a:pPr lvl="2"/>
            <a:r>
              <a:rPr lang="en-US" dirty="0"/>
              <a:t>Miscellaneous</a:t>
            </a:r>
          </a:p>
        </p:txBody>
      </p:sp>
    </p:spTree>
    <p:extLst>
      <p:ext uri="{BB962C8B-B14F-4D97-AF65-F5344CB8AC3E}">
        <p14:creationId xmlns:p14="http://schemas.microsoft.com/office/powerpoint/2010/main" val="350261467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13ff120d-8bd5-4291-a148-70db8d7e9204" ContentTypeId="0x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48F67234D7727749955A18EB9CD6DB92" ma:contentTypeVersion="26" ma:contentTypeDescription="Create a new document." ma:contentTypeScope="" ma:versionID="3bc23a56344392738f1d89c59dc103ef">
  <xsd:schema xmlns:xsd="http://www.w3.org/2001/XMLSchema" xmlns:xs="http://www.w3.org/2001/XMLSchema" xmlns:p="http://schemas.microsoft.com/office/2006/metadata/properties" targetNamespace="http://schemas.microsoft.com/office/2006/metadata/properties" ma:root="true" ma:fieldsID="1af7013dfca677fccb853a96b9f329e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ABBE90-793B-4F6D-A509-DA31D3150770}">
  <ds:schemaRefs>
    <ds:schemaRef ds:uri="http://schemas.microsoft.com/sharepoint/v3/contenttype/forms"/>
  </ds:schemaRefs>
</ds:datastoreItem>
</file>

<file path=customXml/itemProps2.xml><?xml version="1.0" encoding="utf-8"?>
<ds:datastoreItem xmlns:ds="http://schemas.openxmlformats.org/officeDocument/2006/customXml" ds:itemID="{F05D9087-BB0C-4243-A369-AE5AF431A358}">
  <ds:schemaRefs>
    <ds:schemaRef ds:uri="Microsoft.SharePoint.Taxonomy.ContentTypeSync"/>
  </ds:schemaRefs>
</ds:datastoreItem>
</file>

<file path=customXml/itemProps3.xml><?xml version="1.0" encoding="utf-8"?>
<ds:datastoreItem xmlns:ds="http://schemas.openxmlformats.org/officeDocument/2006/customXml" ds:itemID="{BA8143EF-57E9-4DD4-9C16-8A05B645BE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F2ABCA84-61B0-47B8-B598-B4EE3CB27BEE}">
  <ds:schemaRefs>
    <ds:schemaRef ds:uri="http://purl.org/dc/elements/1.1/"/>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2284</TotalTime>
  <Words>2703</Words>
  <Application>Microsoft Office PowerPoint</Application>
  <PresentationFormat>On-screen Show (4:3)</PresentationFormat>
  <Paragraphs>344</Paragraphs>
  <Slides>44</Slides>
  <Notes>44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Courier New</vt:lpstr>
      <vt:lpstr>Times New Roman</vt:lpstr>
      <vt:lpstr>1_Office Theme</vt:lpstr>
      <vt:lpstr>2_Office Theme</vt:lpstr>
      <vt:lpstr>Management of Common Medical Conditions Observed During Middle and Late Stages of Dementia MODULE 7 </vt:lpstr>
      <vt:lpstr>Copyright Language</vt:lpstr>
      <vt:lpstr>Outline</vt:lpstr>
      <vt:lpstr>Learning Objectives</vt:lpstr>
      <vt:lpstr>Key Take-Home Messages</vt:lpstr>
      <vt:lpstr>Outline 2</vt:lpstr>
      <vt:lpstr>Overview of Middle Stage Dementias</vt:lpstr>
      <vt:lpstr>Overview of Late Stage Dementias</vt:lpstr>
      <vt:lpstr>Outline 3</vt:lpstr>
      <vt:lpstr>Developing an Individualized Primary Care Plan</vt:lpstr>
      <vt:lpstr>Photo - Nurse helping senior man</vt:lpstr>
      <vt:lpstr>Outline 4</vt:lpstr>
      <vt:lpstr>Medication Management</vt:lpstr>
      <vt:lpstr>Outline 5</vt:lpstr>
      <vt:lpstr>Comorbidities: Overview and Prevalence</vt:lpstr>
      <vt:lpstr>Most Common Comorbidities Identified in Dementia</vt:lpstr>
      <vt:lpstr>Outline 6</vt:lpstr>
      <vt:lpstr>Pain in Dementia: Prevalence</vt:lpstr>
      <vt:lpstr>Pathophysiology of Pain in Dementia</vt:lpstr>
      <vt:lpstr>Manifestations of Pain in Persons Living With Dementia</vt:lpstr>
      <vt:lpstr>Photo - Senior woman in apparent pain</vt:lpstr>
      <vt:lpstr>Challenges in Assessing Pain in Persons Living With Dementia</vt:lpstr>
      <vt:lpstr>Pain Management in Persons Living with Dementia: Nonpharmacologic Options</vt:lpstr>
      <vt:lpstr>Outline 7</vt:lpstr>
      <vt:lpstr>Infections</vt:lpstr>
      <vt:lpstr>Outline 8</vt:lpstr>
      <vt:lpstr>Urinary Incontinence: Prevalence</vt:lpstr>
      <vt:lpstr>Photo - Blue liquid on absorbing sheet</vt:lpstr>
      <vt:lpstr>Urinary Incontinence: Diagnostic Considerations </vt:lpstr>
      <vt:lpstr>Managing Urinary Incontinence in Persons Living with Dementia</vt:lpstr>
      <vt:lpstr>Incontinence: Dermatologic (and other) Consequences</vt:lpstr>
      <vt:lpstr>Fecal Incontinence</vt:lpstr>
      <vt:lpstr>Outline 9</vt:lpstr>
      <vt:lpstr>Eating Difficulties in PLwD: Overview</vt:lpstr>
      <vt:lpstr>Photo - Senior woman being spoonfed</vt:lpstr>
      <vt:lpstr>Eating Difficulties in Persons Living with Specific Dementias</vt:lpstr>
      <vt:lpstr>Management of Eating Difficulties in PLwD</vt:lpstr>
      <vt:lpstr>Outline 10</vt:lpstr>
      <vt:lpstr>Miscellaneous Medical Concerns</vt:lpstr>
      <vt:lpstr>Psychosis in Parkinson’s Disease Dementia (PDD) </vt:lpstr>
      <vt:lpstr>Evaluation</vt:lpstr>
      <vt:lpstr>Evaluation (continued)</vt:lpstr>
      <vt:lpstr>Acknowledgements</vt:lpstr>
      <vt:lpstr>Brought to you by the  U.S. Department of Health and Human Services, Health Resources and Services Administration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Common Medical Conditions Observed During Middle and Late Stages of Dementia - Module 7</dc:title>
  <dc:subject>Management of Common Medical Conditions Observed During Middle and Late Stages of Dementia - Module 7</dc:subject>
  <dc:creator>Department of Health and Human Services;Health Resources and Services Administration</dc:creator>
  <cp:keywords>Department of Health and Human Services; Health Resources and Services Administration; Management of Common Medical Conditions; Middle Stages of Dementia; Late Stages of Dementia; Module 7; Medication Management; Comorbidities; Pain; Infection; Incontinence; Eating dysfunction;</cp:keywords>
  <cp:lastModifiedBy>Mackenzie Cummings</cp:lastModifiedBy>
  <cp:revision>76</cp:revision>
  <dcterms:modified xsi:type="dcterms:W3CDTF">2018-11-07T19:29:08Z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0x01010048F67234D7727749955A18EB9CD6DB92</vt:lpwstr>
  </property>
</Properties>
</file>