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 id="2147483684" r:id="rId6"/>
  </p:sldMasterIdLst>
  <p:notesMasterIdLst>
    <p:notesMasterId r:id="rId44"/>
  </p:notesMasterIdLst>
  <p:sldIdLst>
    <p:sldId id="303" r:id="rId7"/>
    <p:sldId id="300" r:id="rId8"/>
    <p:sldId id="301" r:id="rId9"/>
    <p:sldId id="257" r:id="rId10"/>
    <p:sldId id="258" r:id="rId11"/>
    <p:sldId id="259" r:id="rId12"/>
    <p:sldId id="286" r:id="rId13"/>
    <p:sldId id="260" r:id="rId14"/>
    <p:sldId id="304" r:id="rId15"/>
    <p:sldId id="263" r:id="rId16"/>
    <p:sldId id="264" r:id="rId17"/>
    <p:sldId id="291" r:id="rId18"/>
    <p:sldId id="288" r:id="rId19"/>
    <p:sldId id="265" r:id="rId20"/>
    <p:sldId id="287" r:id="rId21"/>
    <p:sldId id="262" r:id="rId22"/>
    <p:sldId id="266" r:id="rId23"/>
    <p:sldId id="292" r:id="rId24"/>
    <p:sldId id="267" r:id="rId25"/>
    <p:sldId id="268" r:id="rId26"/>
    <p:sldId id="293" r:id="rId27"/>
    <p:sldId id="269" r:id="rId28"/>
    <p:sldId id="294" r:id="rId29"/>
    <p:sldId id="270" r:id="rId30"/>
    <p:sldId id="296" r:id="rId31"/>
    <p:sldId id="271" r:id="rId32"/>
    <p:sldId id="272" r:id="rId33"/>
    <p:sldId id="273" r:id="rId34"/>
    <p:sldId id="274" r:id="rId35"/>
    <p:sldId id="275" r:id="rId36"/>
    <p:sldId id="276" r:id="rId37"/>
    <p:sldId id="277" r:id="rId38"/>
    <p:sldId id="289" r:id="rId39"/>
    <p:sldId id="290" r:id="rId40"/>
    <p:sldId id="306" r:id="rId41"/>
    <p:sldId id="299" r:id="rId42"/>
    <p:sldId id="302" r:id="rId4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8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e schneider" initials="l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6009"/>
    <a:srgbClr val="C35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3" d="100"/>
          <a:sy n="63" d="100"/>
        </p:scale>
        <p:origin x="954" y="84"/>
      </p:cViewPr>
      <p:guideLst>
        <p:guide orient="horz" pos="2160"/>
        <p:guide pos="2880"/>
        <p:guide pos="2832"/>
      </p:guideLst>
    </p:cSldViewPr>
  </p:slideViewPr>
  <p:outlineViewPr>
    <p:cViewPr>
      <p:scale>
        <a:sx n="33" d="100"/>
        <a:sy n="33" d="100"/>
      </p:scale>
      <p:origin x="0" y="-14246"/>
    </p:cViewPr>
  </p:outlineViewPr>
  <p:notesTextViewPr>
    <p:cViewPr>
      <p:scale>
        <a:sx n="1" d="1"/>
        <a:sy n="1" d="1"/>
      </p:scale>
      <p:origin x="0" y="0"/>
    </p:cViewPr>
  </p:notesTextViewPr>
  <p:notesViewPr>
    <p:cSldViewPr snapToGrid="0">
      <p:cViewPr varScale="1">
        <p:scale>
          <a:sx n="55" d="100"/>
          <a:sy n="55" d="100"/>
        </p:scale>
        <p:origin x="285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D2F97DCE-264D-460C-AE39-1BCCBA0BEDBB}" type="datetimeFigureOut">
              <a:rPr lang="en-US" smtClean="0"/>
              <a:pPr/>
              <a:t>11/28/2018</a:t>
            </a:fld>
            <a:endParaRPr lang="en-US"/>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46108369-21AE-4C57-AEDE-6BEFCC98BEB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a:t>
            </a:fld>
            <a:endParaRPr lang="en-US"/>
          </a:p>
        </p:txBody>
      </p:sp>
    </p:spTree>
    <p:extLst>
      <p:ext uri="{BB962C8B-B14F-4D97-AF65-F5344CB8AC3E}">
        <p14:creationId xmlns:p14="http://schemas.microsoft.com/office/powerpoint/2010/main" val="3351348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10</a:t>
            </a:fld>
            <a:endParaRPr lang="en-US"/>
          </a:p>
        </p:txBody>
      </p:sp>
    </p:spTree>
    <p:extLst>
      <p:ext uri="{BB962C8B-B14F-4D97-AF65-F5344CB8AC3E}">
        <p14:creationId xmlns:p14="http://schemas.microsoft.com/office/powerpoint/2010/main" val="2790110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11</a:t>
            </a:fld>
            <a:endParaRPr lang="en-US"/>
          </a:p>
        </p:txBody>
      </p:sp>
    </p:spTree>
    <p:extLst>
      <p:ext uri="{BB962C8B-B14F-4D97-AF65-F5344CB8AC3E}">
        <p14:creationId xmlns:p14="http://schemas.microsoft.com/office/powerpoint/2010/main" val="2716706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12</a:t>
            </a:fld>
            <a:endParaRPr lang="en-US"/>
          </a:p>
        </p:txBody>
      </p:sp>
    </p:spTree>
    <p:extLst>
      <p:ext uri="{BB962C8B-B14F-4D97-AF65-F5344CB8AC3E}">
        <p14:creationId xmlns:p14="http://schemas.microsoft.com/office/powerpoint/2010/main" val="127268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13</a:t>
            </a:fld>
            <a:endParaRPr lang="en-US"/>
          </a:p>
        </p:txBody>
      </p:sp>
    </p:spTree>
    <p:extLst>
      <p:ext uri="{BB962C8B-B14F-4D97-AF65-F5344CB8AC3E}">
        <p14:creationId xmlns:p14="http://schemas.microsoft.com/office/powerpoint/2010/main" val="656638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14</a:t>
            </a:fld>
            <a:endParaRPr lang="en-US"/>
          </a:p>
        </p:txBody>
      </p:sp>
    </p:spTree>
    <p:extLst>
      <p:ext uri="{BB962C8B-B14F-4D97-AF65-F5344CB8AC3E}">
        <p14:creationId xmlns:p14="http://schemas.microsoft.com/office/powerpoint/2010/main" val="3981545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15</a:t>
            </a:fld>
            <a:endParaRPr lang="en-US"/>
          </a:p>
        </p:txBody>
      </p:sp>
    </p:spTree>
    <p:extLst>
      <p:ext uri="{BB962C8B-B14F-4D97-AF65-F5344CB8AC3E}">
        <p14:creationId xmlns:p14="http://schemas.microsoft.com/office/powerpoint/2010/main" val="1052250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16</a:t>
            </a:fld>
            <a:endParaRPr lang="en-US"/>
          </a:p>
        </p:txBody>
      </p:sp>
    </p:spTree>
    <p:extLst>
      <p:ext uri="{BB962C8B-B14F-4D97-AF65-F5344CB8AC3E}">
        <p14:creationId xmlns:p14="http://schemas.microsoft.com/office/powerpoint/2010/main" val="1007136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0"/>
            <a:ext cx="4156075" cy="3116263"/>
          </a:xfrm>
        </p:spPr>
      </p:sp>
      <p:sp>
        <p:nvSpPr>
          <p:cNvPr id="3" name="Notes Placeholder 2"/>
          <p:cNvSpPr>
            <a:spLocks noGrp="1"/>
          </p:cNvSpPr>
          <p:nvPr>
            <p:ph type="body" idx="1"/>
          </p:nvPr>
        </p:nvSpPr>
        <p:spPr>
          <a:xfrm>
            <a:off x="701039" y="3116262"/>
            <a:ext cx="5608320" cy="3636705"/>
          </a:xfrm>
        </p:spPr>
        <p:txBody>
          <a:bodyPr/>
          <a:lstStyle/>
          <a:p>
            <a:pPr lvl="0"/>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17</a:t>
            </a:fld>
            <a:endParaRPr lang="en-US"/>
          </a:p>
        </p:txBody>
      </p:sp>
    </p:spTree>
    <p:extLst>
      <p:ext uri="{BB962C8B-B14F-4D97-AF65-F5344CB8AC3E}">
        <p14:creationId xmlns:p14="http://schemas.microsoft.com/office/powerpoint/2010/main" val="907408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18</a:t>
            </a:fld>
            <a:endParaRPr lang="en-US"/>
          </a:p>
        </p:txBody>
      </p:sp>
    </p:spTree>
    <p:extLst>
      <p:ext uri="{BB962C8B-B14F-4D97-AF65-F5344CB8AC3E}">
        <p14:creationId xmlns:p14="http://schemas.microsoft.com/office/powerpoint/2010/main" val="3244064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19</a:t>
            </a:fld>
            <a:endParaRPr lang="en-US"/>
          </a:p>
        </p:txBody>
      </p:sp>
    </p:spTree>
    <p:extLst>
      <p:ext uri="{BB962C8B-B14F-4D97-AF65-F5344CB8AC3E}">
        <p14:creationId xmlns:p14="http://schemas.microsoft.com/office/powerpoint/2010/main" val="48740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2</a:t>
            </a:fld>
            <a:endParaRPr lang="en-US"/>
          </a:p>
        </p:txBody>
      </p:sp>
    </p:spTree>
    <p:extLst>
      <p:ext uri="{BB962C8B-B14F-4D97-AF65-F5344CB8AC3E}">
        <p14:creationId xmlns:p14="http://schemas.microsoft.com/office/powerpoint/2010/main" val="2117819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0"/>
            <a:ext cx="4156075" cy="3116263"/>
          </a:xfrm>
        </p:spPr>
      </p:sp>
      <p:sp>
        <p:nvSpPr>
          <p:cNvPr id="3" name="Notes Placeholder 2"/>
          <p:cNvSpPr>
            <a:spLocks noGrp="1"/>
          </p:cNvSpPr>
          <p:nvPr>
            <p:ph type="body" idx="1"/>
          </p:nvPr>
        </p:nvSpPr>
        <p:spPr>
          <a:xfrm>
            <a:off x="701039" y="3116262"/>
            <a:ext cx="5608320" cy="3636705"/>
          </a:xfrm>
        </p:spPr>
        <p:txBody>
          <a:bodyPr/>
          <a:lstStyle/>
          <a:p>
            <a:pPr lvl="1"/>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20</a:t>
            </a:fld>
            <a:endParaRPr lang="en-US"/>
          </a:p>
        </p:txBody>
      </p:sp>
    </p:spTree>
    <p:extLst>
      <p:ext uri="{BB962C8B-B14F-4D97-AF65-F5344CB8AC3E}">
        <p14:creationId xmlns:p14="http://schemas.microsoft.com/office/powerpoint/2010/main" val="3059237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21</a:t>
            </a:fld>
            <a:endParaRPr lang="en-US"/>
          </a:p>
        </p:txBody>
      </p:sp>
    </p:spTree>
    <p:extLst>
      <p:ext uri="{BB962C8B-B14F-4D97-AF65-F5344CB8AC3E}">
        <p14:creationId xmlns:p14="http://schemas.microsoft.com/office/powerpoint/2010/main" val="2209203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22</a:t>
            </a:fld>
            <a:endParaRPr lang="en-US"/>
          </a:p>
        </p:txBody>
      </p:sp>
    </p:spTree>
    <p:extLst>
      <p:ext uri="{BB962C8B-B14F-4D97-AF65-F5344CB8AC3E}">
        <p14:creationId xmlns:p14="http://schemas.microsoft.com/office/powerpoint/2010/main" val="158224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23</a:t>
            </a:fld>
            <a:endParaRPr lang="en-US"/>
          </a:p>
        </p:txBody>
      </p:sp>
    </p:spTree>
    <p:extLst>
      <p:ext uri="{BB962C8B-B14F-4D97-AF65-F5344CB8AC3E}">
        <p14:creationId xmlns:p14="http://schemas.microsoft.com/office/powerpoint/2010/main" val="1226323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24</a:t>
            </a:fld>
            <a:endParaRPr lang="en-US"/>
          </a:p>
        </p:txBody>
      </p:sp>
    </p:spTree>
    <p:extLst>
      <p:ext uri="{BB962C8B-B14F-4D97-AF65-F5344CB8AC3E}">
        <p14:creationId xmlns:p14="http://schemas.microsoft.com/office/powerpoint/2010/main" val="1071286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25</a:t>
            </a:fld>
            <a:endParaRPr lang="en-US"/>
          </a:p>
        </p:txBody>
      </p:sp>
    </p:spTree>
    <p:extLst>
      <p:ext uri="{BB962C8B-B14F-4D97-AF65-F5344CB8AC3E}">
        <p14:creationId xmlns:p14="http://schemas.microsoft.com/office/powerpoint/2010/main" val="1047906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26</a:t>
            </a:fld>
            <a:endParaRPr lang="en-US"/>
          </a:p>
        </p:txBody>
      </p:sp>
    </p:spTree>
    <p:extLst>
      <p:ext uri="{BB962C8B-B14F-4D97-AF65-F5344CB8AC3E}">
        <p14:creationId xmlns:p14="http://schemas.microsoft.com/office/powerpoint/2010/main" val="3640123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27</a:t>
            </a:fld>
            <a:endParaRPr lang="en-US"/>
          </a:p>
        </p:txBody>
      </p:sp>
    </p:spTree>
    <p:extLst>
      <p:ext uri="{BB962C8B-B14F-4D97-AF65-F5344CB8AC3E}">
        <p14:creationId xmlns:p14="http://schemas.microsoft.com/office/powerpoint/2010/main" val="1228382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28</a:t>
            </a:fld>
            <a:endParaRPr lang="en-US"/>
          </a:p>
        </p:txBody>
      </p:sp>
    </p:spTree>
    <p:extLst>
      <p:ext uri="{BB962C8B-B14F-4D97-AF65-F5344CB8AC3E}">
        <p14:creationId xmlns:p14="http://schemas.microsoft.com/office/powerpoint/2010/main" val="1300695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29</a:t>
            </a:fld>
            <a:endParaRPr lang="en-US"/>
          </a:p>
        </p:txBody>
      </p:sp>
    </p:spTree>
    <p:extLst>
      <p:ext uri="{BB962C8B-B14F-4D97-AF65-F5344CB8AC3E}">
        <p14:creationId xmlns:p14="http://schemas.microsoft.com/office/powerpoint/2010/main" val="13582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3</a:t>
            </a:fld>
            <a:endParaRPr lang="en-US"/>
          </a:p>
        </p:txBody>
      </p:sp>
    </p:spTree>
    <p:extLst>
      <p:ext uri="{BB962C8B-B14F-4D97-AF65-F5344CB8AC3E}">
        <p14:creationId xmlns:p14="http://schemas.microsoft.com/office/powerpoint/2010/main" val="998599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30</a:t>
            </a:fld>
            <a:endParaRPr lang="en-US"/>
          </a:p>
        </p:txBody>
      </p:sp>
    </p:spTree>
    <p:extLst>
      <p:ext uri="{BB962C8B-B14F-4D97-AF65-F5344CB8AC3E}">
        <p14:creationId xmlns:p14="http://schemas.microsoft.com/office/powerpoint/2010/main" val="1553915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31</a:t>
            </a:fld>
            <a:endParaRPr lang="en-US"/>
          </a:p>
        </p:txBody>
      </p:sp>
    </p:spTree>
    <p:extLst>
      <p:ext uri="{BB962C8B-B14F-4D97-AF65-F5344CB8AC3E}">
        <p14:creationId xmlns:p14="http://schemas.microsoft.com/office/powerpoint/2010/main" val="559305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32</a:t>
            </a:fld>
            <a:endParaRPr lang="en-US"/>
          </a:p>
        </p:txBody>
      </p:sp>
    </p:spTree>
    <p:extLst>
      <p:ext uri="{BB962C8B-B14F-4D97-AF65-F5344CB8AC3E}">
        <p14:creationId xmlns:p14="http://schemas.microsoft.com/office/powerpoint/2010/main" val="2794216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33</a:t>
            </a:fld>
            <a:endParaRPr lang="en-US"/>
          </a:p>
        </p:txBody>
      </p:sp>
    </p:spTree>
    <p:extLst>
      <p:ext uri="{BB962C8B-B14F-4D97-AF65-F5344CB8AC3E}">
        <p14:creationId xmlns:p14="http://schemas.microsoft.com/office/powerpoint/2010/main" val="3478556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34</a:t>
            </a:fld>
            <a:endParaRPr lang="en-US"/>
          </a:p>
        </p:txBody>
      </p:sp>
    </p:spTree>
    <p:extLst>
      <p:ext uri="{BB962C8B-B14F-4D97-AF65-F5344CB8AC3E}">
        <p14:creationId xmlns:p14="http://schemas.microsoft.com/office/powerpoint/2010/main" val="4263108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35</a:t>
            </a:fld>
            <a:endParaRPr lang="en-US"/>
          </a:p>
        </p:txBody>
      </p:sp>
    </p:spTree>
    <p:extLst>
      <p:ext uri="{BB962C8B-B14F-4D97-AF65-F5344CB8AC3E}">
        <p14:creationId xmlns:p14="http://schemas.microsoft.com/office/powerpoint/2010/main" val="1536751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36</a:t>
            </a:fld>
            <a:endParaRPr lang="en-US"/>
          </a:p>
        </p:txBody>
      </p:sp>
    </p:spTree>
    <p:extLst>
      <p:ext uri="{BB962C8B-B14F-4D97-AF65-F5344CB8AC3E}">
        <p14:creationId xmlns:p14="http://schemas.microsoft.com/office/powerpoint/2010/main" val="3696898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37</a:t>
            </a:fld>
            <a:endParaRPr lang="en-US"/>
          </a:p>
        </p:txBody>
      </p:sp>
    </p:spTree>
    <p:extLst>
      <p:ext uri="{BB962C8B-B14F-4D97-AF65-F5344CB8AC3E}">
        <p14:creationId xmlns:p14="http://schemas.microsoft.com/office/powerpoint/2010/main" val="1234276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a:t>
            </a:fld>
            <a:endParaRPr lang="en-US"/>
          </a:p>
        </p:txBody>
      </p:sp>
    </p:spTree>
    <p:extLst>
      <p:ext uri="{BB962C8B-B14F-4D97-AF65-F5344CB8AC3E}">
        <p14:creationId xmlns:p14="http://schemas.microsoft.com/office/powerpoint/2010/main" val="6543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a:t>
            </a:fld>
            <a:endParaRPr lang="en-US"/>
          </a:p>
        </p:txBody>
      </p:sp>
    </p:spTree>
    <p:extLst>
      <p:ext uri="{BB962C8B-B14F-4D97-AF65-F5344CB8AC3E}">
        <p14:creationId xmlns:p14="http://schemas.microsoft.com/office/powerpoint/2010/main" val="1200883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a:t>
            </a:fld>
            <a:endParaRPr lang="en-US"/>
          </a:p>
        </p:txBody>
      </p:sp>
    </p:spTree>
    <p:extLst>
      <p:ext uri="{BB962C8B-B14F-4D97-AF65-F5344CB8AC3E}">
        <p14:creationId xmlns:p14="http://schemas.microsoft.com/office/powerpoint/2010/main" val="1703208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a:t>
            </a:fld>
            <a:endParaRPr lang="en-US"/>
          </a:p>
        </p:txBody>
      </p:sp>
    </p:spTree>
    <p:extLst>
      <p:ext uri="{BB962C8B-B14F-4D97-AF65-F5344CB8AC3E}">
        <p14:creationId xmlns:p14="http://schemas.microsoft.com/office/powerpoint/2010/main" val="1903441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0"/>
            <a:ext cx="4156075" cy="3116263"/>
          </a:xfrm>
        </p:spPr>
      </p:sp>
      <p:sp>
        <p:nvSpPr>
          <p:cNvPr id="3" name="Notes Placeholder 2"/>
          <p:cNvSpPr>
            <a:spLocks noGrp="1"/>
          </p:cNvSpPr>
          <p:nvPr>
            <p:ph type="body" idx="1"/>
          </p:nvPr>
        </p:nvSpPr>
        <p:spPr>
          <a:xfrm>
            <a:off x="701039" y="3116262"/>
            <a:ext cx="5608320" cy="3636705"/>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8</a:t>
            </a:fld>
            <a:endParaRPr lang="en-US"/>
          </a:p>
        </p:txBody>
      </p:sp>
    </p:spTree>
    <p:extLst>
      <p:ext uri="{BB962C8B-B14F-4D97-AF65-F5344CB8AC3E}">
        <p14:creationId xmlns:p14="http://schemas.microsoft.com/office/powerpoint/2010/main" val="437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9</a:t>
            </a:fld>
            <a:endParaRPr lang="en-US"/>
          </a:p>
        </p:txBody>
      </p:sp>
    </p:spTree>
    <p:extLst>
      <p:ext uri="{BB962C8B-B14F-4D97-AF65-F5344CB8AC3E}">
        <p14:creationId xmlns:p14="http://schemas.microsoft.com/office/powerpoint/2010/main" val="124705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63852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Horiz rul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464920990"/>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414492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able and Note">
    <p:spTree>
      <p:nvGrpSpPr>
        <p:cNvPr id="1" name=""/>
        <p:cNvGrpSpPr/>
        <p:nvPr/>
      </p:nvGrpSpPr>
      <p:grpSpPr>
        <a:xfrm>
          <a:off x="0" y="0"/>
          <a:ext cx="0" cy="0"/>
          <a:chOff x="0" y="0"/>
          <a:chExt cx="0" cy="0"/>
        </a:xfrm>
      </p:grpSpPr>
      <p:sp>
        <p:nvSpPr>
          <p:cNvPr id="2" name="Title 1"/>
          <p:cNvSpPr>
            <a:spLocks noGrp="1"/>
          </p:cNvSpPr>
          <p:nvPr>
            <p:ph type="title"/>
          </p:nvPr>
        </p:nvSpPr>
        <p:spPr>
          <a:xfrm>
            <a:off x="457200" y="566928"/>
            <a:ext cx="8229600" cy="429768"/>
          </a:xfrm>
        </p:spPr>
        <p:txBody>
          <a:bodyPr/>
          <a:lstStyle/>
          <a:p>
            <a:r>
              <a:rPr lang="en-US" dirty="0"/>
              <a:t>Click to edit Master title style</a:t>
            </a:r>
          </a:p>
        </p:txBody>
      </p:sp>
      <p:sp>
        <p:nvSpPr>
          <p:cNvPr id="3" name="Content Placeholder 2"/>
          <p:cNvSpPr>
            <a:spLocks noGrp="1"/>
          </p:cNvSpPr>
          <p:nvPr>
            <p:ph sz="half" idx="1"/>
          </p:nvPr>
        </p:nvSpPr>
        <p:spPr>
          <a:xfrm>
            <a:off x="374904" y="1069847"/>
            <a:ext cx="8403336" cy="4270248"/>
          </a:xfrm>
        </p:spPr>
        <p:txBody>
          <a:bodyPr>
            <a:sp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74904" y="5486400"/>
            <a:ext cx="3739896" cy="274320"/>
          </a:xfrm>
        </p:spPr>
        <p:txBody>
          <a:bodyPr>
            <a:sp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360795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404457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708668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384619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518481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211712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871784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3629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970624268"/>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32605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700085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78108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324344" y="384048"/>
            <a:ext cx="1170432" cy="1261872"/>
          </a:xfrm>
          <a:ln w="25400">
            <a:solidFill>
              <a:schemeClr val="accent1">
                <a:shade val="50000"/>
              </a:schemeClr>
            </a:solidFill>
          </a:ln>
        </p:spPr>
        <p:txBody>
          <a:bodyPr/>
          <a:lstStyle/>
          <a:p>
            <a:endParaRPr lang="en-CA" dirty="0"/>
          </a:p>
        </p:txBody>
      </p:sp>
      <p:sp>
        <p:nvSpPr>
          <p:cNvPr id="2" name="Title 1"/>
          <p:cNvSpPr>
            <a:spLocks noGrp="1"/>
          </p:cNvSpPr>
          <p:nvPr>
            <p:ph type="ctrTitle"/>
          </p:nvPr>
        </p:nvSpPr>
        <p:spPr>
          <a:xfrm>
            <a:off x="685800" y="914400"/>
            <a:ext cx="6705600" cy="523220"/>
          </a:xfrm>
        </p:spPr>
        <p:txBody>
          <a:bodyPr wrap="square">
            <a:spAutoFit/>
          </a:bodyPr>
          <a:lstStyle/>
          <a:p>
            <a:r>
              <a:rPr lang="en-US"/>
              <a:t>Click to edit Master title style</a:t>
            </a:r>
          </a:p>
        </p:txBody>
      </p:sp>
      <p:sp>
        <p:nvSpPr>
          <p:cNvPr id="3" name="Subtitle 2"/>
          <p:cNvSpPr>
            <a:spLocks noGrp="1"/>
          </p:cNvSpPr>
          <p:nvPr>
            <p:ph type="subTitle" idx="1"/>
          </p:nvPr>
        </p:nvSpPr>
        <p:spPr>
          <a:xfrm>
            <a:off x="777240" y="3584447"/>
            <a:ext cx="7772400" cy="2743200"/>
          </a:xfrm>
        </p:spPr>
        <p:txBody>
          <a:bodyPr>
            <a:spAutoFit/>
          </a:bodyPr>
          <a:lstStyle>
            <a:lvl1pPr marL="0" indent="0" algn="ctr">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Tree>
    <p:extLst>
      <p:ext uri="{BB962C8B-B14F-4D97-AF65-F5344CB8AC3E}">
        <p14:creationId xmlns:p14="http://schemas.microsoft.com/office/powerpoint/2010/main" val="3708741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ought B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2"/>
            <a:ext cx="7772400" cy="1472184"/>
          </a:xfrm>
        </p:spPr>
        <p:txBody>
          <a:bodyPr wrap="square">
            <a:spAutoFit/>
          </a:bodyPr>
          <a:lstStyle>
            <a:lvl1pPr algn="ctr">
              <a:defRPr sz="2400">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
        <p:nvSpPr>
          <p:cNvPr id="8"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226964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aphic_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62573" cy="304800"/>
          </a:xfrm>
        </p:spPr>
        <p:txBody>
          <a:bodyPr>
            <a:normAutofit/>
          </a:bodyPr>
          <a:lstStyle>
            <a:lvl1pPr>
              <a:defRPr sz="500" b="0">
                <a:solidFill>
                  <a:schemeClr val="bg1"/>
                </a:solidFill>
              </a:defRPr>
            </a:lvl1pPr>
          </a:lstStyle>
          <a:p>
            <a:r>
              <a:rPr lang="en-US"/>
              <a:t>Click to edit Master title style</a:t>
            </a:r>
          </a:p>
        </p:txBody>
      </p:sp>
      <p:sp>
        <p:nvSpPr>
          <p:cNvPr id="3" name="Content Placeholder 2"/>
          <p:cNvSpPr>
            <a:spLocks noGrp="1"/>
          </p:cNvSpPr>
          <p:nvPr>
            <p:ph idx="1"/>
          </p:nvPr>
        </p:nvSpPr>
        <p:spPr>
          <a:xfrm>
            <a:off x="594360" y="603504"/>
            <a:ext cx="7955280" cy="5358384"/>
          </a:xfrm>
          <a:ln w="25400">
            <a:solidFill>
              <a:schemeClr val="accent1"/>
            </a:solidFill>
          </a:ln>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898036227"/>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dditional Info">
    <p:spTree>
      <p:nvGrpSpPr>
        <p:cNvPr id="1" name=""/>
        <p:cNvGrpSpPr/>
        <p:nvPr/>
      </p:nvGrpSpPr>
      <p:grpSpPr>
        <a:xfrm>
          <a:off x="0" y="0"/>
          <a:ext cx="0" cy="0"/>
          <a:chOff x="0" y="0"/>
          <a:chExt cx="0" cy="0"/>
        </a:xfrm>
      </p:grpSpPr>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2031999"/>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pic>
        <p:nvPicPr>
          <p:cNvPr id="5" name="Picture 4"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68096"/>
            <a:ext cx="585216" cy="585216"/>
          </a:xfrm>
          <a:prstGeom prst="rect">
            <a:avLst/>
          </a:prstGeom>
        </p:spPr>
      </p:pic>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966902680"/>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7324344" y="384048"/>
            <a:ext cx="1170432" cy="1261872"/>
          </a:xfrm>
          <a:ln w="25400">
            <a:solidFill>
              <a:schemeClr val="accent1">
                <a:shade val="50000"/>
              </a:schemeClr>
            </a:solidFill>
          </a:ln>
        </p:spPr>
        <p:txBody>
          <a:bodyPr/>
          <a:lstStyle/>
          <a:p>
            <a:endParaRPr lang="en-CA" dirty="0"/>
          </a:p>
        </p:txBody>
      </p:sp>
      <p:pic>
        <p:nvPicPr>
          <p:cNvPr id="6" name="Picture 5" descr="Boo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7123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560945"/>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195119460"/>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earning Objectives">
    <p:spTree>
      <p:nvGrpSpPr>
        <p:cNvPr id="1" name=""/>
        <p:cNvGrpSpPr/>
        <p:nvPr/>
      </p:nvGrpSpPr>
      <p:grpSpPr>
        <a:xfrm>
          <a:off x="0" y="0"/>
          <a:ext cx="0" cy="0"/>
          <a:chOff x="0" y="0"/>
          <a:chExt cx="0" cy="0"/>
        </a:xfrm>
      </p:grpSpPr>
      <p:pic>
        <p:nvPicPr>
          <p:cNvPr id="6" name="Picture 5" descr="Blackboard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029"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97728412"/>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Evaluation">
    <p:spTree>
      <p:nvGrpSpPr>
        <p:cNvPr id="1" name=""/>
        <p:cNvGrpSpPr/>
        <p:nvPr/>
      </p:nvGrpSpPr>
      <p:grpSpPr>
        <a:xfrm>
          <a:off x="0" y="0"/>
          <a:ext cx="0" cy="0"/>
          <a:chOff x="0" y="0"/>
          <a:chExt cx="0" cy="0"/>
        </a:xfrm>
      </p:grpSpPr>
      <p:pic>
        <p:nvPicPr>
          <p:cNvPr id="5" name="Picture 4" descr="Finger on touch scree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96444212"/>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cknowledgements">
    <p:spTree>
      <p:nvGrpSpPr>
        <p:cNvPr id="1" name=""/>
        <p:cNvGrpSpPr/>
        <p:nvPr/>
      </p:nvGrpSpPr>
      <p:grpSpPr>
        <a:xfrm>
          <a:off x="0" y="0"/>
          <a:ext cx="0" cy="0"/>
          <a:chOff x="0" y="0"/>
          <a:chExt cx="0" cy="0"/>
        </a:xfrm>
      </p:grpSpPr>
      <p:pic>
        <p:nvPicPr>
          <p:cNvPr id="6" name="Picture 5"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612648"/>
            <a:ext cx="585216" cy="585216"/>
          </a:xfrm>
          <a:prstGeom prst="rect">
            <a:avLst/>
          </a:prstGeom>
        </p:spPr>
      </p:pic>
      <p:sp>
        <p:nvSpPr>
          <p:cNvPr id="2" name="Title 1"/>
          <p:cNvSpPr>
            <a:spLocks noGrp="1"/>
          </p:cNvSpPr>
          <p:nvPr>
            <p:ph type="title"/>
          </p:nvPr>
        </p:nvSpPr>
        <p:spPr>
          <a:xfrm>
            <a:off x="987552" y="786384"/>
            <a:ext cx="6473952" cy="228600"/>
          </a:xfrm>
        </p:spPr>
        <p:txBody>
          <a:bodyPr>
            <a:spAutoFit/>
          </a:bodyPr>
          <a:lstStyle/>
          <a:p>
            <a:r>
              <a:rPr lang="en-US" dirty="0"/>
              <a:t>Click to edit Master title style</a:t>
            </a:r>
          </a:p>
        </p:txBody>
      </p:sp>
      <p:sp>
        <p:nvSpPr>
          <p:cNvPr id="3" name="Content Placeholder 2"/>
          <p:cNvSpPr>
            <a:spLocks noGrp="1"/>
          </p:cNvSpPr>
          <p:nvPr>
            <p:ph idx="1"/>
          </p:nvPr>
        </p:nvSpPr>
        <p:spPr>
          <a:xfrm>
            <a:off x="228600" y="1225296"/>
            <a:ext cx="8787384" cy="4965192"/>
          </a:xfrm>
        </p:spPr>
        <p:txBody>
          <a:bodyPr wrap="square">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878196841"/>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ake Home">
    <p:spTree>
      <p:nvGrpSpPr>
        <p:cNvPr id="1" name=""/>
        <p:cNvGrpSpPr/>
        <p:nvPr/>
      </p:nvGrpSpPr>
      <p:grpSpPr>
        <a:xfrm>
          <a:off x="0" y="0"/>
          <a:ext cx="0" cy="0"/>
          <a:chOff x="0" y="0"/>
          <a:chExt cx="0" cy="0"/>
        </a:xfrm>
      </p:grpSpPr>
      <p:pic>
        <p:nvPicPr>
          <p:cNvPr id="5" name="Picture 4" descr="Backpac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996"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443368676"/>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p:cNvGrpSpPr/>
          <p:nvPr userDrawn="1"/>
        </p:nvGrpSpPr>
        <p:grpSpPr>
          <a:xfrm>
            <a:off x="513087" y="-18238"/>
            <a:ext cx="8054040" cy="307777"/>
            <a:chOff x="513087" y="-18238"/>
            <a:chExt cx="8054040" cy="307777"/>
          </a:xfrm>
        </p:grpSpPr>
        <p:sp>
          <p:nvSpPr>
            <p:cNvPr id="26" name="TextBox 25"/>
            <p:cNvSpPr txBox="1"/>
            <p:nvPr userDrawn="1"/>
          </p:nvSpPr>
          <p:spPr>
            <a:xfrm>
              <a:off x="513087" y="-18238"/>
              <a:ext cx="927664" cy="307777"/>
            </a:xfrm>
            <a:prstGeom prst="rect">
              <a:avLst/>
            </a:prstGeom>
            <a:noFill/>
          </p:spPr>
          <p:txBody>
            <a:bodyPr wrap="square" rtlCol="0">
              <a:spAutoFit/>
            </a:bodyPr>
            <a:lstStyle/>
            <a:p>
              <a:r>
                <a:rPr lang="en-US" sz="1400" b="1">
                  <a:solidFill>
                    <a:schemeClr val="tx2"/>
                  </a:solidFill>
                </a:rPr>
                <a:t>MODULE</a:t>
              </a:r>
            </a:p>
          </p:txBody>
        </p:sp>
        <p:grpSp>
          <p:nvGrpSpPr>
            <p:cNvPr id="45" name="Group 44"/>
            <p:cNvGrpSpPr/>
            <p:nvPr userDrawn="1"/>
          </p:nvGrpSpPr>
          <p:grpSpPr>
            <a:xfrm>
              <a:off x="1317181" y="-8368"/>
              <a:ext cx="7249946" cy="259363"/>
              <a:chOff x="1317181" y="-8368"/>
              <a:chExt cx="7249946" cy="259363"/>
            </a:xfrm>
          </p:grpSpPr>
          <p:sp>
            <p:nvSpPr>
              <p:cNvPr id="46" name="Rectangle 45"/>
              <p:cNvSpPr/>
              <p:nvPr userDrawn="1"/>
            </p:nvSpPr>
            <p:spPr>
              <a:xfrm>
                <a:off x="131718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a:t>
                </a:r>
              </a:p>
            </p:txBody>
          </p:sp>
          <p:sp>
            <p:nvSpPr>
              <p:cNvPr id="47" name="Rectangle 46"/>
              <p:cNvSpPr/>
              <p:nvPr userDrawn="1"/>
            </p:nvSpPr>
            <p:spPr>
              <a:xfrm>
                <a:off x="177425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2</a:t>
                </a:r>
              </a:p>
            </p:txBody>
          </p:sp>
          <p:sp>
            <p:nvSpPr>
              <p:cNvPr id="48" name="Rectangle 47"/>
              <p:cNvSpPr/>
              <p:nvPr userDrawn="1"/>
            </p:nvSpPr>
            <p:spPr>
              <a:xfrm>
                <a:off x="223133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3</a:t>
                </a:r>
              </a:p>
            </p:txBody>
          </p:sp>
          <p:sp>
            <p:nvSpPr>
              <p:cNvPr id="49" name="Rectangle 48"/>
              <p:cNvSpPr/>
              <p:nvPr userDrawn="1"/>
            </p:nvSpPr>
            <p:spPr>
              <a:xfrm>
                <a:off x="2688409"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4</a:t>
                </a:r>
              </a:p>
            </p:txBody>
          </p:sp>
          <p:sp>
            <p:nvSpPr>
              <p:cNvPr id="50" name="Rectangle 49"/>
              <p:cNvSpPr/>
              <p:nvPr userDrawn="1"/>
            </p:nvSpPr>
            <p:spPr>
              <a:xfrm>
                <a:off x="3145485"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5</a:t>
                </a:r>
              </a:p>
            </p:txBody>
          </p:sp>
          <p:sp>
            <p:nvSpPr>
              <p:cNvPr id="51" name="Rectangle 50"/>
              <p:cNvSpPr/>
              <p:nvPr userDrawn="1"/>
            </p:nvSpPr>
            <p:spPr>
              <a:xfrm>
                <a:off x="360256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6</a:t>
                </a:r>
              </a:p>
            </p:txBody>
          </p:sp>
          <p:sp>
            <p:nvSpPr>
              <p:cNvPr id="52" name="Rectangle 51"/>
              <p:cNvSpPr/>
              <p:nvPr userDrawn="1"/>
            </p:nvSpPr>
            <p:spPr>
              <a:xfrm>
                <a:off x="405963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7</a:t>
                </a:r>
              </a:p>
            </p:txBody>
          </p:sp>
          <p:sp>
            <p:nvSpPr>
              <p:cNvPr id="53" name="Rectangle 52"/>
              <p:cNvSpPr/>
              <p:nvPr userDrawn="1"/>
            </p:nvSpPr>
            <p:spPr>
              <a:xfrm>
                <a:off x="4973789" y="-8368"/>
                <a:ext cx="393804" cy="259363"/>
              </a:xfrm>
              <a:prstGeom prst="rect">
                <a:avLst/>
              </a:prstGeom>
              <a:solidFill>
                <a:srgbClr val="FFC000"/>
              </a:solidFill>
              <a:ln>
                <a:noFill/>
              </a:ln>
              <a:effectLst>
                <a:reflection blurRad="6350" stA="50000" endPos="56000" dist="254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tx1"/>
                    </a:solidFill>
                  </a:rPr>
                  <a:t>9</a:t>
                </a:r>
              </a:p>
            </p:txBody>
          </p:sp>
          <p:sp>
            <p:nvSpPr>
              <p:cNvPr id="54" name="Rectangle 53"/>
              <p:cNvSpPr/>
              <p:nvPr userDrawn="1"/>
            </p:nvSpPr>
            <p:spPr>
              <a:xfrm>
                <a:off x="543086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10</a:t>
                </a:r>
              </a:p>
            </p:txBody>
          </p:sp>
          <p:sp>
            <p:nvSpPr>
              <p:cNvPr id="55" name="Rectangle 54"/>
              <p:cNvSpPr/>
              <p:nvPr userDrawn="1"/>
            </p:nvSpPr>
            <p:spPr>
              <a:xfrm>
                <a:off x="588794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11</a:t>
                </a:r>
              </a:p>
            </p:txBody>
          </p:sp>
          <p:sp>
            <p:nvSpPr>
              <p:cNvPr id="56" name="Rectangle 55"/>
              <p:cNvSpPr/>
              <p:nvPr userDrawn="1"/>
            </p:nvSpPr>
            <p:spPr>
              <a:xfrm>
                <a:off x="634501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12</a:t>
                </a:r>
              </a:p>
            </p:txBody>
          </p:sp>
          <p:sp>
            <p:nvSpPr>
              <p:cNvPr id="57" name="Rectangle 56"/>
              <p:cNvSpPr/>
              <p:nvPr userDrawn="1"/>
            </p:nvSpPr>
            <p:spPr>
              <a:xfrm>
                <a:off x="680209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13</a:t>
                </a:r>
              </a:p>
            </p:txBody>
          </p:sp>
          <p:sp>
            <p:nvSpPr>
              <p:cNvPr id="58" name="Rectangle 57"/>
              <p:cNvSpPr/>
              <p:nvPr userDrawn="1"/>
            </p:nvSpPr>
            <p:spPr>
              <a:xfrm>
                <a:off x="725916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14</a:t>
                </a:r>
              </a:p>
            </p:txBody>
          </p:sp>
          <p:sp>
            <p:nvSpPr>
              <p:cNvPr id="59" name="Rectangle 58"/>
              <p:cNvSpPr/>
              <p:nvPr userDrawn="1"/>
            </p:nvSpPr>
            <p:spPr>
              <a:xfrm>
                <a:off x="771624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15</a:t>
                </a:r>
              </a:p>
            </p:txBody>
          </p:sp>
          <p:sp>
            <p:nvSpPr>
              <p:cNvPr id="60" name="Rectangle 59"/>
              <p:cNvSpPr/>
              <p:nvPr userDrawn="1"/>
            </p:nvSpPr>
            <p:spPr>
              <a:xfrm>
                <a:off x="817332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16</a:t>
                </a:r>
              </a:p>
            </p:txBody>
          </p:sp>
          <p:sp>
            <p:nvSpPr>
              <p:cNvPr id="61" name="Rectangle 60"/>
              <p:cNvSpPr/>
              <p:nvPr userDrawn="1"/>
            </p:nvSpPr>
            <p:spPr>
              <a:xfrm>
                <a:off x="451671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8</a:t>
                </a:r>
              </a:p>
            </p:txBody>
          </p:sp>
        </p:grpSp>
      </p:grpSp>
    </p:spTree>
    <p:extLst>
      <p:ext uri="{BB962C8B-B14F-4D97-AF65-F5344CB8AC3E}">
        <p14:creationId xmlns:p14="http://schemas.microsoft.com/office/powerpoint/2010/main" val="39864380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513087" y="-18238"/>
            <a:ext cx="8054040" cy="307777"/>
            <a:chOff x="513087" y="-18238"/>
            <a:chExt cx="8054040" cy="307777"/>
          </a:xfrm>
        </p:grpSpPr>
        <p:sp>
          <p:nvSpPr>
            <p:cNvPr id="25" name="TextBox 24"/>
            <p:cNvSpPr txBox="1"/>
            <p:nvPr userDrawn="1"/>
          </p:nvSpPr>
          <p:spPr>
            <a:xfrm>
              <a:off x="513087" y="-18238"/>
              <a:ext cx="927664" cy="307777"/>
            </a:xfrm>
            <a:prstGeom prst="rect">
              <a:avLst/>
            </a:prstGeom>
            <a:noFill/>
          </p:spPr>
          <p:txBody>
            <a:bodyPr wrap="square" rtlCol="0">
              <a:spAutoFit/>
            </a:bodyPr>
            <a:lstStyle/>
            <a:p>
              <a:r>
                <a:rPr lang="en-US" sz="1400" b="1">
                  <a:solidFill>
                    <a:schemeClr val="tx2"/>
                  </a:solidFill>
                </a:rPr>
                <a:t>MODULE</a:t>
              </a:r>
            </a:p>
          </p:txBody>
        </p:sp>
        <p:grpSp>
          <p:nvGrpSpPr>
            <p:cNvPr id="44" name="Group 43"/>
            <p:cNvGrpSpPr/>
            <p:nvPr userDrawn="1"/>
          </p:nvGrpSpPr>
          <p:grpSpPr>
            <a:xfrm>
              <a:off x="1317181" y="-8368"/>
              <a:ext cx="7249946" cy="259363"/>
              <a:chOff x="1317181" y="-8368"/>
              <a:chExt cx="7249946" cy="259363"/>
            </a:xfrm>
          </p:grpSpPr>
          <p:sp>
            <p:nvSpPr>
              <p:cNvPr id="45" name="Rectangle 44"/>
              <p:cNvSpPr/>
              <p:nvPr userDrawn="1"/>
            </p:nvSpPr>
            <p:spPr>
              <a:xfrm>
                <a:off x="131718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a:t>
                </a:r>
              </a:p>
            </p:txBody>
          </p:sp>
          <p:sp>
            <p:nvSpPr>
              <p:cNvPr id="46" name="Rectangle 45"/>
              <p:cNvSpPr/>
              <p:nvPr userDrawn="1"/>
            </p:nvSpPr>
            <p:spPr>
              <a:xfrm>
                <a:off x="177425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2</a:t>
                </a:r>
              </a:p>
            </p:txBody>
          </p:sp>
          <p:sp>
            <p:nvSpPr>
              <p:cNvPr id="47" name="Rectangle 46"/>
              <p:cNvSpPr/>
              <p:nvPr userDrawn="1"/>
            </p:nvSpPr>
            <p:spPr>
              <a:xfrm>
                <a:off x="223133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3</a:t>
                </a:r>
              </a:p>
            </p:txBody>
          </p:sp>
          <p:sp>
            <p:nvSpPr>
              <p:cNvPr id="48" name="Rectangle 47"/>
              <p:cNvSpPr/>
              <p:nvPr userDrawn="1"/>
            </p:nvSpPr>
            <p:spPr>
              <a:xfrm>
                <a:off x="2688409"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4</a:t>
                </a:r>
              </a:p>
            </p:txBody>
          </p:sp>
          <p:sp>
            <p:nvSpPr>
              <p:cNvPr id="49" name="Rectangle 48"/>
              <p:cNvSpPr/>
              <p:nvPr userDrawn="1"/>
            </p:nvSpPr>
            <p:spPr>
              <a:xfrm>
                <a:off x="3145485"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5</a:t>
                </a:r>
              </a:p>
            </p:txBody>
          </p:sp>
          <p:sp>
            <p:nvSpPr>
              <p:cNvPr id="50" name="Rectangle 49"/>
              <p:cNvSpPr/>
              <p:nvPr userDrawn="1"/>
            </p:nvSpPr>
            <p:spPr>
              <a:xfrm>
                <a:off x="360256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6</a:t>
                </a:r>
              </a:p>
            </p:txBody>
          </p:sp>
          <p:sp>
            <p:nvSpPr>
              <p:cNvPr id="51" name="Rectangle 50"/>
              <p:cNvSpPr/>
              <p:nvPr userDrawn="1"/>
            </p:nvSpPr>
            <p:spPr>
              <a:xfrm>
                <a:off x="405963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7</a:t>
                </a:r>
              </a:p>
            </p:txBody>
          </p:sp>
          <p:sp>
            <p:nvSpPr>
              <p:cNvPr id="52" name="Rectangle 51"/>
              <p:cNvSpPr/>
              <p:nvPr userDrawn="1"/>
            </p:nvSpPr>
            <p:spPr>
              <a:xfrm>
                <a:off x="4973789" y="-8368"/>
                <a:ext cx="393804" cy="259363"/>
              </a:xfrm>
              <a:prstGeom prst="rect">
                <a:avLst/>
              </a:prstGeom>
              <a:solidFill>
                <a:srgbClr val="FFC000"/>
              </a:solidFill>
              <a:ln>
                <a:noFill/>
              </a:ln>
              <a:effectLst>
                <a:reflection blurRad="6350" stA="50000" endPos="56000" dist="254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tx1"/>
                    </a:solidFill>
                  </a:rPr>
                  <a:t>9</a:t>
                </a:r>
              </a:p>
            </p:txBody>
          </p:sp>
          <p:sp>
            <p:nvSpPr>
              <p:cNvPr id="53" name="Rectangle 52"/>
              <p:cNvSpPr/>
              <p:nvPr userDrawn="1"/>
            </p:nvSpPr>
            <p:spPr>
              <a:xfrm>
                <a:off x="543086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10</a:t>
                </a:r>
              </a:p>
            </p:txBody>
          </p:sp>
          <p:sp>
            <p:nvSpPr>
              <p:cNvPr id="54" name="Rectangle 53"/>
              <p:cNvSpPr/>
              <p:nvPr userDrawn="1"/>
            </p:nvSpPr>
            <p:spPr>
              <a:xfrm>
                <a:off x="588794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11</a:t>
                </a:r>
              </a:p>
            </p:txBody>
          </p:sp>
          <p:sp>
            <p:nvSpPr>
              <p:cNvPr id="55" name="Rectangle 54"/>
              <p:cNvSpPr/>
              <p:nvPr userDrawn="1"/>
            </p:nvSpPr>
            <p:spPr>
              <a:xfrm>
                <a:off x="634501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12</a:t>
                </a:r>
              </a:p>
            </p:txBody>
          </p:sp>
          <p:sp>
            <p:nvSpPr>
              <p:cNvPr id="56" name="Rectangle 55"/>
              <p:cNvSpPr/>
              <p:nvPr userDrawn="1"/>
            </p:nvSpPr>
            <p:spPr>
              <a:xfrm>
                <a:off x="680209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13</a:t>
                </a:r>
              </a:p>
            </p:txBody>
          </p:sp>
          <p:sp>
            <p:nvSpPr>
              <p:cNvPr id="57" name="Rectangle 56"/>
              <p:cNvSpPr/>
              <p:nvPr userDrawn="1"/>
            </p:nvSpPr>
            <p:spPr>
              <a:xfrm>
                <a:off x="725916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14</a:t>
                </a:r>
              </a:p>
            </p:txBody>
          </p:sp>
          <p:sp>
            <p:nvSpPr>
              <p:cNvPr id="58" name="Rectangle 57"/>
              <p:cNvSpPr/>
              <p:nvPr userDrawn="1"/>
            </p:nvSpPr>
            <p:spPr>
              <a:xfrm>
                <a:off x="771624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15</a:t>
                </a:r>
              </a:p>
            </p:txBody>
          </p:sp>
          <p:sp>
            <p:nvSpPr>
              <p:cNvPr id="59" name="Rectangle 58"/>
              <p:cNvSpPr/>
              <p:nvPr userDrawn="1"/>
            </p:nvSpPr>
            <p:spPr>
              <a:xfrm>
                <a:off x="817332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16</a:t>
                </a:r>
              </a:p>
            </p:txBody>
          </p:sp>
          <p:sp>
            <p:nvSpPr>
              <p:cNvPr id="60" name="Rectangle 59"/>
              <p:cNvSpPr/>
              <p:nvPr userDrawn="1"/>
            </p:nvSpPr>
            <p:spPr>
              <a:xfrm>
                <a:off x="451671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8</a:t>
                </a:r>
              </a:p>
            </p:txBody>
          </p:sp>
        </p:grpSp>
      </p:grpSp>
    </p:spTree>
    <p:extLst>
      <p:ext uri="{BB962C8B-B14F-4D97-AF65-F5344CB8AC3E}">
        <p14:creationId xmlns:p14="http://schemas.microsoft.com/office/powerpoint/2010/main" val="680078457"/>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google.com/websearch/answer/29508?hl=e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6705600" cy="2335576"/>
          </a:xfrm>
        </p:spPr>
        <p:txBody>
          <a:bodyPr>
            <a:normAutofit fontScale="90000"/>
          </a:bodyPr>
          <a:lstStyle/>
          <a:p>
            <a:r>
              <a:rPr lang="en-US" sz="4000" b="1" dirty="0"/>
              <a:t>Interprofessional Team Roles </a:t>
            </a:r>
            <a:br>
              <a:rPr lang="en-US" sz="4000" b="1" dirty="0"/>
            </a:br>
            <a:r>
              <a:rPr lang="en-US" sz="4000" b="1" dirty="0"/>
              <a:t>and Responsibilities in Providing Person-Centered </a:t>
            </a:r>
            <a:r>
              <a:rPr lang="en-US" sz="4000" b="1" dirty="0" smtClean="0"/>
              <a:t>Care</a:t>
            </a:r>
            <a:r>
              <a:rPr lang="en-US" b="1" dirty="0"/>
              <a:t/>
            </a:r>
            <a:br>
              <a:rPr lang="en-US" b="1" dirty="0"/>
            </a:br>
            <a:r>
              <a:rPr lang="en-US" sz="2200" cap="all" dirty="0">
                <a:solidFill>
                  <a:schemeClr val="accent6">
                    <a:lumMod val="50000"/>
                  </a:schemeClr>
                </a:solidFill>
              </a:rPr>
              <a:t>Module 9 </a:t>
            </a:r>
          </a:p>
        </p:txBody>
      </p:sp>
      <p:sp>
        <p:nvSpPr>
          <p:cNvPr id="9" name="Subtitle 5"/>
          <p:cNvSpPr>
            <a:spLocks noGrp="1"/>
          </p:cNvSpPr>
          <p:nvPr>
            <p:ph type="subTitle" idx="1"/>
          </p:nvPr>
        </p:nvSpPr>
        <p:spPr/>
        <p:txBody>
          <a:bodyPr>
            <a:normAutofit/>
          </a:bodyPr>
          <a:lstStyle/>
          <a:p>
            <a:pPr>
              <a:spcBef>
                <a:spcPts val="0"/>
              </a:spcBef>
            </a:pPr>
            <a:r>
              <a:rPr lang="en-US" sz="1400" dirty="0">
                <a:solidFill>
                  <a:schemeClr val="tx1"/>
                </a:solidFill>
              </a:rPr>
              <a:t>U.S. Department of Health and Human Services</a:t>
            </a:r>
          </a:p>
          <a:p>
            <a:pPr>
              <a:spcBef>
                <a:spcPts val="0"/>
              </a:spcBef>
            </a:pPr>
            <a:r>
              <a:rPr lang="en-US" sz="1400" dirty="0">
                <a:solidFill>
                  <a:schemeClr val="tx1"/>
                </a:solidFill>
              </a:rPr>
              <a:t>Health Resources and Services Administration</a:t>
            </a:r>
          </a:p>
          <a:p>
            <a:pPr>
              <a:spcBef>
                <a:spcPts val="0"/>
              </a:spcBef>
            </a:pPr>
            <a:r>
              <a:rPr lang="en-US" dirty="0" smtClean="0"/>
              <a:t>Novemb</a:t>
            </a:r>
            <a:r>
              <a:rPr lang="en-US" sz="1400" dirty="0" smtClean="0">
                <a:solidFill>
                  <a:schemeClr val="tx1"/>
                </a:solidFill>
              </a:rPr>
              <a:t>er 2018</a:t>
            </a:r>
            <a:endParaRPr lang="en-US" sz="1400" dirty="0">
              <a:solidFill>
                <a:schemeClr val="tx1"/>
              </a:solidFill>
            </a:endParaRPr>
          </a:p>
          <a:p>
            <a:pPr algn="l"/>
            <a:endParaRPr lang="en-US" sz="1400" i="1" dirty="0">
              <a:solidFill>
                <a:schemeClr val="tx1"/>
              </a:solidFill>
            </a:endParaRPr>
          </a:p>
          <a:p>
            <a:r>
              <a:rPr lang="en-US" sz="1400" i="1" dirty="0">
                <a:solidFill>
                  <a:schemeClr val="tx1"/>
                </a:solidFill>
              </a:rPr>
              <a:t>The U.S. Department of Health and Human Services, Health Resources and Services Administration developed this module under a contract. Some of the views expressed in this presentation module are solely the opinions of the author(s) and do not necessarily reflect the official policies of the U.S. Department of Health and Human Services or the Health Resources and Services Administration, nor does mention of the department or agency names imply endorsement by the U.S. Government.</a:t>
            </a:r>
            <a:endParaRPr lang="en-US" dirty="0"/>
          </a:p>
        </p:txBody>
      </p:sp>
      <p:pic>
        <p:nvPicPr>
          <p:cNvPr id="11" name="Picture Placeholder 10" descr="Thumbnail photo of nurse comforting woman."/>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96" r="96"/>
          <a:stretch>
            <a:fillRect/>
          </a:stretch>
        </p:blipFill>
        <p:spPr bwMode="invGray"/>
      </p:pic>
      <p:pic>
        <p:nvPicPr>
          <p:cNvPr id="8" name="Picture Placeholder 7" descr="Logo of the U.S. Department of Health &amp; Human Services. "/>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a:fillRect/>
          </a:stretch>
        </p:blipFill>
        <p:spPr/>
      </p:pic>
      <p:pic>
        <p:nvPicPr>
          <p:cNvPr id="10" name="Picture Placeholder 9" descr="Logo of the Health Resources and Services Administration (HRSA) "/>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491" r="491"/>
          <a:stretch>
            <a:fillRect/>
          </a:stretch>
        </p:blipFill>
        <p:spPr/>
      </p:pic>
    </p:spTree>
    <p:extLst>
      <p:ext uri="{BB962C8B-B14F-4D97-AF65-F5344CB8AC3E}">
        <p14:creationId xmlns:p14="http://schemas.microsoft.com/office/powerpoint/2010/main" val="658510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4840"/>
            <a:ext cx="8229600" cy="868680"/>
          </a:xfrm>
        </p:spPr>
        <p:txBody>
          <a:bodyPr>
            <a:noAutofit/>
          </a:bodyPr>
          <a:lstStyle/>
          <a:p>
            <a:r>
              <a:rPr lang="en-US" b="1" dirty="0"/>
              <a:t>Applying Essential Elements of </a:t>
            </a:r>
            <a:r>
              <a:rPr lang="en-US" dirty="0"/>
              <a:t>t</a:t>
            </a:r>
            <a:r>
              <a:rPr lang="en-US" b="1" dirty="0"/>
              <a:t>he AGS Person-Centered Care for </a:t>
            </a:r>
            <a:r>
              <a:rPr lang="en-US" b="1" dirty="0" err="1"/>
              <a:t>PLwD</a:t>
            </a:r>
            <a:endParaRPr lang="en-US" dirty="0"/>
          </a:p>
        </p:txBody>
      </p:sp>
      <p:sp>
        <p:nvSpPr>
          <p:cNvPr id="3" name="Content Placeholder 2"/>
          <p:cNvSpPr>
            <a:spLocks noGrp="1"/>
          </p:cNvSpPr>
          <p:nvPr>
            <p:ph idx="1"/>
          </p:nvPr>
        </p:nvSpPr>
        <p:spPr>
          <a:xfrm>
            <a:off x="533400" y="1600200"/>
            <a:ext cx="8229600" cy="4038600"/>
          </a:xfrm>
        </p:spPr>
        <p:txBody>
          <a:bodyPr>
            <a:normAutofit/>
          </a:bodyPr>
          <a:lstStyle/>
          <a:p>
            <a:pPr marL="0" indent="0">
              <a:buNone/>
            </a:pPr>
            <a:r>
              <a:rPr lang="en-US" dirty="0"/>
              <a:t>The AGS developed an approach for applying the 8 essential elements of PCC for </a:t>
            </a:r>
            <a:r>
              <a:rPr lang="en-US" dirty="0" err="1"/>
              <a:t>PLwD</a:t>
            </a:r>
            <a:r>
              <a:rPr lang="en-US" dirty="0"/>
              <a:t> (AGS, 2016).</a:t>
            </a:r>
          </a:p>
          <a:p>
            <a:pPr marL="914400" lvl="1" indent="-457200">
              <a:buFont typeface="+mj-lt"/>
              <a:buAutoNum type="arabicPeriod"/>
            </a:pPr>
            <a:r>
              <a:rPr lang="en-US" dirty="0"/>
              <a:t>Develop an individualized, goal-oriented care plan. </a:t>
            </a:r>
          </a:p>
          <a:p>
            <a:pPr marL="914400" lvl="1" indent="-457200">
              <a:buFont typeface="+mj-lt"/>
              <a:buAutoNum type="arabicPeriod"/>
            </a:pPr>
            <a:r>
              <a:rPr lang="en-US" dirty="0"/>
              <a:t>Perform an ongoing review of goals and care plan.</a:t>
            </a:r>
          </a:p>
          <a:p>
            <a:pPr marL="914400" lvl="1" indent="-457200">
              <a:buFont typeface="+mj-lt"/>
              <a:buAutoNum type="arabicPeriod"/>
            </a:pPr>
            <a:r>
              <a:rPr lang="en-US" dirty="0"/>
              <a:t>Develop an </a:t>
            </a:r>
            <a:r>
              <a:rPr lang="en-US" dirty="0" smtClean="0"/>
              <a:t>interprofessional/interdisciplinary </a:t>
            </a:r>
            <a:r>
              <a:rPr lang="en-US" dirty="0"/>
              <a:t>team.</a:t>
            </a:r>
          </a:p>
          <a:p>
            <a:pPr marL="914400" lvl="1" indent="-457200">
              <a:buFont typeface="+mj-lt"/>
              <a:buAutoNum type="arabicPeriod"/>
            </a:pPr>
            <a:r>
              <a:rPr lang="en-US" dirty="0"/>
              <a:t>Assign one primary/lead point of contact. </a:t>
            </a:r>
          </a:p>
          <a:p>
            <a:pPr marL="914400" lvl="1" indent="-457200">
              <a:buFont typeface="+mj-lt"/>
              <a:buAutoNum type="arabicPeriod"/>
            </a:pPr>
            <a:r>
              <a:rPr lang="en-US" dirty="0"/>
              <a:t>Ensure active coordination among all providers.</a:t>
            </a:r>
          </a:p>
          <a:p>
            <a:pPr marL="914400" lvl="1" indent="-457200">
              <a:buFont typeface="+mj-lt"/>
              <a:buAutoNum type="arabicPeriod"/>
            </a:pPr>
            <a:r>
              <a:rPr lang="en-US" dirty="0"/>
              <a:t>Continually share information.</a:t>
            </a:r>
          </a:p>
          <a:p>
            <a:pPr marL="914400" lvl="1" indent="-457200">
              <a:buFont typeface="+mj-lt"/>
              <a:buAutoNum type="arabicPeriod"/>
            </a:pPr>
            <a:r>
              <a:rPr lang="en-US" dirty="0"/>
              <a:t>Provide education and training for all health care providers and </a:t>
            </a:r>
            <a:r>
              <a:rPr lang="en-US" dirty="0" err="1"/>
              <a:t>PLwD</a:t>
            </a:r>
            <a:r>
              <a:rPr lang="en-US" dirty="0"/>
              <a:t>.</a:t>
            </a:r>
          </a:p>
          <a:p>
            <a:pPr marL="914400" lvl="1" indent="-457200">
              <a:buFont typeface="+mj-lt"/>
              <a:buAutoNum type="arabicPeriod"/>
            </a:pPr>
            <a:r>
              <a:rPr lang="en-US" dirty="0"/>
              <a:t>Identify measurable outcomes for the care plans.</a:t>
            </a:r>
          </a:p>
        </p:txBody>
      </p:sp>
    </p:spTree>
    <p:extLst>
      <p:ext uri="{BB962C8B-B14F-4D97-AF65-F5344CB8AC3E}">
        <p14:creationId xmlns:p14="http://schemas.microsoft.com/office/powerpoint/2010/main" val="852312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37882"/>
          </a:xfrm>
        </p:spPr>
        <p:txBody>
          <a:bodyPr>
            <a:noAutofit/>
          </a:bodyPr>
          <a:lstStyle/>
          <a:p>
            <a:r>
              <a:rPr lang="en-US" b="1" dirty="0"/>
              <a:t>Developing a Person-Centered Plan</a:t>
            </a:r>
            <a:endParaRPr lang="en-US" dirty="0"/>
          </a:p>
        </p:txBody>
      </p:sp>
      <p:sp>
        <p:nvSpPr>
          <p:cNvPr id="3" name="Content Placeholder 2"/>
          <p:cNvSpPr>
            <a:spLocks noGrp="1"/>
          </p:cNvSpPr>
          <p:nvPr>
            <p:ph idx="1"/>
          </p:nvPr>
        </p:nvSpPr>
        <p:spPr>
          <a:xfrm>
            <a:off x="898071" y="1865811"/>
            <a:ext cx="7347857" cy="3337559"/>
          </a:xfrm>
        </p:spPr>
        <p:txBody>
          <a:bodyPr>
            <a:normAutofit/>
          </a:bodyPr>
          <a:lstStyle/>
          <a:p>
            <a:pPr marL="457200" lvl="0" indent="-457200">
              <a:buFont typeface="+mj-lt"/>
              <a:buAutoNum type="arabicPeriod"/>
            </a:pPr>
            <a:r>
              <a:rPr lang="en-US" dirty="0"/>
              <a:t>Begins by gathering information about the person’s needs, values, and preferences.</a:t>
            </a:r>
          </a:p>
          <a:p>
            <a:pPr marL="514350" indent="-457200">
              <a:buFont typeface="+mj-lt"/>
              <a:buAutoNum type="arabicPeriod"/>
            </a:pPr>
            <a:r>
              <a:rPr lang="en-US" dirty="0"/>
              <a:t>Next, providers obtain input from family and care partners.</a:t>
            </a:r>
          </a:p>
          <a:p>
            <a:pPr marL="514350" indent="-457200">
              <a:buFont typeface="+mj-lt"/>
              <a:buAutoNum type="arabicPeriod"/>
            </a:pPr>
            <a:r>
              <a:rPr lang="en-US" dirty="0"/>
              <a:t>Information is then collected from the comprehensive health and functional assessment.</a:t>
            </a:r>
          </a:p>
          <a:p>
            <a:pPr marL="514350" indent="-457200">
              <a:buFont typeface="+mj-lt"/>
              <a:buAutoNum type="arabicPeriod"/>
            </a:pPr>
            <a:r>
              <a:rPr lang="en-US" dirty="0"/>
              <a:t>Finally, specific goals are defined on an individualized basis, based on current level of functioning instead of medically defined outcomes (</a:t>
            </a:r>
            <a:r>
              <a:rPr lang="en-US" dirty="0" err="1"/>
              <a:t>Entwistle</a:t>
            </a:r>
            <a:r>
              <a:rPr lang="en-US" dirty="0"/>
              <a:t> &amp; Watt, 2013; </a:t>
            </a:r>
            <a:r>
              <a:rPr lang="en-US" dirty="0" err="1"/>
              <a:t>Westphal</a:t>
            </a:r>
            <a:r>
              <a:rPr lang="en-US" dirty="0"/>
              <a:t> et al., 2016).</a:t>
            </a:r>
          </a:p>
        </p:txBody>
      </p:sp>
    </p:spTree>
    <p:extLst>
      <p:ext uri="{BB962C8B-B14F-4D97-AF65-F5344CB8AC3E}">
        <p14:creationId xmlns:p14="http://schemas.microsoft.com/office/powerpoint/2010/main" val="3735487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Photo –</a:t>
            </a:r>
            <a:r>
              <a:rPr lang="en-US" baseline="0" dirty="0"/>
              <a:t> Nurse with senior woman</a:t>
            </a:r>
            <a:endParaRPr lang="en-US" dirty="0"/>
          </a:p>
        </p:txBody>
      </p:sp>
      <p:pic>
        <p:nvPicPr>
          <p:cNvPr id="6" name="Content Placeholder 5" descr="Nurse holds hand of bedridden woma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7978" y="641890"/>
            <a:ext cx="7928043" cy="5282119"/>
          </a:xfrm>
        </p:spPr>
      </p:pic>
    </p:spTree>
    <p:extLst>
      <p:ext uri="{BB962C8B-B14F-4D97-AF65-F5344CB8AC3E}">
        <p14:creationId xmlns:p14="http://schemas.microsoft.com/office/powerpoint/2010/main" val="2957160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882"/>
            <a:ext cx="8229600" cy="833718"/>
          </a:xfrm>
        </p:spPr>
        <p:txBody>
          <a:bodyPr>
            <a:noAutofit/>
          </a:bodyPr>
          <a:lstStyle/>
          <a:p>
            <a:r>
              <a:rPr lang="en-US" b="1" dirty="0"/>
              <a:t>Developing a Person-Centered Plan </a:t>
            </a:r>
            <a:r>
              <a:rPr lang="en-US" b="0" dirty="0"/>
              <a:t>(continued)</a:t>
            </a:r>
          </a:p>
        </p:txBody>
      </p:sp>
      <p:sp>
        <p:nvSpPr>
          <p:cNvPr id="3" name="Content Placeholder 2"/>
          <p:cNvSpPr>
            <a:spLocks noGrp="1"/>
          </p:cNvSpPr>
          <p:nvPr>
            <p:ph idx="1"/>
          </p:nvPr>
        </p:nvSpPr>
        <p:spPr>
          <a:xfrm>
            <a:off x="530352" y="1844039"/>
            <a:ext cx="8229600" cy="2405231"/>
          </a:xfrm>
        </p:spPr>
        <p:txBody>
          <a:bodyPr>
            <a:normAutofit/>
          </a:bodyPr>
          <a:lstStyle/>
          <a:p>
            <a:pPr lvl="0"/>
            <a:r>
              <a:rPr lang="en-US" dirty="0"/>
              <a:t>Consider likes, dislikes, strengths, weaknesses of PLwD (</a:t>
            </a:r>
            <a:r>
              <a:rPr lang="en-US" dirty="0" err="1"/>
              <a:t>Entwistle</a:t>
            </a:r>
            <a:r>
              <a:rPr lang="en-US" dirty="0"/>
              <a:t> &amp; Watt, 2013; </a:t>
            </a:r>
            <a:r>
              <a:rPr lang="en-US" dirty="0" err="1"/>
              <a:t>Westphal</a:t>
            </a:r>
            <a:r>
              <a:rPr lang="en-US" dirty="0"/>
              <a:t> et al., 2016).</a:t>
            </a:r>
          </a:p>
          <a:p>
            <a:pPr lvl="1">
              <a:buFont typeface="Courier New" panose="02070309020205020404" pitchFamily="49" charset="0"/>
              <a:buChar char="o"/>
            </a:pPr>
            <a:r>
              <a:rPr lang="en-US" dirty="0"/>
              <a:t>Consider how PLwD previously structured their </a:t>
            </a:r>
            <a:r>
              <a:rPr lang="en-US" dirty="0" smtClean="0"/>
              <a:t>days.</a:t>
            </a:r>
            <a:endParaRPr lang="en-US" dirty="0"/>
          </a:p>
          <a:p>
            <a:pPr lvl="1">
              <a:buFont typeface="Courier New" panose="02070309020205020404" pitchFamily="49" charset="0"/>
              <a:buChar char="o"/>
            </a:pPr>
            <a:r>
              <a:rPr lang="en-US" dirty="0"/>
              <a:t>Consider when PLwD function best or worst.</a:t>
            </a:r>
          </a:p>
          <a:p>
            <a:pPr lvl="1">
              <a:buFont typeface="Courier New" panose="02070309020205020404" pitchFamily="49" charset="0"/>
              <a:buChar char="o"/>
            </a:pPr>
            <a:r>
              <a:rPr lang="en-US" dirty="0"/>
              <a:t>Ensure sufficient time for activities, meals, bathing, and resting.</a:t>
            </a:r>
          </a:p>
          <a:p>
            <a:pPr lvl="1">
              <a:buFont typeface="Courier New" panose="02070309020205020404" pitchFamily="49" charset="0"/>
              <a:buChar char="o"/>
            </a:pPr>
            <a:r>
              <a:rPr lang="en-US" dirty="0"/>
              <a:t>Schedule therapies accordingly (for example, when PLwD are rested). </a:t>
            </a:r>
          </a:p>
        </p:txBody>
      </p:sp>
    </p:spTree>
    <p:extLst>
      <p:ext uri="{BB962C8B-B14F-4D97-AF65-F5344CB8AC3E}">
        <p14:creationId xmlns:p14="http://schemas.microsoft.com/office/powerpoint/2010/main" val="2837567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8680"/>
            <a:ext cx="8229600" cy="685800"/>
          </a:xfrm>
        </p:spPr>
        <p:txBody>
          <a:bodyPr>
            <a:noAutofit/>
          </a:bodyPr>
          <a:lstStyle/>
          <a:p>
            <a:r>
              <a:rPr lang="en-US" b="1" dirty="0"/>
              <a:t>Benefits and </a:t>
            </a:r>
            <a:r>
              <a:rPr lang="en-US" b="1" dirty="0" smtClean="0"/>
              <a:t>Challenges </a:t>
            </a:r>
            <a:r>
              <a:rPr lang="en-US" b="1" dirty="0"/>
              <a:t>of Person-Centered Care Approaches</a:t>
            </a:r>
            <a:endParaRPr lang="en-US" dirty="0"/>
          </a:p>
        </p:txBody>
      </p:sp>
      <p:sp>
        <p:nvSpPr>
          <p:cNvPr id="3" name="Content Placeholder 2"/>
          <p:cNvSpPr>
            <a:spLocks noGrp="1"/>
          </p:cNvSpPr>
          <p:nvPr>
            <p:ph idx="1"/>
          </p:nvPr>
        </p:nvSpPr>
        <p:spPr>
          <a:xfrm>
            <a:off x="530352" y="1920241"/>
            <a:ext cx="8229600" cy="3337559"/>
          </a:xfrm>
        </p:spPr>
        <p:txBody>
          <a:bodyPr>
            <a:noAutofit/>
          </a:bodyPr>
          <a:lstStyle/>
          <a:p>
            <a:pPr lvl="0"/>
            <a:r>
              <a:rPr lang="en-US" dirty="0"/>
              <a:t>Benefits: PCC approaches focus on improved quality of life for </a:t>
            </a:r>
            <a:r>
              <a:rPr lang="en-US" dirty="0" err="1"/>
              <a:t>PLwD</a:t>
            </a:r>
            <a:r>
              <a:rPr lang="en-US" dirty="0"/>
              <a:t> (Ervin &amp; </a:t>
            </a:r>
            <a:r>
              <a:rPr lang="en-US" dirty="0" err="1"/>
              <a:t>Kosche</a:t>
            </a:r>
            <a:r>
              <a:rPr lang="en-US" dirty="0"/>
              <a:t>, 2012; </a:t>
            </a:r>
            <a:r>
              <a:rPr lang="en-US" dirty="0" err="1"/>
              <a:t>Edvardsson</a:t>
            </a:r>
            <a:r>
              <a:rPr lang="en-US" dirty="0"/>
              <a:t> et al., 2010) and their care partners (</a:t>
            </a:r>
            <a:r>
              <a:rPr lang="en-US" dirty="0" err="1"/>
              <a:t>Gladman</a:t>
            </a:r>
            <a:r>
              <a:rPr lang="en-US" dirty="0"/>
              <a:t> et al., 2007).</a:t>
            </a:r>
          </a:p>
          <a:p>
            <a:pPr lvl="0"/>
            <a:r>
              <a:rPr lang="en-US" dirty="0" smtClean="0"/>
              <a:t>Challenges: </a:t>
            </a:r>
            <a:r>
              <a:rPr lang="en-US" dirty="0"/>
              <a:t>PCC approaches focus on the barriers to implementation (AGS, 2016; </a:t>
            </a:r>
            <a:r>
              <a:rPr lang="en-US" dirty="0" err="1"/>
              <a:t>Apesoa-Varano</a:t>
            </a:r>
            <a:r>
              <a:rPr lang="en-US" dirty="0"/>
              <a:t> et al., 2011; </a:t>
            </a:r>
            <a:r>
              <a:rPr lang="en-US" dirty="0" err="1"/>
              <a:t>Epp</a:t>
            </a:r>
            <a:r>
              <a:rPr lang="en-US" dirty="0"/>
              <a:t>, 2003; Lloyd &amp; </a:t>
            </a:r>
            <a:r>
              <a:rPr lang="en-US" dirty="0" err="1"/>
              <a:t>Stirling</a:t>
            </a:r>
            <a:r>
              <a:rPr lang="en-US" dirty="0"/>
              <a:t>, 2015; </a:t>
            </a:r>
            <a:r>
              <a:rPr lang="en-US" dirty="0" err="1"/>
              <a:t>Venturato</a:t>
            </a:r>
            <a:r>
              <a:rPr lang="en-US" dirty="0"/>
              <a:t> et al., 2011) such as the need to spend additional time with each person, the need for more staff training, and the lack of recognition of cultural diversity (McMillan et al., </a:t>
            </a:r>
            <a:r>
              <a:rPr lang="en-US" dirty="0" smtClean="0"/>
              <a:t>2010) </a:t>
            </a:r>
            <a:r>
              <a:rPr lang="en-US" dirty="0"/>
              <a:t>and impact of lifelong disability (Watchman, 2014).</a:t>
            </a:r>
          </a:p>
        </p:txBody>
      </p:sp>
    </p:spTree>
    <p:extLst>
      <p:ext uri="{BB962C8B-B14F-4D97-AF65-F5344CB8AC3E}">
        <p14:creationId xmlns:p14="http://schemas.microsoft.com/office/powerpoint/2010/main" val="71126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Outline</a:t>
            </a:r>
            <a:r>
              <a:rPr lang="en-US" dirty="0" smtClean="0">
                <a:solidFill>
                  <a:schemeClr val="bg1"/>
                </a:solidFill>
              </a:rPr>
              <a:t>. </a:t>
            </a:r>
            <a:endParaRPr lang="en-US" dirty="0">
              <a:solidFill>
                <a:schemeClr val="bg1"/>
              </a:solidFill>
            </a:endParaRPr>
          </a:p>
        </p:txBody>
      </p:sp>
      <p:sp>
        <p:nvSpPr>
          <p:cNvPr id="3" name="Content Placeholder 2">
            <a:extLst>
              <a:ext uri="{FF2B5EF4-FFF2-40B4-BE49-F238E27FC236}">
                <a16:creationId xmlns:a16="http://schemas.microsoft.com/office/drawing/2014/main" id="{6ADE067B-CC1D-4DAD-98E0-C1DCD9908523}"/>
              </a:ext>
            </a:extLst>
          </p:cNvPr>
          <p:cNvSpPr>
            <a:spLocks noGrp="1"/>
          </p:cNvSpPr>
          <p:nvPr>
            <p:ph idx="1"/>
          </p:nvPr>
        </p:nvSpPr>
        <p:spPr>
          <a:xfrm>
            <a:off x="457200" y="1560945"/>
            <a:ext cx="8229600" cy="892552"/>
          </a:xfrm>
        </p:spPr>
        <p:txBody>
          <a:bodyPr/>
          <a:lstStyle/>
          <a:p>
            <a:pPr lvl="0">
              <a:lnSpc>
                <a:spcPct val="120000"/>
              </a:lnSpc>
            </a:pPr>
            <a:r>
              <a:rPr lang="en-US" dirty="0"/>
              <a:t>Person-centered and collaborative care approaches</a:t>
            </a:r>
          </a:p>
          <a:p>
            <a:pPr lvl="0">
              <a:lnSpc>
                <a:spcPct val="120000"/>
              </a:lnSpc>
            </a:pPr>
            <a:r>
              <a:rPr lang="en-US" b="1" dirty="0"/>
              <a:t>Developing a collaborative </a:t>
            </a:r>
            <a:r>
              <a:rPr lang="en-US" b="1" dirty="0" smtClean="0"/>
              <a:t>interprofessional/interdisciplinary </a:t>
            </a:r>
            <a:r>
              <a:rPr lang="en-US" b="1" dirty="0"/>
              <a:t>team </a:t>
            </a:r>
          </a:p>
        </p:txBody>
      </p:sp>
      <p:pic>
        <p:nvPicPr>
          <p:cNvPr id="10" name="Picture Placeholder 9" descr="Thumbnail photo of nurses' stati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 r="12"/>
          <a:stretch>
            <a:fillRect/>
          </a:stretch>
        </p:blipFill>
        <p:spPr/>
      </p:pic>
    </p:spTree>
    <p:extLst>
      <p:ext uri="{BB962C8B-B14F-4D97-AF65-F5344CB8AC3E}">
        <p14:creationId xmlns:p14="http://schemas.microsoft.com/office/powerpoint/2010/main" val="2662760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807720"/>
          </a:xfrm>
        </p:spPr>
        <p:txBody>
          <a:bodyPr>
            <a:noAutofit/>
          </a:bodyPr>
          <a:lstStyle/>
          <a:p>
            <a:r>
              <a:rPr lang="en-US" b="1" dirty="0"/>
              <a:t>American Geriatrics Society Expert Panel Defines Person-Centered Care</a:t>
            </a:r>
            <a:endParaRPr lang="en-US" dirty="0"/>
          </a:p>
        </p:txBody>
      </p:sp>
      <p:sp>
        <p:nvSpPr>
          <p:cNvPr id="3" name="Content Placeholder 2"/>
          <p:cNvSpPr>
            <a:spLocks noGrp="1"/>
          </p:cNvSpPr>
          <p:nvPr>
            <p:ph idx="1"/>
          </p:nvPr>
        </p:nvSpPr>
        <p:spPr>
          <a:xfrm>
            <a:off x="530352" y="1828800"/>
            <a:ext cx="8229600" cy="3693459"/>
          </a:xfrm>
        </p:spPr>
        <p:txBody>
          <a:bodyPr>
            <a:noAutofit/>
          </a:bodyPr>
          <a:lstStyle/>
          <a:p>
            <a:pPr marL="0" lvl="0" indent="0">
              <a:buNone/>
            </a:pPr>
            <a:r>
              <a:rPr lang="en-US" dirty="0"/>
              <a:t>In 2016, the American Geriatrics Society (AGS) Expert Panel on Person-Centered Care defined PCC for older adults living with chronic conditions and/or functional limitations.</a:t>
            </a:r>
          </a:p>
          <a:p>
            <a:pPr marL="0" lvl="0" indent="0">
              <a:buNone/>
            </a:pPr>
            <a:endParaRPr lang="en-US" dirty="0"/>
          </a:p>
          <a:p>
            <a:r>
              <a:rPr lang="en-US" dirty="0"/>
              <a:t>PCC involves two elements:</a:t>
            </a:r>
          </a:p>
          <a:p>
            <a:pPr lvl="1">
              <a:buFont typeface="Courier New" panose="02070309020205020404" pitchFamily="49" charset="0"/>
              <a:buChar char="o"/>
            </a:pPr>
            <a:r>
              <a:rPr lang="en-US" dirty="0"/>
              <a:t>Eliciting the values and preferences of the older individual</a:t>
            </a:r>
          </a:p>
          <a:p>
            <a:pPr lvl="1">
              <a:buFont typeface="Courier New" panose="02070309020205020404" pitchFamily="49" charset="0"/>
              <a:buChar char="o"/>
            </a:pPr>
            <a:r>
              <a:rPr lang="en-US" dirty="0"/>
              <a:t>Enabling these values and preferences to guide all aspects of the older individual’s health care</a:t>
            </a:r>
          </a:p>
          <a:p>
            <a:r>
              <a:rPr lang="en-US" dirty="0"/>
              <a:t>PCC is achieved through a dynamic relationship among all involved persons and professionals.</a:t>
            </a:r>
          </a:p>
        </p:txBody>
      </p:sp>
    </p:spTree>
    <p:extLst>
      <p:ext uri="{BB962C8B-B14F-4D97-AF65-F5344CB8AC3E}">
        <p14:creationId xmlns:p14="http://schemas.microsoft.com/office/powerpoint/2010/main" val="2321023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
            <a:ext cx="8229600" cy="822960"/>
          </a:xfrm>
        </p:spPr>
        <p:txBody>
          <a:bodyPr>
            <a:noAutofit/>
          </a:bodyPr>
          <a:lstStyle/>
          <a:p>
            <a:r>
              <a:rPr lang="en-US" b="1" dirty="0"/>
              <a:t>Collaborative </a:t>
            </a:r>
            <a:r>
              <a:rPr lang="en-US" b="1" dirty="0" smtClean="0"/>
              <a:t>Interprofessional/Interdisciplinary </a:t>
            </a:r>
            <a:r>
              <a:rPr lang="en-US" b="1" dirty="0"/>
              <a:t>Team Approach</a:t>
            </a:r>
            <a:endParaRPr lang="en-US" dirty="0"/>
          </a:p>
        </p:txBody>
      </p:sp>
      <p:sp>
        <p:nvSpPr>
          <p:cNvPr id="3" name="Content Placeholder 2"/>
          <p:cNvSpPr>
            <a:spLocks noGrp="1"/>
          </p:cNvSpPr>
          <p:nvPr>
            <p:ph idx="1"/>
          </p:nvPr>
        </p:nvSpPr>
        <p:spPr>
          <a:xfrm>
            <a:off x="530352" y="1463040"/>
            <a:ext cx="8229600" cy="3489959"/>
          </a:xfrm>
        </p:spPr>
        <p:txBody>
          <a:bodyPr>
            <a:normAutofit fontScale="70000" lnSpcReduction="20000"/>
          </a:bodyPr>
          <a:lstStyle/>
          <a:p>
            <a:pPr lvl="0"/>
            <a:r>
              <a:rPr lang="en-US" sz="2900" dirty="0"/>
              <a:t>Many PLwD continue to live at home as long as possible (Lloyd &amp; </a:t>
            </a:r>
            <a:r>
              <a:rPr lang="en-US" sz="2900" dirty="0" err="1"/>
              <a:t>Stirling</a:t>
            </a:r>
            <a:r>
              <a:rPr lang="en-US" sz="2900" dirty="0"/>
              <a:t>, 2015).</a:t>
            </a:r>
          </a:p>
          <a:p>
            <a:pPr lvl="0"/>
            <a:r>
              <a:rPr lang="en-US" sz="2900" dirty="0"/>
              <a:t>Use approaches that focus on managing chronic conditions as well as acute symptoms (Galvin et al., 2014).</a:t>
            </a:r>
          </a:p>
          <a:p>
            <a:pPr lvl="0"/>
            <a:r>
              <a:rPr lang="en-US" sz="2900" dirty="0"/>
              <a:t>Interprofessional teams collaborate with one another; multidisciplinary teams provide parallel services with less interprofessional interactions.</a:t>
            </a:r>
          </a:p>
          <a:p>
            <a:pPr lvl="0"/>
            <a:r>
              <a:rPr lang="en-US" sz="2900" dirty="0"/>
              <a:t>Collaborative care models use interprofessional teams to provide care across many settings (Galvin et al., 2014; Robinson et al., 2010).</a:t>
            </a:r>
          </a:p>
          <a:p>
            <a:pPr lvl="0"/>
            <a:r>
              <a:rPr lang="en-US" sz="2900" dirty="0"/>
              <a:t>Enabling team </a:t>
            </a:r>
            <a:r>
              <a:rPr lang="en-US" sz="2900" dirty="0" smtClean="0"/>
              <a:t>leaders </a:t>
            </a:r>
            <a:r>
              <a:rPr lang="en-US" sz="2900" dirty="0"/>
              <a:t>to delegate responsibilities throughout </a:t>
            </a:r>
            <a:r>
              <a:rPr lang="en-US" sz="2900" dirty="0" smtClean="0"/>
              <a:t>teams </a:t>
            </a:r>
            <a:r>
              <a:rPr lang="en-US" sz="2900" dirty="0"/>
              <a:t>improves quality of care to PLwD (Lichtenstein et al., 2015).</a:t>
            </a:r>
          </a:p>
          <a:p>
            <a:pPr lvl="0"/>
            <a:r>
              <a:rPr lang="en-US" sz="2900" dirty="0"/>
              <a:t>There are many system-level barriers to implementing a collaborative care program in primary care (Callahan et al., 2011).</a:t>
            </a:r>
          </a:p>
        </p:txBody>
      </p:sp>
    </p:spTree>
    <p:extLst>
      <p:ext uri="{BB962C8B-B14F-4D97-AF65-F5344CB8AC3E}">
        <p14:creationId xmlns:p14="http://schemas.microsoft.com/office/powerpoint/2010/main" val="111711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Photo – Nurses</a:t>
            </a:r>
            <a:r>
              <a:rPr lang="en-US" baseline="0" dirty="0"/>
              <a:t>’ Station</a:t>
            </a:r>
            <a:endParaRPr lang="en-US" dirty="0"/>
          </a:p>
        </p:txBody>
      </p:sp>
      <p:pic>
        <p:nvPicPr>
          <p:cNvPr id="6" name="Content Placeholder 5" descr="Discussion at nurses' sta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7978" y="641890"/>
            <a:ext cx="7928043" cy="5282119"/>
          </a:xfrm>
        </p:spPr>
      </p:pic>
    </p:spTree>
    <p:extLst>
      <p:ext uri="{BB962C8B-B14F-4D97-AF65-F5344CB8AC3E}">
        <p14:creationId xmlns:p14="http://schemas.microsoft.com/office/powerpoint/2010/main" val="2281498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685800"/>
          </a:xfrm>
        </p:spPr>
        <p:txBody>
          <a:bodyPr>
            <a:noAutofit/>
          </a:bodyPr>
          <a:lstStyle/>
          <a:p>
            <a:r>
              <a:rPr lang="en-US" b="1" dirty="0" smtClean="0"/>
              <a:t>Interprofessional/Interdisciplinary </a:t>
            </a:r>
            <a:r>
              <a:rPr lang="en-US" b="1" dirty="0"/>
              <a:t>Team Member Roles and Responsibilities: Introduction</a:t>
            </a:r>
            <a:endParaRPr lang="en-US" dirty="0"/>
          </a:p>
        </p:txBody>
      </p:sp>
      <p:sp>
        <p:nvSpPr>
          <p:cNvPr id="3" name="Content Placeholder 2"/>
          <p:cNvSpPr>
            <a:spLocks noGrp="1"/>
          </p:cNvSpPr>
          <p:nvPr>
            <p:ph idx="1"/>
          </p:nvPr>
        </p:nvSpPr>
        <p:spPr>
          <a:xfrm>
            <a:off x="530352" y="1905001"/>
            <a:ext cx="8229600" cy="3240740"/>
          </a:xfrm>
        </p:spPr>
        <p:txBody>
          <a:bodyPr>
            <a:normAutofit/>
          </a:bodyPr>
          <a:lstStyle/>
          <a:p>
            <a:pPr lvl="0"/>
            <a:r>
              <a:rPr lang="en-US" dirty="0"/>
              <a:t>Common components of best-practice models for dementia care (Galvin et al., 2014; </a:t>
            </a:r>
            <a:r>
              <a:rPr lang="en-US" dirty="0" err="1"/>
              <a:t>Gaugler</a:t>
            </a:r>
            <a:r>
              <a:rPr lang="en-US" dirty="0"/>
              <a:t> et al., 2016):</a:t>
            </a:r>
            <a:endParaRPr lang="en-US" sz="2800" dirty="0"/>
          </a:p>
          <a:p>
            <a:pPr lvl="1">
              <a:buFont typeface="Courier New" panose="02070309020205020404" pitchFamily="49" charset="0"/>
              <a:buChar char="o"/>
            </a:pPr>
            <a:r>
              <a:rPr lang="en-US" dirty="0"/>
              <a:t>Fluidity of roles amongst team members (Galvin et al., 2014; Reuben et al., 2013)</a:t>
            </a:r>
            <a:endParaRPr lang="en-US" sz="2400" dirty="0"/>
          </a:p>
          <a:p>
            <a:pPr lvl="1">
              <a:buFont typeface="Courier New" panose="02070309020205020404" pitchFamily="49" charset="0"/>
              <a:buChar char="o"/>
            </a:pPr>
            <a:r>
              <a:rPr lang="en-US" dirty="0" smtClean="0"/>
              <a:t>Respect for diversity</a:t>
            </a:r>
            <a:endParaRPr lang="en-US" sz="2400" dirty="0"/>
          </a:p>
          <a:p>
            <a:pPr lvl="1">
              <a:buFont typeface="Courier New" panose="02070309020205020404" pitchFamily="49" charset="0"/>
              <a:buChar char="o"/>
            </a:pPr>
            <a:r>
              <a:rPr lang="en-US" dirty="0"/>
              <a:t>Listen to all involved in care of </a:t>
            </a:r>
            <a:r>
              <a:rPr lang="en-US" dirty="0" err="1"/>
              <a:t>PLwD</a:t>
            </a:r>
            <a:endParaRPr lang="en-US" sz="2400" dirty="0"/>
          </a:p>
          <a:p>
            <a:pPr lvl="1">
              <a:buFont typeface="Courier New" panose="02070309020205020404" pitchFamily="49" charset="0"/>
              <a:buChar char="o"/>
            </a:pPr>
            <a:r>
              <a:rPr lang="en-US" dirty="0"/>
              <a:t>Recognize heterogeneity in recommendations across disciplines (Gaugler et al., 2016)</a:t>
            </a:r>
          </a:p>
          <a:p>
            <a:pPr lvl="1">
              <a:buFont typeface="Courier New" panose="02070309020205020404" pitchFamily="49" charset="0"/>
              <a:buChar char="o"/>
            </a:pPr>
            <a:r>
              <a:rPr lang="en-US" dirty="0"/>
              <a:t>The PLwD </a:t>
            </a:r>
            <a:r>
              <a:rPr lang="en-US" dirty="0" smtClean="0"/>
              <a:t>are </a:t>
            </a:r>
            <a:r>
              <a:rPr lang="en-US" dirty="0"/>
              <a:t>at the center of </a:t>
            </a:r>
            <a:r>
              <a:rPr lang="en-US" dirty="0" smtClean="0"/>
              <a:t>their </a:t>
            </a:r>
            <a:r>
              <a:rPr lang="en-US" dirty="0"/>
              <a:t>healthcare </a:t>
            </a:r>
            <a:r>
              <a:rPr lang="en-US" dirty="0" smtClean="0"/>
              <a:t>teams.</a:t>
            </a:r>
            <a:endParaRPr lang="en-US" sz="2400" dirty="0"/>
          </a:p>
        </p:txBody>
      </p:sp>
    </p:spTree>
    <p:extLst>
      <p:ext uri="{BB962C8B-B14F-4D97-AF65-F5344CB8AC3E}">
        <p14:creationId xmlns:p14="http://schemas.microsoft.com/office/powerpoint/2010/main" val="249785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Copyright Language</a:t>
            </a:r>
          </a:p>
        </p:txBody>
      </p:sp>
      <p:sp>
        <p:nvSpPr>
          <p:cNvPr id="6" name="Content Placeholder 2"/>
          <p:cNvSpPr>
            <a:spLocks noGrp="1"/>
          </p:cNvSpPr>
          <p:nvPr>
            <p:ph idx="1"/>
          </p:nvPr>
        </p:nvSpPr>
        <p:spPr>
          <a:xfrm>
            <a:off x="457200" y="2031999"/>
            <a:ext cx="8229600" cy="1077218"/>
          </a:xfrm>
        </p:spPr>
        <p:txBody>
          <a:bodyPr/>
          <a:lstStyle/>
          <a:p>
            <a:r>
              <a:rPr lang="en-US" dirty="0"/>
              <a:t>We purchased the images for Modules 1-12 from </a:t>
            </a:r>
            <a:r>
              <a:rPr lang="en-US" dirty="0" err="1"/>
              <a:t>iStock</a:t>
            </a:r>
            <a:r>
              <a:rPr lang="en-US" dirty="0"/>
              <a:t> by Getty. </a:t>
            </a:r>
          </a:p>
          <a:p>
            <a:r>
              <a:rPr lang="en-US" dirty="0"/>
              <a:t>We accessed the images for Modules 13-16 using </a:t>
            </a:r>
            <a:r>
              <a:rPr lang="en-CA" dirty="0">
                <a:hlinkClick r:id="rId3"/>
              </a:rPr>
              <a:t>Google Find Free-to-Use Images</a:t>
            </a:r>
            <a:r>
              <a:rPr lang="en-CA" dirty="0"/>
              <a:t>.</a:t>
            </a:r>
            <a:endParaRPr lang="en-US" sz="2000" dirty="0"/>
          </a:p>
        </p:txBody>
      </p:sp>
    </p:spTree>
    <p:extLst>
      <p:ext uri="{BB962C8B-B14F-4D97-AF65-F5344CB8AC3E}">
        <p14:creationId xmlns:p14="http://schemas.microsoft.com/office/powerpoint/2010/main" val="2814910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9953"/>
            <a:ext cx="8229600" cy="788894"/>
          </a:xfrm>
        </p:spPr>
        <p:txBody>
          <a:bodyPr>
            <a:noAutofit/>
          </a:bodyPr>
          <a:lstStyle/>
          <a:p>
            <a:r>
              <a:rPr lang="en-US" b="1" dirty="0"/>
              <a:t>Primary Care Providers (Physicians, Nurse Practitioners and Physician Assistants) </a:t>
            </a:r>
            <a:endParaRPr lang="en-US" dirty="0"/>
          </a:p>
        </p:txBody>
      </p:sp>
      <p:sp>
        <p:nvSpPr>
          <p:cNvPr id="3" name="Content Placeholder 2"/>
          <p:cNvSpPr>
            <a:spLocks noGrp="1"/>
          </p:cNvSpPr>
          <p:nvPr>
            <p:ph idx="1"/>
          </p:nvPr>
        </p:nvSpPr>
        <p:spPr>
          <a:xfrm>
            <a:off x="530352" y="1463041"/>
            <a:ext cx="8229600" cy="4310230"/>
          </a:xfrm>
        </p:spPr>
        <p:txBody>
          <a:bodyPr>
            <a:normAutofit/>
          </a:bodyPr>
          <a:lstStyle/>
          <a:p>
            <a:pPr lvl="0"/>
            <a:r>
              <a:rPr lang="en-US" dirty="0" smtClean="0"/>
              <a:t>The primary care provider:</a:t>
            </a:r>
          </a:p>
          <a:p>
            <a:pPr lvl="1">
              <a:buFont typeface="Courier New" panose="02070309020205020404" pitchFamily="49" charset="0"/>
              <a:buChar char="o"/>
            </a:pPr>
            <a:r>
              <a:rPr lang="en-US" dirty="0" smtClean="0"/>
              <a:t>Typically are </a:t>
            </a:r>
            <a:r>
              <a:rPr lang="en-US" dirty="0"/>
              <a:t>responsible for assessment, management, and treatment of all conditions and diseases of the PLwD (Galvin et al., 2014).</a:t>
            </a:r>
          </a:p>
          <a:p>
            <a:pPr lvl="1">
              <a:buFont typeface="Courier New" panose="02070309020205020404" pitchFamily="49" charset="0"/>
              <a:buChar char="o"/>
            </a:pPr>
            <a:r>
              <a:rPr lang="en-US" dirty="0" smtClean="0"/>
              <a:t>Work </a:t>
            </a:r>
            <a:r>
              <a:rPr lang="en-US" dirty="0"/>
              <a:t>with the PLwD and care partners to develop a care plan based on the person’s diagnosis and stage of disease, needs, wishes, and goals and then work with all team members in executing and modifying it as needed.</a:t>
            </a:r>
          </a:p>
          <a:p>
            <a:pPr lvl="1">
              <a:buFont typeface="Courier New" panose="02070309020205020404" pitchFamily="49" charset="0"/>
              <a:buChar char="o"/>
            </a:pPr>
            <a:r>
              <a:rPr lang="en-US" dirty="0"/>
              <a:t>C</a:t>
            </a:r>
            <a:r>
              <a:rPr lang="en-US" dirty="0" smtClean="0"/>
              <a:t>oordinate </a:t>
            </a:r>
            <a:r>
              <a:rPr lang="en-US" dirty="0"/>
              <a:t>all other medical providers and services. </a:t>
            </a:r>
            <a:endParaRPr lang="en-US" dirty="0" smtClean="0"/>
          </a:p>
          <a:p>
            <a:pPr lvl="1">
              <a:buFont typeface="Courier New" panose="02070309020205020404" pitchFamily="49" charset="0"/>
              <a:buChar char="o"/>
            </a:pPr>
            <a:r>
              <a:rPr lang="en-US" dirty="0"/>
              <a:t>S</a:t>
            </a:r>
            <a:r>
              <a:rPr lang="en-US" dirty="0" smtClean="0"/>
              <a:t>eek </a:t>
            </a:r>
            <a:r>
              <a:rPr lang="en-US" dirty="0"/>
              <a:t>consultations from various allied health </a:t>
            </a:r>
            <a:r>
              <a:rPr lang="en-US" dirty="0" smtClean="0"/>
              <a:t>professionals.</a:t>
            </a:r>
            <a:endParaRPr lang="en-US" dirty="0"/>
          </a:p>
          <a:p>
            <a:pPr lvl="1">
              <a:buFont typeface="Courier New" panose="02070309020205020404" pitchFamily="49" charset="0"/>
              <a:buChar char="o"/>
            </a:pPr>
            <a:r>
              <a:rPr lang="en-US" dirty="0"/>
              <a:t>R</a:t>
            </a:r>
            <a:r>
              <a:rPr lang="en-US" dirty="0" smtClean="0"/>
              <a:t>efer </a:t>
            </a:r>
            <a:r>
              <a:rPr lang="en-US" dirty="0"/>
              <a:t>to home and community-based services.</a:t>
            </a:r>
          </a:p>
          <a:p>
            <a:pPr lvl="1">
              <a:buFont typeface="Courier New" panose="02070309020205020404" pitchFamily="49" charset="0"/>
              <a:buChar char="o"/>
            </a:pPr>
            <a:r>
              <a:rPr lang="en-US" dirty="0" smtClean="0"/>
              <a:t>Are </a:t>
            </a:r>
            <a:r>
              <a:rPr lang="en-US" dirty="0"/>
              <a:t>also responsible for educating the PLwD, care </a:t>
            </a:r>
            <a:r>
              <a:rPr lang="en-US" dirty="0" smtClean="0"/>
              <a:t>partners, </a:t>
            </a:r>
            <a:r>
              <a:rPr lang="en-US" dirty="0"/>
              <a:t>and family on disease self-management. </a:t>
            </a:r>
          </a:p>
        </p:txBody>
      </p:sp>
    </p:spTree>
    <p:extLst>
      <p:ext uri="{BB962C8B-B14F-4D97-AF65-F5344CB8AC3E}">
        <p14:creationId xmlns:p14="http://schemas.microsoft.com/office/powerpoint/2010/main" val="2434617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Photo –</a:t>
            </a:r>
            <a:r>
              <a:rPr lang="en-US" baseline="0" dirty="0"/>
              <a:t> Healthcare worker by senior woman’s hospital bed</a:t>
            </a:r>
            <a:endParaRPr lang="en-US" dirty="0"/>
          </a:p>
        </p:txBody>
      </p:sp>
      <p:pic>
        <p:nvPicPr>
          <p:cNvPr id="5" name="Content Placeholder 4" descr="Physician holds hands of woman in hospital b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2138256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29"/>
            <a:ext cx="8229600" cy="515471"/>
          </a:xfrm>
        </p:spPr>
        <p:txBody>
          <a:bodyPr>
            <a:noAutofit/>
          </a:bodyPr>
          <a:lstStyle/>
          <a:p>
            <a:r>
              <a:rPr lang="en-US" b="1" dirty="0"/>
              <a:t>Registered Nurses</a:t>
            </a:r>
            <a:endParaRPr lang="en-US" dirty="0"/>
          </a:p>
        </p:txBody>
      </p:sp>
      <p:sp>
        <p:nvSpPr>
          <p:cNvPr id="3" name="Content Placeholder 2"/>
          <p:cNvSpPr>
            <a:spLocks noGrp="1"/>
          </p:cNvSpPr>
          <p:nvPr>
            <p:ph idx="1"/>
          </p:nvPr>
        </p:nvSpPr>
        <p:spPr>
          <a:xfrm>
            <a:off x="490173" y="1480969"/>
            <a:ext cx="8229600" cy="3610983"/>
          </a:xfrm>
        </p:spPr>
        <p:txBody>
          <a:bodyPr>
            <a:noAutofit/>
          </a:bodyPr>
          <a:lstStyle/>
          <a:p>
            <a:pPr lvl="0"/>
            <a:r>
              <a:rPr lang="en-US" dirty="0"/>
              <a:t>The registered nurse:</a:t>
            </a:r>
            <a:endParaRPr lang="en-US" b="1" dirty="0"/>
          </a:p>
          <a:p>
            <a:pPr lvl="1">
              <a:buFont typeface="Courier New" panose="02070309020205020404" pitchFamily="49" charset="0"/>
              <a:buChar char="o"/>
            </a:pPr>
            <a:r>
              <a:rPr lang="en-US" dirty="0"/>
              <a:t>Evaluates the safety of the care plan. </a:t>
            </a:r>
          </a:p>
          <a:p>
            <a:pPr lvl="1">
              <a:buFont typeface="Courier New" panose="02070309020205020404" pitchFamily="49" charset="0"/>
              <a:buChar char="o"/>
            </a:pPr>
            <a:r>
              <a:rPr lang="en-US" dirty="0"/>
              <a:t>Implements the orders of the primary care providers. </a:t>
            </a:r>
          </a:p>
          <a:p>
            <a:pPr lvl="1">
              <a:buFont typeface="Courier New" panose="02070309020205020404" pitchFamily="49" charset="0"/>
              <a:buChar char="o"/>
            </a:pPr>
            <a:r>
              <a:rPr lang="en-US" dirty="0"/>
              <a:t>Continuously assesses the health status of the PLwD.</a:t>
            </a:r>
          </a:p>
          <a:p>
            <a:pPr lvl="1">
              <a:buFont typeface="Courier New" panose="02070309020205020404" pitchFamily="49" charset="0"/>
              <a:buChar char="o"/>
            </a:pPr>
            <a:r>
              <a:rPr lang="en-US" dirty="0"/>
              <a:t>Works with the interprofessional team to </a:t>
            </a:r>
            <a:r>
              <a:rPr lang="en-GB" dirty="0"/>
              <a:t>develop and implement the </a:t>
            </a:r>
            <a:r>
              <a:rPr lang="en-GB" dirty="0" smtClean="0"/>
              <a:t>best individualized</a:t>
            </a:r>
            <a:r>
              <a:rPr lang="en-GB" dirty="0"/>
              <a:t>, evidenced-based plan of care</a:t>
            </a:r>
            <a:endParaRPr lang="en-US" dirty="0"/>
          </a:p>
          <a:p>
            <a:pPr lvl="1">
              <a:buFont typeface="Courier New" panose="02070309020205020404" pitchFamily="49" charset="0"/>
              <a:buChar char="o"/>
            </a:pPr>
            <a:r>
              <a:rPr lang="en-US" dirty="0"/>
              <a:t>Serves as the advocate of the PLwD</a:t>
            </a:r>
            <a:r>
              <a:rPr lang="en-US" dirty="0" smtClean="0"/>
              <a:t>.</a:t>
            </a:r>
          </a:p>
          <a:p>
            <a:pPr lvl="1">
              <a:buFont typeface="Courier New" panose="02070309020205020404" pitchFamily="49" charset="0"/>
              <a:buChar char="o"/>
            </a:pPr>
            <a:r>
              <a:rPr lang="en-US" dirty="0"/>
              <a:t>Works with PLwD and the health care team to assist with disease self-management.</a:t>
            </a:r>
          </a:p>
        </p:txBody>
      </p:sp>
    </p:spTree>
    <p:extLst>
      <p:ext uri="{BB962C8B-B14F-4D97-AF65-F5344CB8AC3E}">
        <p14:creationId xmlns:p14="http://schemas.microsoft.com/office/powerpoint/2010/main" val="2249704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Photo – Healthcare</a:t>
            </a:r>
            <a:r>
              <a:rPr lang="en-US" baseline="0" dirty="0"/>
              <a:t> worker smiling to patient</a:t>
            </a:r>
            <a:endParaRPr lang="en-US" dirty="0"/>
          </a:p>
        </p:txBody>
      </p:sp>
      <p:pic>
        <p:nvPicPr>
          <p:cNvPr id="6" name="Content Placeholder 5" descr="Smiling physician assistant puts hand on woman's should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7978" y="641890"/>
            <a:ext cx="7928043" cy="5282119"/>
          </a:xfrm>
        </p:spPr>
      </p:pic>
    </p:spTree>
    <p:extLst>
      <p:ext uri="{BB962C8B-B14F-4D97-AF65-F5344CB8AC3E}">
        <p14:creationId xmlns:p14="http://schemas.microsoft.com/office/powerpoint/2010/main" val="2360011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Autofit/>
          </a:bodyPr>
          <a:lstStyle/>
          <a:p>
            <a:r>
              <a:rPr lang="en-US" b="1" dirty="0"/>
              <a:t>Physical Therapists, Occupational Therapists, Dieticians/Nutritionists</a:t>
            </a:r>
            <a:endParaRPr lang="en-US" dirty="0"/>
          </a:p>
        </p:txBody>
      </p:sp>
      <p:sp>
        <p:nvSpPr>
          <p:cNvPr id="3" name="Content Placeholder 2"/>
          <p:cNvSpPr>
            <a:spLocks noGrp="1"/>
          </p:cNvSpPr>
          <p:nvPr>
            <p:ph idx="1"/>
          </p:nvPr>
        </p:nvSpPr>
        <p:spPr>
          <a:xfrm>
            <a:off x="530352" y="1981200"/>
            <a:ext cx="8229600" cy="1965960"/>
          </a:xfrm>
        </p:spPr>
        <p:txBody>
          <a:bodyPr/>
          <a:lstStyle/>
          <a:p>
            <a:pPr lvl="0"/>
            <a:r>
              <a:rPr lang="en-US" dirty="0"/>
              <a:t>Physical therapists and occupational therapists assess and work with </a:t>
            </a:r>
            <a:r>
              <a:rPr lang="en-US" dirty="0" err="1"/>
              <a:t>PLwD</a:t>
            </a:r>
            <a:r>
              <a:rPr lang="en-US" dirty="0"/>
              <a:t> and their care partners to optimize function and activities of daily living. (Galvin et al., 2014).</a:t>
            </a:r>
          </a:p>
          <a:p>
            <a:pPr lvl="0"/>
            <a:r>
              <a:rPr lang="en-US" dirty="0"/>
              <a:t>Dieticians and nutritionists focus on benefits of diet, nutrition and exercise (Galvin et al., 2014; Hilliard, 2013).</a:t>
            </a:r>
          </a:p>
        </p:txBody>
      </p:sp>
    </p:spTree>
    <p:extLst>
      <p:ext uri="{BB962C8B-B14F-4D97-AF65-F5344CB8AC3E}">
        <p14:creationId xmlns:p14="http://schemas.microsoft.com/office/powerpoint/2010/main" val="1254009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Photo – Dietician with</a:t>
            </a:r>
            <a:r>
              <a:rPr lang="en-US" baseline="0" dirty="0"/>
              <a:t> senior woman</a:t>
            </a:r>
            <a:endParaRPr lang="en-US" dirty="0"/>
          </a:p>
        </p:txBody>
      </p:sp>
      <p:pic>
        <p:nvPicPr>
          <p:cNvPr id="6" name="Content Placeholder 5" descr="Dietician prepares fruits and vegetables as older woman looks 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7978" y="641890"/>
            <a:ext cx="7928043" cy="5282119"/>
          </a:xfrm>
        </p:spPr>
      </p:pic>
    </p:spTree>
    <p:extLst>
      <p:ext uri="{BB962C8B-B14F-4D97-AF65-F5344CB8AC3E}">
        <p14:creationId xmlns:p14="http://schemas.microsoft.com/office/powerpoint/2010/main" val="1976906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8894"/>
            <a:ext cx="8229600" cy="354106"/>
          </a:xfrm>
        </p:spPr>
        <p:txBody>
          <a:bodyPr>
            <a:noAutofit/>
          </a:bodyPr>
          <a:lstStyle/>
          <a:p>
            <a:r>
              <a:rPr lang="en-US" b="1" dirty="0"/>
              <a:t>Psychiatrists and Psychologists </a:t>
            </a:r>
            <a:endParaRPr lang="en-US" dirty="0"/>
          </a:p>
        </p:txBody>
      </p:sp>
      <p:sp>
        <p:nvSpPr>
          <p:cNvPr id="3" name="Content Placeholder 2"/>
          <p:cNvSpPr>
            <a:spLocks noGrp="1"/>
          </p:cNvSpPr>
          <p:nvPr>
            <p:ph idx="1"/>
          </p:nvPr>
        </p:nvSpPr>
        <p:spPr>
          <a:xfrm>
            <a:off x="530352" y="1463041"/>
            <a:ext cx="8229600" cy="1965960"/>
          </a:xfrm>
        </p:spPr>
        <p:txBody>
          <a:bodyPr/>
          <a:lstStyle/>
          <a:p>
            <a:pPr lvl="0"/>
            <a:r>
              <a:rPr lang="en-US" dirty="0"/>
              <a:t>May be involved in evaluating persons with atypical presentations or in managing comorbid psychiatric disorders.</a:t>
            </a:r>
          </a:p>
          <a:p>
            <a:pPr lvl="0"/>
            <a:r>
              <a:rPr lang="en-US" dirty="0"/>
              <a:t>Can administer and/or interpret neuropsychological testing and provide therapy and/or cognitive retraining (Galvin et al., 2014).</a:t>
            </a:r>
          </a:p>
        </p:txBody>
      </p:sp>
    </p:spTree>
    <p:extLst>
      <p:ext uri="{BB962C8B-B14F-4D97-AF65-F5344CB8AC3E}">
        <p14:creationId xmlns:p14="http://schemas.microsoft.com/office/powerpoint/2010/main" val="2282348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7176"/>
            <a:ext cx="8229600" cy="425824"/>
          </a:xfrm>
        </p:spPr>
        <p:txBody>
          <a:bodyPr>
            <a:noAutofit/>
          </a:bodyPr>
          <a:lstStyle/>
          <a:p>
            <a:r>
              <a:rPr lang="en-US" b="1" dirty="0"/>
              <a:t>Clinical Social Workers</a:t>
            </a:r>
            <a:endParaRPr lang="en-US" dirty="0"/>
          </a:p>
        </p:txBody>
      </p:sp>
      <p:sp>
        <p:nvSpPr>
          <p:cNvPr id="3" name="Content Placeholder 2"/>
          <p:cNvSpPr>
            <a:spLocks noGrp="1"/>
          </p:cNvSpPr>
          <p:nvPr>
            <p:ph idx="1"/>
          </p:nvPr>
        </p:nvSpPr>
        <p:spPr>
          <a:xfrm>
            <a:off x="530352" y="1463041"/>
            <a:ext cx="8229600" cy="1965960"/>
          </a:xfrm>
        </p:spPr>
        <p:txBody>
          <a:bodyPr>
            <a:normAutofit/>
          </a:bodyPr>
          <a:lstStyle/>
          <a:p>
            <a:pPr lvl="0"/>
            <a:r>
              <a:rPr lang="en-US" dirty="0"/>
              <a:t>Clinical social workers can provide counseling and referrals to the </a:t>
            </a:r>
            <a:r>
              <a:rPr lang="en-US" dirty="0" err="1"/>
              <a:t>PLwD</a:t>
            </a:r>
            <a:r>
              <a:rPr lang="en-US" dirty="0"/>
              <a:t> and their care partners (Cox, 2007; Galvin et al., 2014).</a:t>
            </a:r>
          </a:p>
          <a:p>
            <a:pPr lvl="0"/>
            <a:r>
              <a:rPr lang="en-US" dirty="0"/>
              <a:t>Clinical social </a:t>
            </a:r>
            <a:r>
              <a:rPr lang="en-US" dirty="0" smtClean="0"/>
              <a:t>workers </a:t>
            </a:r>
            <a:r>
              <a:rPr lang="en-US" dirty="0"/>
              <a:t>can conduct psychosocial assessments and identify resources in the community.</a:t>
            </a:r>
          </a:p>
        </p:txBody>
      </p:sp>
    </p:spTree>
    <p:extLst>
      <p:ext uri="{BB962C8B-B14F-4D97-AF65-F5344CB8AC3E}">
        <p14:creationId xmlns:p14="http://schemas.microsoft.com/office/powerpoint/2010/main" val="1317810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Other Medical Specialists and Community Partners </a:t>
            </a:r>
            <a:endParaRPr lang="en-US" dirty="0"/>
          </a:p>
        </p:txBody>
      </p:sp>
      <p:sp>
        <p:nvSpPr>
          <p:cNvPr id="3" name="Content Placeholder 2"/>
          <p:cNvSpPr>
            <a:spLocks noGrp="1"/>
          </p:cNvSpPr>
          <p:nvPr>
            <p:ph idx="1"/>
          </p:nvPr>
        </p:nvSpPr>
        <p:spPr>
          <a:xfrm>
            <a:off x="655858" y="1480970"/>
            <a:ext cx="8229600" cy="2857948"/>
          </a:xfrm>
        </p:spPr>
        <p:txBody>
          <a:bodyPr>
            <a:noAutofit/>
          </a:bodyPr>
          <a:lstStyle/>
          <a:p>
            <a:pPr lvl="0"/>
            <a:r>
              <a:rPr lang="en-US" dirty="0"/>
              <a:t>The need for additional interprofessional team members will depend on the needs of the </a:t>
            </a:r>
            <a:r>
              <a:rPr lang="en-US" dirty="0" err="1"/>
              <a:t>PLwD</a:t>
            </a:r>
            <a:r>
              <a:rPr lang="en-US" dirty="0"/>
              <a:t>. </a:t>
            </a:r>
          </a:p>
          <a:p>
            <a:pPr lvl="0"/>
            <a:r>
              <a:rPr lang="en-US" dirty="0"/>
              <a:t>The team can include adult day care providers, dentists, dental hygienists, neurologists, ophthalmologists, speech and language pathologists, allied health professionals, and other clinicians involved in the care of comorbid conditions (Galvin et al., 2014).</a:t>
            </a:r>
          </a:p>
          <a:p>
            <a:pPr lvl="0"/>
            <a:r>
              <a:rPr lang="en-US" dirty="0"/>
              <a:t>Community team members include personal care workers, transportation providers, religious leaders, support group liaisons, and other providers.</a:t>
            </a:r>
          </a:p>
        </p:txBody>
      </p:sp>
    </p:spTree>
    <p:extLst>
      <p:ext uri="{BB962C8B-B14F-4D97-AF65-F5344CB8AC3E}">
        <p14:creationId xmlns:p14="http://schemas.microsoft.com/office/powerpoint/2010/main" val="540794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Attorneys and Accountants/Financial Advisors</a:t>
            </a:r>
            <a:endParaRPr lang="en-US" dirty="0"/>
          </a:p>
        </p:txBody>
      </p:sp>
      <p:sp>
        <p:nvSpPr>
          <p:cNvPr id="3" name="Content Placeholder 2"/>
          <p:cNvSpPr>
            <a:spLocks noGrp="1"/>
          </p:cNvSpPr>
          <p:nvPr>
            <p:ph idx="1"/>
          </p:nvPr>
        </p:nvSpPr>
        <p:spPr>
          <a:xfrm>
            <a:off x="530352" y="1463041"/>
            <a:ext cx="8229600" cy="1356360"/>
          </a:xfrm>
        </p:spPr>
        <p:txBody>
          <a:bodyPr>
            <a:normAutofit lnSpcReduction="10000"/>
          </a:bodyPr>
          <a:lstStyle/>
          <a:p>
            <a:pPr lvl="0"/>
            <a:r>
              <a:rPr lang="en-US" dirty="0"/>
              <a:t>Dementia can involve many legal and financial consequences necessitating advice from attorneys and accountants or financial advisors.</a:t>
            </a:r>
          </a:p>
          <a:p>
            <a:pPr lvl="0"/>
            <a:r>
              <a:rPr lang="en-US" dirty="0"/>
              <a:t>The dementia care team can advise the </a:t>
            </a:r>
            <a:r>
              <a:rPr lang="en-US" dirty="0" err="1"/>
              <a:t>PLwD</a:t>
            </a:r>
            <a:r>
              <a:rPr lang="en-US" dirty="0"/>
              <a:t> and their care partner(s) to seek guidance from these specialists.</a:t>
            </a:r>
          </a:p>
        </p:txBody>
      </p:sp>
    </p:spTree>
    <p:extLst>
      <p:ext uri="{BB962C8B-B14F-4D97-AF65-F5344CB8AC3E}">
        <p14:creationId xmlns:p14="http://schemas.microsoft.com/office/powerpoint/2010/main" val="2719375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Photo – Healthcare</a:t>
            </a:r>
            <a:r>
              <a:rPr lang="en-US" baseline="0" dirty="0"/>
              <a:t> worker with senior woman</a:t>
            </a:r>
            <a:endParaRPr lang="en-US" dirty="0"/>
          </a:p>
        </p:txBody>
      </p:sp>
      <p:pic>
        <p:nvPicPr>
          <p:cNvPr id="6" name="Content Placeholder 5" descr="Smiling nurse comforts elderly lad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7978" y="641890"/>
            <a:ext cx="7928043" cy="5282119"/>
          </a:xfrm>
        </p:spPr>
      </p:pic>
    </p:spTree>
    <p:extLst>
      <p:ext uri="{BB962C8B-B14F-4D97-AF65-F5344CB8AC3E}">
        <p14:creationId xmlns:p14="http://schemas.microsoft.com/office/powerpoint/2010/main" val="1862689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Creating Dementia Care Teams</a:t>
            </a:r>
            <a:endParaRPr lang="en-US" dirty="0"/>
          </a:p>
        </p:txBody>
      </p:sp>
      <p:sp>
        <p:nvSpPr>
          <p:cNvPr id="3" name="Content Placeholder 2"/>
          <p:cNvSpPr>
            <a:spLocks noGrp="1"/>
          </p:cNvSpPr>
          <p:nvPr>
            <p:ph idx="1"/>
          </p:nvPr>
        </p:nvSpPr>
        <p:spPr>
          <a:xfrm>
            <a:off x="530352" y="1463041"/>
            <a:ext cx="8229600" cy="2230418"/>
          </a:xfrm>
        </p:spPr>
        <p:txBody>
          <a:bodyPr>
            <a:normAutofit/>
          </a:bodyPr>
          <a:lstStyle/>
          <a:p>
            <a:pPr lvl="0"/>
            <a:r>
              <a:rPr lang="en-US" dirty="0"/>
              <a:t>Two different types of dementia care teams:</a:t>
            </a:r>
          </a:p>
          <a:p>
            <a:pPr lvl="1">
              <a:buFont typeface="Courier New" panose="02070309020205020404" pitchFamily="49" charset="0"/>
              <a:buChar char="o"/>
            </a:pPr>
            <a:r>
              <a:rPr lang="en-US" dirty="0"/>
              <a:t>Interprofessional teams: determined by medical need and availability of professionals</a:t>
            </a:r>
          </a:p>
          <a:p>
            <a:pPr lvl="1">
              <a:buFont typeface="Courier New" panose="02070309020205020404" pitchFamily="49" charset="0"/>
              <a:buChar char="o"/>
            </a:pPr>
            <a:r>
              <a:rPr lang="en-US" dirty="0"/>
              <a:t>Interpersonal teams: family, friends, neighbors, religious leaders, and providers of community resources</a:t>
            </a:r>
          </a:p>
          <a:p>
            <a:pPr lvl="1">
              <a:buFont typeface="Courier New" panose="02070309020205020404" pitchFamily="49" charset="0"/>
              <a:buChar char="o"/>
            </a:pPr>
            <a:r>
              <a:rPr lang="en-US" dirty="0"/>
              <a:t>PLwD and care </a:t>
            </a:r>
            <a:r>
              <a:rPr lang="en-US" dirty="0" smtClean="0"/>
              <a:t>partners </a:t>
            </a:r>
            <a:r>
              <a:rPr lang="en-US" dirty="0"/>
              <a:t>are on both teams</a:t>
            </a:r>
          </a:p>
        </p:txBody>
      </p:sp>
    </p:spTree>
    <p:extLst>
      <p:ext uri="{BB962C8B-B14F-4D97-AF65-F5344CB8AC3E}">
        <p14:creationId xmlns:p14="http://schemas.microsoft.com/office/powerpoint/2010/main" val="850179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1671"/>
            <a:ext cx="8229600" cy="551329"/>
          </a:xfrm>
        </p:spPr>
        <p:txBody>
          <a:bodyPr>
            <a:noAutofit/>
          </a:bodyPr>
          <a:lstStyle/>
          <a:p>
            <a:r>
              <a:rPr lang="en-US" b="1" dirty="0"/>
              <a:t>Evolution of Roles as the Dementia Progresses</a:t>
            </a:r>
            <a:endParaRPr lang="en-US" dirty="0"/>
          </a:p>
        </p:txBody>
      </p:sp>
      <p:sp>
        <p:nvSpPr>
          <p:cNvPr id="3" name="Content Placeholder 2"/>
          <p:cNvSpPr>
            <a:spLocks noGrp="1"/>
          </p:cNvSpPr>
          <p:nvPr>
            <p:ph idx="1"/>
          </p:nvPr>
        </p:nvSpPr>
        <p:spPr>
          <a:xfrm>
            <a:off x="530352" y="1463040"/>
            <a:ext cx="8229600" cy="3002280"/>
          </a:xfrm>
        </p:spPr>
        <p:txBody>
          <a:bodyPr>
            <a:normAutofit/>
          </a:bodyPr>
          <a:lstStyle/>
          <a:p>
            <a:pPr lvl="0"/>
            <a:r>
              <a:rPr lang="en-US" dirty="0"/>
              <a:t>Dementia care teams need to be fluid and evolve with the needs of the PLwD (</a:t>
            </a:r>
            <a:r>
              <a:rPr lang="en-US" dirty="0" err="1"/>
              <a:t>Apesoa-Varano</a:t>
            </a:r>
            <a:r>
              <a:rPr lang="en-US" dirty="0"/>
              <a:t> et al., 2011; </a:t>
            </a:r>
            <a:r>
              <a:rPr lang="en-US" dirty="0" err="1"/>
              <a:t>Entwistle</a:t>
            </a:r>
            <a:r>
              <a:rPr lang="en-US" dirty="0"/>
              <a:t> &amp; Watt, 2013; Grand et al., 2011; Robinson et al., 2010).</a:t>
            </a:r>
          </a:p>
          <a:p>
            <a:pPr lvl="0"/>
            <a:r>
              <a:rPr lang="en-US" dirty="0"/>
              <a:t>The </a:t>
            </a:r>
            <a:r>
              <a:rPr lang="en-US" dirty="0" smtClean="0"/>
              <a:t>PLwD are </a:t>
            </a:r>
            <a:r>
              <a:rPr lang="en-US" dirty="0"/>
              <a:t>at the center of care, and the primary care </a:t>
            </a:r>
            <a:r>
              <a:rPr lang="en-US" dirty="0" smtClean="0"/>
              <a:t>partners are </a:t>
            </a:r>
            <a:r>
              <a:rPr lang="en-US" dirty="0"/>
              <a:t>also an integral part of the shared decision making process of a team throughout the progression of the dementia</a:t>
            </a:r>
            <a:r>
              <a:rPr lang="en-US" dirty="0" smtClean="0"/>
              <a:t>.</a:t>
            </a:r>
          </a:p>
          <a:p>
            <a:pPr lvl="0"/>
            <a:r>
              <a:rPr lang="en-US" dirty="0" smtClean="0"/>
              <a:t>The members of the team also change with progression of the dementia and the changing needs and wishes of the persons living with dementia and their care partners.</a:t>
            </a:r>
            <a:endParaRPr lang="en-US" dirty="0"/>
          </a:p>
        </p:txBody>
      </p:sp>
    </p:spTree>
    <p:extLst>
      <p:ext uri="{BB962C8B-B14F-4D97-AF65-F5344CB8AC3E}">
        <p14:creationId xmlns:p14="http://schemas.microsoft.com/office/powerpoint/2010/main" val="3781132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dirty="0"/>
              <a:t>Evaluation</a:t>
            </a:r>
          </a:p>
        </p:txBody>
      </p:sp>
      <p:sp>
        <p:nvSpPr>
          <p:cNvPr id="3" name="Content Placeholder 2"/>
          <p:cNvSpPr>
            <a:spLocks noGrp="1"/>
          </p:cNvSpPr>
          <p:nvPr>
            <p:ph idx="1"/>
          </p:nvPr>
        </p:nvSpPr>
        <p:spPr>
          <a:xfrm>
            <a:off x="457200" y="1644087"/>
            <a:ext cx="8229600" cy="2927913"/>
          </a:xfrm>
        </p:spPr>
        <p:txBody>
          <a:bodyPr>
            <a:noAutofit/>
          </a:bodyPr>
          <a:lstStyle/>
          <a:p>
            <a:pPr marL="514350" lvl="0" indent="-514350">
              <a:buFont typeface="+mj-lt"/>
              <a:buAutoNum type="arabicPeriod"/>
            </a:pPr>
            <a:r>
              <a:rPr lang="en-US" b="1" dirty="0"/>
              <a:t>What best describes the focus of person-centered care?</a:t>
            </a:r>
          </a:p>
          <a:p>
            <a:pPr marL="971550" lvl="1" indent="-514350">
              <a:buFont typeface="+mj-lt"/>
              <a:buAutoNum type="alphaLcPeriod"/>
            </a:pPr>
            <a:r>
              <a:rPr lang="en-US" dirty="0"/>
              <a:t>Using pharmacotherapy always to treat the acute condition or medical concern</a:t>
            </a:r>
          </a:p>
          <a:p>
            <a:pPr marL="971550" lvl="1" indent="-514350">
              <a:buFont typeface="+mj-lt"/>
              <a:buAutoNum type="alphaLcPeriod"/>
            </a:pPr>
            <a:r>
              <a:rPr lang="en-US" dirty="0"/>
              <a:t>Providing medical interventions to prolong life at all costs</a:t>
            </a:r>
          </a:p>
          <a:p>
            <a:pPr marL="971550" lvl="1" indent="-514350">
              <a:buFont typeface="+mj-lt"/>
              <a:buAutoNum type="alphaLcPeriod"/>
            </a:pPr>
            <a:r>
              <a:rPr lang="en-US" dirty="0">
                <a:solidFill>
                  <a:prstClr val="black"/>
                </a:solidFill>
              </a:rPr>
              <a:t>Providing care that is responsive to and respectful of the needs and preferences of the person</a:t>
            </a:r>
          </a:p>
          <a:p>
            <a:pPr marL="971550" lvl="1" indent="-514350">
              <a:buFont typeface="+mj-lt"/>
              <a:buAutoNum type="alphaLcPeriod"/>
            </a:pPr>
            <a:r>
              <a:rPr lang="en-US" dirty="0" smtClean="0">
                <a:solidFill>
                  <a:prstClr val="black"/>
                </a:solidFill>
              </a:rPr>
              <a:t>Providing </a:t>
            </a:r>
            <a:r>
              <a:rPr lang="en-US" dirty="0">
                <a:solidFill>
                  <a:prstClr val="black"/>
                </a:solidFill>
              </a:rPr>
              <a:t>curative treatments based on the person’s current medical </a:t>
            </a:r>
            <a:r>
              <a:rPr lang="en-US" dirty="0" smtClean="0">
                <a:solidFill>
                  <a:prstClr val="black"/>
                </a:solidFill>
              </a:rPr>
              <a:t>needs</a:t>
            </a:r>
            <a:endParaRPr lang="en-US" dirty="0">
              <a:solidFill>
                <a:prstClr val="black"/>
              </a:solidFill>
            </a:endParaRPr>
          </a:p>
        </p:txBody>
      </p:sp>
    </p:spTree>
    <p:extLst>
      <p:ext uri="{BB962C8B-B14F-4D97-AF65-F5344CB8AC3E}">
        <p14:creationId xmlns:p14="http://schemas.microsoft.com/office/powerpoint/2010/main" val="371772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US" sz="3100" dirty="0"/>
              <a:t>Evaluation (continued 1)</a:t>
            </a:r>
            <a:endParaRPr lang="en-US" sz="3100" b="0" dirty="0"/>
          </a:p>
        </p:txBody>
      </p:sp>
      <p:sp>
        <p:nvSpPr>
          <p:cNvPr id="3" name="Content Placeholder 2"/>
          <p:cNvSpPr>
            <a:spLocks noGrp="1"/>
          </p:cNvSpPr>
          <p:nvPr>
            <p:ph idx="1"/>
          </p:nvPr>
        </p:nvSpPr>
        <p:spPr>
          <a:xfrm>
            <a:off x="457200" y="1644087"/>
            <a:ext cx="8229600" cy="4031873"/>
          </a:xfrm>
        </p:spPr>
        <p:txBody>
          <a:bodyPr/>
          <a:lstStyle/>
          <a:p>
            <a:pPr marL="514350" lvl="0" indent="-514350">
              <a:buFont typeface="+mj-lt"/>
              <a:buAutoNum type="arabicPeriod" startAt="2"/>
            </a:pPr>
            <a:r>
              <a:rPr lang="en-US" b="1" dirty="0"/>
              <a:t>Which of the following best describes an </a:t>
            </a:r>
            <a:r>
              <a:rPr lang="en-US" b="1" dirty="0" smtClean="0"/>
              <a:t>interprofessional/interdisciplinary </a:t>
            </a:r>
            <a:r>
              <a:rPr lang="en-US" b="1" dirty="0"/>
              <a:t>collaborative care team for </a:t>
            </a:r>
            <a:r>
              <a:rPr lang="en-US" b="1" dirty="0" smtClean="0"/>
              <a:t>a person </a:t>
            </a:r>
            <a:r>
              <a:rPr lang="en-US" b="1" dirty="0"/>
              <a:t>living with </a:t>
            </a:r>
            <a:r>
              <a:rPr lang="en-US" b="1" dirty="0" smtClean="0"/>
              <a:t>dementia?</a:t>
            </a:r>
            <a:endParaRPr lang="en-US" b="1" dirty="0"/>
          </a:p>
          <a:p>
            <a:pPr marL="971550" lvl="1" indent="-514350">
              <a:buFont typeface="+mj-lt"/>
              <a:buAutoNum type="alphaLcPeriod"/>
            </a:pPr>
            <a:r>
              <a:rPr lang="en-US" dirty="0" smtClean="0"/>
              <a:t>Delivery </a:t>
            </a:r>
            <a:r>
              <a:rPr lang="en-US" dirty="0"/>
              <a:t>of team-based interventions across many settings  </a:t>
            </a:r>
          </a:p>
          <a:p>
            <a:pPr marL="971550" lvl="1" indent="-514350">
              <a:buFont typeface="+mj-lt"/>
              <a:buAutoNum type="alphaLcPeriod"/>
            </a:pPr>
            <a:r>
              <a:rPr lang="en-US" dirty="0"/>
              <a:t>Integration of many types of health care providers who collaborate with one another and the </a:t>
            </a:r>
            <a:r>
              <a:rPr lang="en-US" dirty="0" smtClean="0"/>
              <a:t>person </a:t>
            </a:r>
            <a:r>
              <a:rPr lang="en-US" dirty="0"/>
              <a:t>living with dementia</a:t>
            </a:r>
            <a:r>
              <a:rPr lang="en-US" dirty="0" smtClean="0"/>
              <a:t> </a:t>
            </a:r>
            <a:r>
              <a:rPr lang="en-US" dirty="0"/>
              <a:t>in developing appropriate care strategies</a:t>
            </a:r>
          </a:p>
          <a:p>
            <a:pPr marL="971550" lvl="1" indent="-514350">
              <a:buFont typeface="+mj-lt"/>
              <a:buAutoNum type="alphaLcPeriod"/>
            </a:pPr>
            <a:r>
              <a:rPr lang="en-US" dirty="0">
                <a:solidFill>
                  <a:prstClr val="black"/>
                </a:solidFill>
              </a:rPr>
              <a:t>Delivery of parallel services with minimal direct interaction between providers</a:t>
            </a:r>
          </a:p>
          <a:p>
            <a:pPr marL="971550" lvl="1" indent="-514350">
              <a:buFont typeface="+mj-lt"/>
              <a:buAutoNum type="alphaLcPeriod"/>
            </a:pPr>
            <a:r>
              <a:rPr lang="en-US" dirty="0" smtClean="0"/>
              <a:t>Strategies </a:t>
            </a:r>
            <a:r>
              <a:rPr lang="en-US" dirty="0"/>
              <a:t>that involve either a physician, physician assistant, or nurse practitioner along with other health care professionals all located within one primary care practice</a:t>
            </a:r>
          </a:p>
        </p:txBody>
      </p:sp>
    </p:spTree>
    <p:extLst>
      <p:ext uri="{BB962C8B-B14F-4D97-AF65-F5344CB8AC3E}">
        <p14:creationId xmlns:p14="http://schemas.microsoft.com/office/powerpoint/2010/main" val="3433023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dirty="0"/>
              <a:t>Evaluation (continued 2)</a:t>
            </a:r>
          </a:p>
        </p:txBody>
      </p:sp>
      <p:sp>
        <p:nvSpPr>
          <p:cNvPr id="3" name="Content Placeholder 2"/>
          <p:cNvSpPr>
            <a:spLocks noGrp="1"/>
          </p:cNvSpPr>
          <p:nvPr>
            <p:ph idx="1"/>
          </p:nvPr>
        </p:nvSpPr>
        <p:spPr>
          <a:xfrm>
            <a:off x="457200" y="1644087"/>
            <a:ext cx="8229600" cy="4031873"/>
          </a:xfrm>
        </p:spPr>
        <p:txBody>
          <a:bodyPr/>
          <a:lstStyle/>
          <a:p>
            <a:pPr marL="514350" lvl="0" indent="-514350">
              <a:buFont typeface="+mj-lt"/>
              <a:buAutoNum type="arabicPeriod" startAt="3"/>
            </a:pPr>
            <a:r>
              <a:rPr lang="en-US" b="1" dirty="0"/>
              <a:t>How does the progression of dementia affect the composition or roles of the </a:t>
            </a:r>
            <a:r>
              <a:rPr lang="en-US" b="1" dirty="0" smtClean="0"/>
              <a:t>interprofessional/interdisciplinary </a:t>
            </a:r>
            <a:r>
              <a:rPr lang="en-US" b="1" dirty="0"/>
              <a:t>collaborative care team?</a:t>
            </a:r>
          </a:p>
          <a:p>
            <a:pPr marL="971550" lvl="1" indent="-514350">
              <a:buFont typeface="+mj-lt"/>
              <a:buAutoNum type="alphaLcPeriod"/>
            </a:pPr>
            <a:r>
              <a:rPr lang="en-US" dirty="0">
                <a:solidFill>
                  <a:prstClr val="black"/>
                </a:solidFill>
              </a:rPr>
              <a:t>As the needs of the person living with dementia evolve over the course of the disease, the roles and composition of the care team must evolve and adapt.</a:t>
            </a:r>
          </a:p>
          <a:p>
            <a:pPr marL="971550" lvl="1" indent="-514350">
              <a:buFont typeface="+mj-lt"/>
              <a:buAutoNum type="alphaLcPeriod"/>
            </a:pPr>
            <a:r>
              <a:rPr lang="en-US" dirty="0" smtClean="0"/>
              <a:t>Only </a:t>
            </a:r>
            <a:r>
              <a:rPr lang="en-US" dirty="0"/>
              <a:t>the primary care providers need to remain constant throughout the course of dementia.</a:t>
            </a:r>
          </a:p>
          <a:p>
            <a:pPr marL="971550" lvl="1" indent="-514350">
              <a:buFont typeface="+mj-lt"/>
              <a:buAutoNum type="alphaLcPeriod"/>
            </a:pPr>
            <a:r>
              <a:rPr lang="en-US" dirty="0" smtClean="0">
                <a:solidFill>
                  <a:prstClr val="black"/>
                </a:solidFill>
              </a:rPr>
              <a:t>The </a:t>
            </a:r>
            <a:r>
              <a:rPr lang="en-US" dirty="0">
                <a:solidFill>
                  <a:prstClr val="black"/>
                </a:solidFill>
              </a:rPr>
              <a:t>roles and composition of the care team do not change over the course of dementia.</a:t>
            </a:r>
          </a:p>
          <a:p>
            <a:pPr marL="971550" lvl="1" indent="-514350">
              <a:buFont typeface="+mj-lt"/>
              <a:buAutoNum type="alphaLcPeriod"/>
            </a:pPr>
            <a:r>
              <a:rPr lang="en-US" dirty="0" smtClean="0"/>
              <a:t>There </a:t>
            </a:r>
            <a:r>
              <a:rPr lang="en-US" dirty="0"/>
              <a:t>should always be a core team of primary care providers, psychological providers, and physical or occupational therapists; </a:t>
            </a:r>
            <a:br>
              <a:rPr lang="en-US" dirty="0"/>
            </a:br>
            <a:r>
              <a:rPr lang="en-US" dirty="0"/>
              <a:t>all others are on an “as-needed” </a:t>
            </a:r>
            <a:r>
              <a:rPr lang="en-US" dirty="0" smtClean="0"/>
              <a:t>basis.</a:t>
            </a:r>
            <a:endParaRPr lang="en-US" dirty="0"/>
          </a:p>
        </p:txBody>
      </p:sp>
    </p:spTree>
    <p:extLst>
      <p:ext uri="{BB962C8B-B14F-4D97-AF65-F5344CB8AC3E}">
        <p14:creationId xmlns:p14="http://schemas.microsoft.com/office/powerpoint/2010/main" val="2459380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US" dirty="0"/>
              <a:t>Evaluation (continued </a:t>
            </a:r>
            <a:r>
              <a:rPr lang="en-US" dirty="0" smtClean="0"/>
              <a:t>3)</a:t>
            </a:r>
            <a:endParaRPr lang="en-US" dirty="0"/>
          </a:p>
        </p:txBody>
      </p:sp>
      <p:sp>
        <p:nvSpPr>
          <p:cNvPr id="3" name="Content Placeholder 2"/>
          <p:cNvSpPr>
            <a:spLocks noGrp="1"/>
          </p:cNvSpPr>
          <p:nvPr>
            <p:ph idx="1"/>
          </p:nvPr>
        </p:nvSpPr>
        <p:spPr>
          <a:xfrm>
            <a:off x="457200" y="1644086"/>
            <a:ext cx="8229600" cy="2185214"/>
          </a:xfrm>
        </p:spPr>
        <p:txBody>
          <a:bodyPr/>
          <a:lstStyle/>
          <a:p>
            <a:pPr marL="0" lvl="0" indent="0">
              <a:buNone/>
            </a:pPr>
            <a:r>
              <a:rPr lang="en-US" dirty="0" smtClean="0">
                <a:solidFill>
                  <a:prstClr val="black"/>
                </a:solidFill>
              </a:rPr>
              <a:t>4. </a:t>
            </a:r>
            <a:r>
              <a:rPr lang="en-US" b="1" dirty="0">
                <a:solidFill>
                  <a:prstClr val="black"/>
                </a:solidFill>
              </a:rPr>
              <a:t>The center of </a:t>
            </a:r>
            <a:r>
              <a:rPr lang="en-US" b="1" dirty="0" smtClean="0">
                <a:solidFill>
                  <a:prstClr val="black"/>
                </a:solidFill>
              </a:rPr>
              <a:t>the </a:t>
            </a:r>
            <a:r>
              <a:rPr lang="en-US" b="1" dirty="0">
                <a:solidFill>
                  <a:prstClr val="black"/>
                </a:solidFill>
              </a:rPr>
              <a:t>interprofessional care team for </a:t>
            </a:r>
            <a:r>
              <a:rPr lang="en-US" b="1" dirty="0" smtClean="0">
                <a:solidFill>
                  <a:prstClr val="black"/>
                </a:solidFill>
              </a:rPr>
              <a:t>the person </a:t>
            </a:r>
            <a:r>
              <a:rPr lang="en-US" b="1" dirty="0">
                <a:solidFill>
                  <a:prstClr val="black"/>
                </a:solidFill>
              </a:rPr>
              <a:t>living with dementia </a:t>
            </a:r>
            <a:r>
              <a:rPr lang="en-US" b="1" dirty="0" smtClean="0">
                <a:solidFill>
                  <a:prstClr val="black"/>
                </a:solidFill>
              </a:rPr>
              <a:t>is </a:t>
            </a:r>
            <a:r>
              <a:rPr lang="en-US" b="1" dirty="0">
                <a:solidFill>
                  <a:prstClr val="black"/>
                </a:solidFill>
              </a:rPr>
              <a:t>_____________ and the </a:t>
            </a:r>
            <a:r>
              <a:rPr lang="en-US" b="1" dirty="0" smtClean="0">
                <a:solidFill>
                  <a:prstClr val="black"/>
                </a:solidFill>
              </a:rPr>
              <a:t>team lead </a:t>
            </a:r>
            <a:r>
              <a:rPr lang="en-US" b="1" dirty="0">
                <a:solidFill>
                  <a:prstClr val="black"/>
                </a:solidFill>
              </a:rPr>
              <a:t>is ___________.</a:t>
            </a:r>
          </a:p>
          <a:p>
            <a:pPr marL="857250" lvl="1" indent="-457200">
              <a:buFont typeface="+mj-lt"/>
              <a:buAutoNum type="alphaLcPeriod"/>
            </a:pPr>
            <a:r>
              <a:rPr lang="en-US" dirty="0">
                <a:solidFill>
                  <a:prstClr val="black"/>
                </a:solidFill>
              </a:rPr>
              <a:t>The physician, the social worker</a:t>
            </a:r>
          </a:p>
          <a:p>
            <a:pPr marL="857250" lvl="1" indent="-457200">
              <a:buFont typeface="+mj-lt"/>
              <a:buAutoNum type="alphaLcPeriod"/>
            </a:pPr>
            <a:r>
              <a:rPr lang="en-US" dirty="0">
                <a:solidFill>
                  <a:prstClr val="black"/>
                </a:solidFill>
              </a:rPr>
              <a:t>The </a:t>
            </a:r>
            <a:r>
              <a:rPr lang="en-US" dirty="0" smtClean="0">
                <a:solidFill>
                  <a:prstClr val="black"/>
                </a:solidFill>
              </a:rPr>
              <a:t>person living with dementia, </a:t>
            </a:r>
            <a:r>
              <a:rPr lang="en-US" dirty="0">
                <a:solidFill>
                  <a:prstClr val="black"/>
                </a:solidFill>
              </a:rPr>
              <a:t>the person chosen by the team</a:t>
            </a:r>
          </a:p>
          <a:p>
            <a:pPr marL="857250" lvl="1" indent="-457200">
              <a:buFont typeface="+mj-lt"/>
              <a:buAutoNum type="alphaLcPeriod"/>
            </a:pPr>
            <a:r>
              <a:rPr lang="en-US" dirty="0">
                <a:solidFill>
                  <a:prstClr val="black"/>
                </a:solidFill>
              </a:rPr>
              <a:t>The person chosen by the team, the caregiver</a:t>
            </a:r>
          </a:p>
          <a:p>
            <a:pPr marL="857250" lvl="1" indent="-457200">
              <a:buFont typeface="+mj-lt"/>
              <a:buAutoNum type="alphaLcPeriod"/>
            </a:pPr>
            <a:r>
              <a:rPr lang="en-US" dirty="0">
                <a:solidFill>
                  <a:prstClr val="black"/>
                </a:solidFill>
              </a:rPr>
              <a:t>The social worker, the physician</a:t>
            </a:r>
          </a:p>
        </p:txBody>
      </p:sp>
    </p:spTree>
    <p:extLst>
      <p:ext uri="{BB962C8B-B14F-4D97-AF65-F5344CB8AC3E}">
        <p14:creationId xmlns:p14="http://schemas.microsoft.com/office/powerpoint/2010/main" val="3438589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Acknowledgements</a:t>
            </a:r>
          </a:p>
        </p:txBody>
      </p:sp>
      <p:sp>
        <p:nvSpPr>
          <p:cNvPr id="7" name="Content Placeholder 2"/>
          <p:cNvSpPr>
            <a:spLocks noGrp="1"/>
          </p:cNvSpPr>
          <p:nvPr>
            <p:ph idx="1"/>
          </p:nvPr>
        </p:nvSpPr>
        <p:spPr/>
        <p:txBody>
          <a:bodyPr vert="horz" lIns="91440" tIns="45720" rIns="91440" bIns="45720" rtlCol="0" anchor="t">
            <a:noAutofit/>
          </a:bodyPr>
          <a:lstStyle/>
          <a:p>
            <a:pPr marL="0" indent="0">
              <a:spcBef>
                <a:spcPts val="0"/>
              </a:spcBef>
              <a:spcAft>
                <a:spcPts val="1000"/>
              </a:spcAft>
              <a:buNone/>
            </a:pPr>
            <a:r>
              <a:rPr lang="en-US" sz="1400" dirty="0"/>
              <a:t>This module was prepared for the U.S. Department of Health and Human Services (HHS), Health Resources and Services Administration (HRSA), by The </a:t>
            </a:r>
            <a:r>
              <a:rPr lang="en-US" sz="1400" dirty="0" err="1"/>
              <a:t>Bizzell</a:t>
            </a:r>
            <a:r>
              <a:rPr lang="en-US" sz="1400" dirty="0"/>
              <a:t> Group, LLC, under contract number HHSH25034002T/HHSH250201400075I. </a:t>
            </a:r>
          </a:p>
          <a:p>
            <a:pPr marL="0" lvl="0" indent="0">
              <a:spcBef>
                <a:spcPts val="0"/>
              </a:spcBef>
              <a:buNone/>
            </a:pPr>
            <a:r>
              <a:rPr lang="en-US" sz="1400" dirty="0"/>
              <a:t>The dementia and education experts who served on the Dementia Expert Workgroup to guide the development of the modules included: </a:t>
            </a:r>
            <a:r>
              <a:rPr lang="en-US" sz="1400" b="1" dirty="0"/>
              <a:t>Alice Bonner, PhD, RN, FAAN</a:t>
            </a:r>
            <a:r>
              <a:rPr lang="en-US" sz="1400" dirty="0"/>
              <a:t>, Secretary Elder Affairs, Massachusetts Executive Office of Elder Affairs, Boston MA; </a:t>
            </a:r>
            <a:r>
              <a:rPr lang="en-US" sz="1400" b="1" dirty="0"/>
              <a:t>Laurel Coleman, MD, FACP</a:t>
            </a:r>
            <a:r>
              <a:rPr lang="en-US" sz="1400" dirty="0"/>
              <a:t>, Kauai Medical Clinic -Hawaii Pacific Health, Lihue, HI; </a:t>
            </a:r>
            <a:r>
              <a:rPr lang="en-US" sz="1400" b="1" dirty="0"/>
              <a:t>Cyndy B. Cordell, MBA</a:t>
            </a:r>
            <a:r>
              <a:rPr lang="en-US" sz="1400" dirty="0"/>
              <a:t>, Director, Healthcare Professional Services, Alzheimer's Association, Chicago, IL</a:t>
            </a:r>
            <a:r>
              <a:rPr lang="en-US" sz="1400" b="1" dirty="0"/>
              <a:t>; Dolores Gallagher Thompson, PhD, ABPP</a:t>
            </a:r>
            <a:r>
              <a:rPr lang="en-US" sz="1400" dirty="0"/>
              <a:t>, Professor of Research, Department of Psychiatry and Behavioral Sciences, Stanford University School of Medicine, Stanford, CA; </a:t>
            </a:r>
            <a:r>
              <a:rPr lang="en-US" sz="1400" b="1" dirty="0"/>
              <a:t>James Galvin, MD, MPH</a:t>
            </a:r>
            <a:r>
              <a:rPr lang="en-US" sz="1400" dirty="0"/>
              <a:t>, Professor of Clinical Biomedical Science and Associate Dean for Clinical Research, Florida Atlantic University, Boca Raton, FL; </a:t>
            </a:r>
            <a:r>
              <a:rPr lang="en-US" sz="1400" b="1" dirty="0"/>
              <a:t>Mary Guerriero Austrom, PhD,</a:t>
            </a:r>
            <a:r>
              <a:rPr lang="en-US" sz="1400" dirty="0"/>
              <a:t> Wesley P Martin Professor of Alzheimer's Disease Education, Department of Psychiatry, Associate Dean for Diversity Affairs, Indiana University-Purdue University Indianapolis, Indianapolis, IN; </a:t>
            </a:r>
            <a:r>
              <a:rPr lang="en-US" sz="1400" b="1" dirty="0"/>
              <a:t>Robert Kane, MD</a:t>
            </a:r>
            <a:r>
              <a:rPr lang="en-US" sz="1400" dirty="0"/>
              <a:t>, Professor and Minnesota Chair in Long-term Care &amp; Aging, Health Policy &amp; Management, School of Public Health, University of Minnesota; </a:t>
            </a:r>
            <a:r>
              <a:rPr lang="en-US" sz="1400" b="1" dirty="0"/>
              <a:t>Jason Karlawish, MD</a:t>
            </a:r>
            <a:r>
              <a:rPr lang="en-US" sz="1400" dirty="0"/>
              <a:t>, Professor of Medicine, Perelman School of Medicine, University of Pennsylvania; </a:t>
            </a:r>
            <a:r>
              <a:rPr lang="en-US" sz="1400" b="1" dirty="0"/>
              <a:t>Helen M. Matheny, MS, APR</a:t>
            </a:r>
            <a:r>
              <a:rPr lang="en-US" sz="1400" dirty="0"/>
              <a:t>, Director of the Alzheimer's Disease Outreach Program, Blanchette Rockefeller Neuroscience Institute, Morgantown, WV; </a:t>
            </a:r>
            <a:r>
              <a:rPr lang="en-US" sz="1400" b="1" dirty="0"/>
              <a:t>Darby Morhardt, PhD, LCSW</a:t>
            </a:r>
            <a:r>
              <a:rPr lang="en-US" sz="1400" dirty="0"/>
              <a:t>, Associate Professor, Cognitive Neurology and Alzheimer's Disease Center and Department of Preventive Medicine, Northwestern University Feinberg School of Medicine, Northwestern University, Chicago, IL; </a:t>
            </a:r>
            <a:r>
              <a:rPr lang="en-US" sz="1400" b="1" dirty="0"/>
              <a:t>Cecilia Rokusek, EdD, MSc, RDN</a:t>
            </a:r>
            <a:r>
              <a:rPr lang="en-US" sz="1400" dirty="0"/>
              <a:t>,  Assistant Dean of Research and Innovation, Professor of Family Medicine, Public Health, Nutrition, and Disaster and Emergency Preparedness, College of Osteopathic Medicine, Nova Southeastern University, Fort Lauderdale, FL. Additional expertise in the development of the modules was provided by </a:t>
            </a:r>
            <a:r>
              <a:rPr lang="en-US" sz="1400" b="1" dirty="0"/>
              <a:t>Meg Kabat, LCSW-C, CCM; Eleanor S. McConnell, PhD, MSN, RN, GCNS, BC; Linda O. Nichols, PhD, MA, BA; Todd Semla, MS, PharmD, BCPS, FCCP, AGSF; Kenneth Shay, DDS, MS</a:t>
            </a:r>
            <a:r>
              <a:rPr lang="en-US" sz="1400" dirty="0"/>
              <a:t>, from the U.S. Department of Veterans </a:t>
            </a:r>
            <a:r>
              <a:rPr lang="en-US" dirty="0">
                <a:solidFill>
                  <a:prstClr val="black"/>
                </a:solidFill>
              </a:rPr>
              <a:t>Affairs and </a:t>
            </a:r>
            <a:r>
              <a:rPr lang="en-US" b="1" dirty="0">
                <a:solidFill>
                  <a:prstClr val="black"/>
                </a:solidFill>
              </a:rPr>
              <a:t>Seth Keller, MD </a:t>
            </a:r>
            <a:r>
              <a:rPr lang="en-US" dirty="0">
                <a:solidFill>
                  <a:prstClr val="black"/>
                </a:solidFill>
              </a:rPr>
              <a:t>and </a:t>
            </a:r>
            <a:r>
              <a:rPr lang="en-US" b="1" dirty="0">
                <a:solidFill>
                  <a:prstClr val="black"/>
                </a:solidFill>
              </a:rPr>
              <a:t>Matthew P. Janicki, PhD</a:t>
            </a:r>
            <a:r>
              <a:rPr lang="en-US" dirty="0">
                <a:solidFill>
                  <a:prstClr val="black"/>
                </a:solidFill>
              </a:rPr>
              <a:t>, National Task Group on Intellectual Disabilities and Dementia Practices.</a:t>
            </a:r>
          </a:p>
          <a:p>
            <a:pPr marL="0" indent="0">
              <a:buNone/>
            </a:pPr>
            <a:endParaRPr lang="en-US" sz="1400" dirty="0"/>
          </a:p>
        </p:txBody>
      </p:sp>
    </p:spTree>
    <p:extLst>
      <p:ext uri="{BB962C8B-B14F-4D97-AF65-F5344CB8AC3E}">
        <p14:creationId xmlns:p14="http://schemas.microsoft.com/office/powerpoint/2010/main" val="1295657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rmAutofit/>
          </a:bodyPr>
          <a:lstStyle/>
          <a:p>
            <a:pPr algn="ctr"/>
            <a:r>
              <a:rPr lang="en-US" sz="2400" dirty="0">
                <a:solidFill>
                  <a:schemeClr val="tx1"/>
                </a:solidFill>
              </a:rPr>
              <a:t>Brought to you by the </a:t>
            </a:r>
            <a:br>
              <a:rPr lang="en-US" sz="2400" dirty="0">
                <a:solidFill>
                  <a:schemeClr val="tx1"/>
                </a:solidFill>
              </a:rPr>
            </a:br>
            <a:r>
              <a:rPr lang="en-US" sz="2400" dirty="0">
                <a:solidFill>
                  <a:schemeClr val="tx1"/>
                </a:solidFill>
              </a:rPr>
              <a:t>U.S. Department of Health and Human Services,</a:t>
            </a:r>
            <a:br>
              <a:rPr lang="en-US" sz="2400" dirty="0">
                <a:solidFill>
                  <a:schemeClr val="tx1"/>
                </a:solidFill>
              </a:rPr>
            </a:br>
            <a:r>
              <a:rPr lang="en-US" sz="2400" dirty="0">
                <a:solidFill>
                  <a:schemeClr val="tx1"/>
                </a:solidFill>
              </a:rPr>
              <a:t>Health Resources and Services Administration</a:t>
            </a:r>
          </a:p>
        </p:txBody>
      </p:sp>
      <p:pic>
        <p:nvPicPr>
          <p:cNvPr id="5" name="Picture Placeholder 4" descr="Logo of the U.S. Department of Health &amp; Human Services. "/>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pic>
        <p:nvPicPr>
          <p:cNvPr id="8" name="Picture Placeholder 7" descr="Logo of the Health Resources and Services Administration (HRSA)"/>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491" r="491"/>
          <a:stretch>
            <a:fillRect/>
          </a:stretch>
        </p:blipFill>
        <p:spPr/>
      </p:pic>
    </p:spTree>
    <p:extLst>
      <p:ext uri="{BB962C8B-B14F-4D97-AF65-F5344CB8AC3E}">
        <p14:creationId xmlns:p14="http://schemas.microsoft.com/office/powerpoint/2010/main" val="15584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Outline</a:t>
            </a:r>
          </a:p>
        </p:txBody>
      </p:sp>
      <p:sp>
        <p:nvSpPr>
          <p:cNvPr id="3" name="Content Placeholder 2"/>
          <p:cNvSpPr>
            <a:spLocks noGrp="1"/>
          </p:cNvSpPr>
          <p:nvPr>
            <p:ph idx="1"/>
          </p:nvPr>
        </p:nvSpPr>
        <p:spPr/>
        <p:txBody>
          <a:bodyPr>
            <a:normAutofit/>
          </a:bodyPr>
          <a:lstStyle/>
          <a:p>
            <a:pPr lvl="0">
              <a:lnSpc>
                <a:spcPct val="120000"/>
              </a:lnSpc>
            </a:pPr>
            <a:r>
              <a:rPr lang="en-US" dirty="0"/>
              <a:t>Person-centered and collaborative care approaches</a:t>
            </a:r>
          </a:p>
          <a:p>
            <a:pPr lvl="0">
              <a:lnSpc>
                <a:spcPct val="120000"/>
              </a:lnSpc>
            </a:pPr>
            <a:r>
              <a:rPr lang="en-US" dirty="0"/>
              <a:t>Developing a collaborative </a:t>
            </a:r>
            <a:r>
              <a:rPr lang="en-US" dirty="0" smtClean="0"/>
              <a:t>interprofessional/interdisciplinary </a:t>
            </a:r>
            <a:r>
              <a:rPr lang="en-US" dirty="0"/>
              <a:t>team </a:t>
            </a:r>
          </a:p>
        </p:txBody>
      </p:sp>
      <p:pic>
        <p:nvPicPr>
          <p:cNvPr id="7" name="Picture Placeholder 6" descr="Thumbnail photo of nurse hugging woma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6" r="96"/>
          <a:stretch>
            <a:fillRect/>
          </a:stretch>
        </p:blipFill>
        <p:spPr/>
      </p:pic>
    </p:spTree>
    <p:extLst>
      <p:ext uri="{BB962C8B-B14F-4D97-AF65-F5344CB8AC3E}">
        <p14:creationId xmlns:p14="http://schemas.microsoft.com/office/powerpoint/2010/main" val="215503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Learning Objectives</a:t>
            </a:r>
          </a:p>
        </p:txBody>
      </p:sp>
      <p:sp>
        <p:nvSpPr>
          <p:cNvPr id="3" name="Content Placeholder 2"/>
          <p:cNvSpPr>
            <a:spLocks noGrp="1"/>
          </p:cNvSpPr>
          <p:nvPr>
            <p:ph idx="1"/>
          </p:nvPr>
        </p:nvSpPr>
        <p:spPr>
          <a:xfrm>
            <a:off x="457200" y="1644087"/>
            <a:ext cx="8229600" cy="2455473"/>
          </a:xfrm>
        </p:spPr>
        <p:txBody>
          <a:bodyPr>
            <a:noAutofit/>
          </a:bodyPr>
          <a:lstStyle/>
          <a:p>
            <a:pPr marL="0" indent="0">
              <a:buNone/>
            </a:pPr>
            <a:r>
              <a:rPr lang="en-US" dirty="0"/>
              <a:t>After completing this module, participants will be able to:</a:t>
            </a:r>
          </a:p>
          <a:p>
            <a:pPr lvl="0"/>
            <a:r>
              <a:rPr lang="en-US" dirty="0"/>
              <a:t>Describe the benefits of having a person-centered interprofessional dementia care team.  </a:t>
            </a:r>
          </a:p>
          <a:p>
            <a:r>
              <a:rPr lang="en-US" dirty="0" smtClean="0"/>
              <a:t>Describe </a:t>
            </a:r>
            <a:r>
              <a:rPr lang="en-US" dirty="0"/>
              <a:t>the </a:t>
            </a:r>
            <a:r>
              <a:rPr lang="en-US" dirty="0" smtClean="0"/>
              <a:t>responsibilities </a:t>
            </a:r>
            <a:r>
              <a:rPr lang="en-US" dirty="0"/>
              <a:t>of all members of the interprofessional dementia care team.</a:t>
            </a:r>
          </a:p>
          <a:p>
            <a:r>
              <a:rPr lang="en-US" dirty="0"/>
              <a:t>Describe how </a:t>
            </a:r>
            <a:r>
              <a:rPr lang="en-US" dirty="0" smtClean="0"/>
              <a:t>responsibilities </a:t>
            </a:r>
            <a:r>
              <a:rPr lang="en-US" dirty="0"/>
              <a:t>may evolve as the disease progresses.</a:t>
            </a:r>
          </a:p>
        </p:txBody>
      </p:sp>
    </p:spTree>
    <p:extLst>
      <p:ext uri="{BB962C8B-B14F-4D97-AF65-F5344CB8AC3E}">
        <p14:creationId xmlns:p14="http://schemas.microsoft.com/office/powerpoint/2010/main" val="2984832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Key Take-Home Messages</a:t>
            </a:r>
          </a:p>
        </p:txBody>
      </p:sp>
      <p:sp>
        <p:nvSpPr>
          <p:cNvPr id="3" name="Content Placeholder 2"/>
          <p:cNvSpPr>
            <a:spLocks noGrp="1"/>
          </p:cNvSpPr>
          <p:nvPr>
            <p:ph idx="1"/>
          </p:nvPr>
        </p:nvSpPr>
        <p:spPr>
          <a:xfrm>
            <a:off x="457200" y="1644087"/>
            <a:ext cx="8229600" cy="3202233"/>
          </a:xfrm>
        </p:spPr>
        <p:txBody>
          <a:bodyPr>
            <a:noAutofit/>
          </a:bodyPr>
          <a:lstStyle/>
          <a:p>
            <a:pPr lvl="0"/>
            <a:r>
              <a:rPr lang="en-US" dirty="0"/>
              <a:t>Person-centered care (PCC) for persons living with dementia (</a:t>
            </a:r>
            <a:r>
              <a:rPr lang="en-US" dirty="0" err="1"/>
              <a:t>PLwD</a:t>
            </a:r>
            <a:r>
              <a:rPr lang="en-US" dirty="0"/>
              <a:t>) changes the focus from just treating medical symptoms due to dementia to addressing the medical and psychosocial needs of the whole person. </a:t>
            </a:r>
          </a:p>
          <a:p>
            <a:pPr lvl="0"/>
            <a:r>
              <a:rPr lang="en-US" dirty="0" err="1"/>
              <a:t>PLwD</a:t>
            </a:r>
            <a:r>
              <a:rPr lang="en-US" dirty="0"/>
              <a:t> and their care partners are the core of the </a:t>
            </a:r>
            <a:r>
              <a:rPr lang="en-US" dirty="0" err="1"/>
              <a:t>interprofessional</a:t>
            </a:r>
            <a:r>
              <a:rPr lang="en-US" dirty="0"/>
              <a:t> team.</a:t>
            </a:r>
          </a:p>
          <a:p>
            <a:pPr lvl="0"/>
            <a:r>
              <a:rPr lang="en-US" dirty="0"/>
              <a:t>Care coordination among the full range of health care providers across all care settings is critical to providing continuity of care, quality of care, and PCC to </a:t>
            </a:r>
            <a:r>
              <a:rPr lang="en-US" dirty="0" err="1"/>
              <a:t>PLwD</a:t>
            </a:r>
            <a:r>
              <a:rPr lang="en-US" dirty="0"/>
              <a:t>.</a:t>
            </a:r>
          </a:p>
          <a:p>
            <a:pPr lvl="0"/>
            <a:r>
              <a:rPr lang="en-US" dirty="0"/>
              <a:t>Dementia care teams need to be flexible and change with the needs of the </a:t>
            </a:r>
            <a:r>
              <a:rPr lang="en-US" dirty="0" err="1"/>
              <a:t>PLwD</a:t>
            </a:r>
            <a:r>
              <a:rPr lang="en-US" dirty="0"/>
              <a:t>.</a:t>
            </a:r>
          </a:p>
        </p:txBody>
      </p:sp>
    </p:spTree>
    <p:extLst>
      <p:ext uri="{BB962C8B-B14F-4D97-AF65-F5344CB8AC3E}">
        <p14:creationId xmlns:p14="http://schemas.microsoft.com/office/powerpoint/2010/main" val="3682727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Outline</a:t>
            </a:r>
            <a:r>
              <a:rPr lang="en-US" dirty="0">
                <a:solidFill>
                  <a:schemeClr val="bg1"/>
                </a:solidFill>
              </a:rPr>
              <a:t> </a:t>
            </a:r>
          </a:p>
        </p:txBody>
      </p:sp>
      <p:sp>
        <p:nvSpPr>
          <p:cNvPr id="3" name="Content Placeholder 2">
            <a:extLst>
              <a:ext uri="{FF2B5EF4-FFF2-40B4-BE49-F238E27FC236}">
                <a16:creationId xmlns:a16="http://schemas.microsoft.com/office/drawing/2014/main" id="{3B1A62DF-064B-432E-9053-475B6A6EB834}"/>
              </a:ext>
            </a:extLst>
          </p:cNvPr>
          <p:cNvSpPr>
            <a:spLocks noGrp="1"/>
          </p:cNvSpPr>
          <p:nvPr>
            <p:ph idx="1"/>
          </p:nvPr>
        </p:nvSpPr>
        <p:spPr>
          <a:xfrm>
            <a:off x="457200" y="1560945"/>
            <a:ext cx="8229600" cy="892552"/>
          </a:xfrm>
        </p:spPr>
        <p:txBody>
          <a:bodyPr/>
          <a:lstStyle/>
          <a:p>
            <a:pPr lvl="0">
              <a:lnSpc>
                <a:spcPct val="120000"/>
              </a:lnSpc>
            </a:pPr>
            <a:r>
              <a:rPr lang="en-US" b="1" dirty="0"/>
              <a:t>Person-centered and collaborative care approaches</a:t>
            </a:r>
          </a:p>
          <a:p>
            <a:pPr lvl="0">
              <a:lnSpc>
                <a:spcPct val="120000"/>
              </a:lnSpc>
            </a:pPr>
            <a:r>
              <a:rPr lang="en-US" dirty="0"/>
              <a:t>Developing a collaborative </a:t>
            </a:r>
            <a:r>
              <a:rPr lang="en-US" dirty="0" smtClean="0"/>
              <a:t>interprofessional/interdisciplinary </a:t>
            </a:r>
            <a:r>
              <a:rPr lang="en-US" dirty="0"/>
              <a:t>team </a:t>
            </a:r>
          </a:p>
        </p:txBody>
      </p:sp>
      <p:pic>
        <p:nvPicPr>
          <p:cNvPr id="9" name="Picture Placeholder 8" descr="Thumbnail photo of nurse with woman in hospital be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3" b="93"/>
          <a:stretch>
            <a:fillRect/>
          </a:stretch>
        </p:blipFill>
        <p:spPr/>
      </p:pic>
    </p:spTree>
    <p:extLst>
      <p:ext uri="{BB962C8B-B14F-4D97-AF65-F5344CB8AC3E}">
        <p14:creationId xmlns:p14="http://schemas.microsoft.com/office/powerpoint/2010/main" val="1807436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717177"/>
            <a:ext cx="8229600" cy="228600"/>
          </a:xfrm>
        </p:spPr>
        <p:txBody>
          <a:bodyPr>
            <a:noAutofit/>
          </a:bodyPr>
          <a:lstStyle/>
          <a:p>
            <a:r>
              <a:rPr lang="en-US" dirty="0"/>
              <a:t>Introduction</a:t>
            </a:r>
          </a:p>
        </p:txBody>
      </p:sp>
      <p:sp>
        <p:nvSpPr>
          <p:cNvPr id="3" name="Content Placeholder 2"/>
          <p:cNvSpPr>
            <a:spLocks noGrp="1"/>
          </p:cNvSpPr>
          <p:nvPr>
            <p:ph idx="1"/>
          </p:nvPr>
        </p:nvSpPr>
        <p:spPr>
          <a:xfrm>
            <a:off x="530352" y="1463040"/>
            <a:ext cx="8229600" cy="3216536"/>
          </a:xfrm>
        </p:spPr>
        <p:txBody>
          <a:bodyPr>
            <a:noAutofit/>
          </a:bodyPr>
          <a:lstStyle/>
          <a:p>
            <a:pPr lvl="0"/>
            <a:r>
              <a:rPr lang="en-US" dirty="0"/>
              <a:t>Studies demonstrate the value of collaborative care models on quality of life issues (</a:t>
            </a:r>
            <a:r>
              <a:rPr lang="en-US" dirty="0" err="1"/>
              <a:t>Edvardsson</a:t>
            </a:r>
            <a:r>
              <a:rPr lang="en-US" dirty="0"/>
              <a:t> et al., 2010; Ervin &amp; </a:t>
            </a:r>
            <a:r>
              <a:rPr lang="en-US" dirty="0" err="1"/>
              <a:t>Koschel</a:t>
            </a:r>
            <a:r>
              <a:rPr lang="en-US" dirty="0"/>
              <a:t>, 2012; </a:t>
            </a:r>
            <a:r>
              <a:rPr lang="en-US" dirty="0" err="1"/>
              <a:t>Gladman</a:t>
            </a:r>
            <a:r>
              <a:rPr lang="en-US" dirty="0"/>
              <a:t> et al., 2007).</a:t>
            </a:r>
          </a:p>
          <a:p>
            <a:pPr lvl="1">
              <a:buFont typeface="Courier New" panose="02070309020205020404" pitchFamily="49" charset="0"/>
              <a:buChar char="o"/>
            </a:pPr>
            <a:r>
              <a:rPr lang="en-US" dirty="0"/>
              <a:t>Many challenges to integrating collaborative care approaches in primary care (</a:t>
            </a:r>
            <a:r>
              <a:rPr lang="en-US" dirty="0" err="1"/>
              <a:t>Epp</a:t>
            </a:r>
            <a:r>
              <a:rPr lang="en-US" dirty="0"/>
              <a:t>, 2003; Lloyd &amp; </a:t>
            </a:r>
            <a:r>
              <a:rPr lang="en-US" dirty="0" err="1"/>
              <a:t>Stirling</a:t>
            </a:r>
            <a:r>
              <a:rPr lang="en-US" dirty="0"/>
              <a:t>, 2015; </a:t>
            </a:r>
            <a:r>
              <a:rPr lang="en-US" dirty="0" err="1"/>
              <a:t>Venturato</a:t>
            </a:r>
            <a:r>
              <a:rPr lang="en-US" dirty="0"/>
              <a:t> et al., 2011)</a:t>
            </a:r>
          </a:p>
          <a:p>
            <a:pPr lvl="1">
              <a:buFont typeface="Courier New" panose="02070309020205020404" pitchFamily="49" charset="0"/>
              <a:buChar char="o"/>
            </a:pPr>
            <a:r>
              <a:rPr lang="en-US" dirty="0"/>
              <a:t>Importance of “person-centered” care</a:t>
            </a:r>
          </a:p>
          <a:p>
            <a:pPr lvl="0"/>
            <a:r>
              <a:rPr lang="en-US" dirty="0"/>
              <a:t>Medical and psychosocial health care providers, along with nonmedical professionals as needed, are </a:t>
            </a:r>
            <a:r>
              <a:rPr lang="en-US" dirty="0" smtClean="0"/>
              <a:t>all crucial </a:t>
            </a:r>
            <a:r>
              <a:rPr lang="en-US" dirty="0"/>
              <a:t>members of the collaborative care team. </a:t>
            </a:r>
          </a:p>
        </p:txBody>
      </p:sp>
    </p:spTree>
    <p:extLst>
      <p:ext uri="{BB962C8B-B14F-4D97-AF65-F5344CB8AC3E}">
        <p14:creationId xmlns:p14="http://schemas.microsoft.com/office/powerpoint/2010/main" val="3345232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Person-Centered Care (PCC) Approach</a:t>
            </a:r>
          </a:p>
        </p:txBody>
      </p:sp>
      <p:sp>
        <p:nvSpPr>
          <p:cNvPr id="3" name="Content Placeholder 2"/>
          <p:cNvSpPr>
            <a:spLocks noGrp="1"/>
          </p:cNvSpPr>
          <p:nvPr>
            <p:ph sz="half" idx="1"/>
          </p:nvPr>
        </p:nvSpPr>
        <p:spPr>
          <a:xfrm>
            <a:off x="457199" y="1600200"/>
            <a:ext cx="8146973" cy="2431435"/>
          </a:xfrm>
        </p:spPr>
        <p:txBody>
          <a:bodyPr>
            <a:noAutofit/>
          </a:bodyPr>
          <a:lstStyle/>
          <a:p>
            <a:pPr lvl="0"/>
            <a:r>
              <a:rPr lang="en-US" sz="2000" dirty="0"/>
              <a:t>PCC currently considered the gold standard for health care in the United States (AGS, 2016)</a:t>
            </a:r>
          </a:p>
          <a:p>
            <a:pPr lvl="0"/>
            <a:r>
              <a:rPr lang="en-US" sz="2000" dirty="0"/>
              <a:t>Many different interpretations of PCC—all generally emphasize that “patients should be treated as persons” (</a:t>
            </a:r>
            <a:r>
              <a:rPr lang="en-US" sz="2000" dirty="0" err="1"/>
              <a:t>Entwistle</a:t>
            </a:r>
            <a:r>
              <a:rPr lang="en-US" sz="2000" dirty="0"/>
              <a:t> &amp; Watt, 2013; </a:t>
            </a:r>
            <a:r>
              <a:rPr lang="en-US" sz="2000" dirty="0" err="1"/>
              <a:t>Westphal</a:t>
            </a:r>
            <a:r>
              <a:rPr lang="en-US" sz="2000" dirty="0"/>
              <a:t> et al., 2016)</a:t>
            </a:r>
          </a:p>
          <a:p>
            <a:pPr lvl="0"/>
            <a:r>
              <a:rPr lang="en-US" sz="2000" dirty="0"/>
              <a:t>PCC for </a:t>
            </a:r>
            <a:r>
              <a:rPr lang="en-US" sz="2000" dirty="0" err="1"/>
              <a:t>PLwD</a:t>
            </a:r>
            <a:r>
              <a:rPr lang="en-US" sz="2000" dirty="0"/>
              <a:t> based on principles that emphasize quality of life, respect, and living a vital, engaged life (Love &amp; </a:t>
            </a:r>
            <a:r>
              <a:rPr lang="en-US" sz="2000" dirty="0" err="1"/>
              <a:t>Femia</a:t>
            </a:r>
            <a:r>
              <a:rPr lang="en-US" sz="2000" dirty="0"/>
              <a:t>, 2015)</a:t>
            </a:r>
          </a:p>
        </p:txBody>
      </p:sp>
      <p:pic>
        <p:nvPicPr>
          <p:cNvPr id="5" name="Content Placeholder 4" descr="Logo made of six circles of different colors laid around a circle with a silhouette of a human shape in the center. "/>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406865" y="3935776"/>
            <a:ext cx="3431469" cy="2432050"/>
          </a:xfrm>
        </p:spPr>
      </p:pic>
    </p:spTree>
    <p:extLst>
      <p:ext uri="{BB962C8B-B14F-4D97-AF65-F5344CB8AC3E}">
        <p14:creationId xmlns:p14="http://schemas.microsoft.com/office/powerpoint/2010/main" val="91087818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ule_9_Interprofessional_Teams (8).pptx" id="{770CEDC2-8D3D-42D7-846D-76AABA246E4D}" vid="{73446651-550C-439C-A5C5-BD38BC8D07FC}"/>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ule_9_Interprofessional_Teams (8).pptx" id="{770CEDC2-8D3D-42D7-846D-76AABA246E4D}" vid="{8ACF33DD-0055-408D-86C8-46D335D696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13ff120d-8bd5-4291-a148-70db8d7e9204" ContentTypeId="0x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48F67234D7727749955A18EB9CD6DB92" ma:contentTypeVersion="26" ma:contentTypeDescription="Create a new document." ma:contentTypeScope="" ma:versionID="3bc23a56344392738f1d89c59dc103ef">
  <xsd:schema xmlns:xsd="http://www.w3.org/2001/XMLSchema" xmlns:xs="http://www.w3.org/2001/XMLSchema" xmlns:p="http://schemas.microsoft.com/office/2006/metadata/properties" targetNamespace="http://schemas.microsoft.com/office/2006/metadata/properties" ma:root="true" ma:fieldsID="1af7013dfca677fccb853a96b9f329e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4A1473-DB10-4EEF-89EB-77A103E69B52}">
  <ds:schemaRefs>
    <ds:schemaRef ds:uri="http://schemas.microsoft.com/sharepoint/v3/contenttype/forms"/>
  </ds:schemaRefs>
</ds:datastoreItem>
</file>

<file path=customXml/itemProps2.xml><?xml version="1.0" encoding="utf-8"?>
<ds:datastoreItem xmlns:ds="http://schemas.openxmlformats.org/officeDocument/2006/customXml" ds:itemID="{D1E1810A-DC3D-4E25-B17B-C67CF8287A70}">
  <ds:schemaRefs>
    <ds:schemaRef ds:uri="Microsoft.SharePoint.Taxonomy.ContentTypeSync"/>
  </ds:schemaRefs>
</ds:datastoreItem>
</file>

<file path=customXml/itemProps3.xml><?xml version="1.0" encoding="utf-8"?>
<ds:datastoreItem xmlns:ds="http://schemas.openxmlformats.org/officeDocument/2006/customXml" ds:itemID="{43AAAB64-7667-4567-8A78-435D67A80C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67724EAA-EF10-4EE5-8408-CD8705C7EDAB}">
  <ds:schemaRefs>
    <ds:schemaRef ds:uri="http://purl.org/dc/elements/1.1/"/>
    <ds:schemaRef ds:uri="http://www.w3.org/XML/1998/namespace"/>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741</TotalTime>
  <Words>2116</Words>
  <Application>Microsoft Office PowerPoint</Application>
  <PresentationFormat>On-screen Show (4:3)</PresentationFormat>
  <Paragraphs>194</Paragraphs>
  <Slides>37</Slides>
  <Notes>37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37</vt:i4>
      </vt:variant>
    </vt:vector>
  </HeadingPairs>
  <TitlesOfParts>
    <vt:vector size="42" baseType="lpstr">
      <vt:lpstr>Arial</vt:lpstr>
      <vt:lpstr>Calibri</vt:lpstr>
      <vt:lpstr>Courier New</vt:lpstr>
      <vt:lpstr>1_Office Theme</vt:lpstr>
      <vt:lpstr>2_Office Theme</vt:lpstr>
      <vt:lpstr>Interprofessional Team Roles  and Responsibilities in Providing Person-Centered Care Module 9 </vt:lpstr>
      <vt:lpstr>Copyright Language</vt:lpstr>
      <vt:lpstr>Photo – Healthcare worker with senior woman</vt:lpstr>
      <vt:lpstr>Outline</vt:lpstr>
      <vt:lpstr>Learning Objectives</vt:lpstr>
      <vt:lpstr>Key Take-Home Messages</vt:lpstr>
      <vt:lpstr>Outline </vt:lpstr>
      <vt:lpstr>Introduction</vt:lpstr>
      <vt:lpstr>Person-Centered Care (PCC) Approach</vt:lpstr>
      <vt:lpstr>Applying Essential Elements of the AGS Person-Centered Care for PLwD</vt:lpstr>
      <vt:lpstr>Developing a Person-Centered Plan</vt:lpstr>
      <vt:lpstr>Photo – Nurse with senior woman</vt:lpstr>
      <vt:lpstr>Developing a Person-Centered Plan (continued)</vt:lpstr>
      <vt:lpstr>Benefits and Challenges of Person-Centered Care Approaches</vt:lpstr>
      <vt:lpstr>Outline. </vt:lpstr>
      <vt:lpstr>American Geriatrics Society Expert Panel Defines Person-Centered Care</vt:lpstr>
      <vt:lpstr>Collaborative Interprofessional/Interdisciplinary Team Approach</vt:lpstr>
      <vt:lpstr>Photo – Nurses’ Station</vt:lpstr>
      <vt:lpstr>Interprofessional/Interdisciplinary Team Member Roles and Responsibilities: Introduction</vt:lpstr>
      <vt:lpstr>Primary Care Providers (Physicians, Nurse Practitioners and Physician Assistants) </vt:lpstr>
      <vt:lpstr>Photo – Healthcare worker by senior woman’s hospital bed</vt:lpstr>
      <vt:lpstr>Registered Nurses</vt:lpstr>
      <vt:lpstr>Photo – Healthcare worker smiling to patient</vt:lpstr>
      <vt:lpstr>Physical Therapists, Occupational Therapists, Dieticians/Nutritionists</vt:lpstr>
      <vt:lpstr>Photo – Dietician with senior woman</vt:lpstr>
      <vt:lpstr>Psychiatrists and Psychologists </vt:lpstr>
      <vt:lpstr>Clinical Social Workers</vt:lpstr>
      <vt:lpstr>Other Medical Specialists and Community Partners </vt:lpstr>
      <vt:lpstr>Attorneys and Accountants/Financial Advisors</vt:lpstr>
      <vt:lpstr>Creating Dementia Care Teams</vt:lpstr>
      <vt:lpstr>Evolution of Roles as the Dementia Progresses</vt:lpstr>
      <vt:lpstr>Evaluation</vt:lpstr>
      <vt:lpstr>Evaluation (continued 1)</vt:lpstr>
      <vt:lpstr>Evaluation (continued 2)</vt:lpstr>
      <vt:lpstr>Evaluation (continued 3)</vt:lpstr>
      <vt:lpstr>Acknowledgements</vt:lpstr>
      <vt:lpstr>Brought to you by the  U.S. Department of Health and Human Services, Health Resources and Services Administration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Interprofessional Team Roles and Responsibilities - Module 9</dc:title>
  <dc:subject>Interprofessional Team Roles and Responsibilities - Module 9</dc:subject>
  <dc:creator>Health Resources and Services Administration</dc:creator>
  <cp:keywords>Department of Health and Human Services; Health Resources and Services Administration; Interprofessional Team Roles;  Interprofessional Team Responsibilities; Module 9;</cp:keywords>
  <cp:lastModifiedBy>Cummings, Mackenzie (HRSA)</cp:lastModifiedBy>
  <cp:revision>66</cp:revision>
  <dcterms:modified xsi:type="dcterms:W3CDTF">2018-11-28T17:00:29Z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0x01010048F67234D7727749955A18EB9CD6DB92</vt:lpwstr>
  </property>
</Properties>
</file>