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5"/>
    <p:sldMasterId id="2147483687" r:id="rId6"/>
  </p:sldMasterIdLst>
  <p:notesMasterIdLst>
    <p:notesMasterId r:id="rId46"/>
  </p:notesMasterIdLst>
  <p:sldIdLst>
    <p:sldId id="307" r:id="rId7"/>
    <p:sldId id="299" r:id="rId8"/>
    <p:sldId id="257" r:id="rId9"/>
    <p:sldId id="258" r:id="rId10"/>
    <p:sldId id="301" r:id="rId11"/>
    <p:sldId id="259" r:id="rId12"/>
    <p:sldId id="286" r:id="rId13"/>
    <p:sldId id="260" r:id="rId14"/>
    <p:sldId id="303" r:id="rId15"/>
    <p:sldId id="261" r:id="rId16"/>
    <p:sldId id="263" r:id="rId17"/>
    <p:sldId id="308" r:id="rId18"/>
    <p:sldId id="265" r:id="rId19"/>
    <p:sldId id="266" r:id="rId20"/>
    <p:sldId id="267" r:id="rId21"/>
    <p:sldId id="287" r:id="rId22"/>
    <p:sldId id="268" r:id="rId23"/>
    <p:sldId id="293" r:id="rId24"/>
    <p:sldId id="269" r:id="rId25"/>
    <p:sldId id="270" r:id="rId26"/>
    <p:sldId id="305" r:id="rId27"/>
    <p:sldId id="271" r:id="rId28"/>
    <p:sldId id="288" r:id="rId29"/>
    <p:sldId id="273" r:id="rId30"/>
    <p:sldId id="289" r:id="rId31"/>
    <p:sldId id="262" r:id="rId32"/>
    <p:sldId id="274" r:id="rId33"/>
    <p:sldId id="275" r:id="rId34"/>
    <p:sldId id="276" r:id="rId35"/>
    <p:sldId id="277" r:id="rId36"/>
    <p:sldId id="304" r:id="rId37"/>
    <p:sldId id="278" r:id="rId38"/>
    <p:sldId id="279" r:id="rId39"/>
    <p:sldId id="280" r:id="rId40"/>
    <p:sldId id="285" r:id="rId41"/>
    <p:sldId id="290" r:id="rId42"/>
    <p:sldId id="291" r:id="rId43"/>
    <p:sldId id="298" r:id="rId44"/>
    <p:sldId id="30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024">
          <p15:clr>
            <a:srgbClr val="A4A3A4"/>
          </p15:clr>
        </p15:guide>
        <p15:guide id="4" pos="499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e schneider" initials="l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5408"/>
    <a:srgbClr val="BF5B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347" autoAdjust="0"/>
  </p:normalViewPr>
  <p:slideViewPr>
    <p:cSldViewPr>
      <p:cViewPr varScale="1">
        <p:scale>
          <a:sx n="63" d="100"/>
          <a:sy n="63" d="100"/>
        </p:scale>
        <p:origin x="954" y="84"/>
      </p:cViewPr>
      <p:guideLst>
        <p:guide orient="horz" pos="2160"/>
        <p:guide pos="2880"/>
        <p:guide orient="horz" pos="3024"/>
        <p:guide pos="4992"/>
      </p:guideLst>
    </p:cSldViewPr>
  </p:slideViewPr>
  <p:outlineViewPr>
    <p:cViewPr>
      <p:scale>
        <a:sx n="33" d="100"/>
        <a:sy n="33" d="100"/>
      </p:scale>
      <p:origin x="0" y="-14554"/>
    </p:cViewPr>
  </p:outlineViewPr>
  <p:notesTextViewPr>
    <p:cViewPr>
      <p:scale>
        <a:sx n="1" d="1"/>
        <a:sy n="1" d="1"/>
      </p:scale>
      <p:origin x="0" y="0"/>
    </p:cViewPr>
  </p:notesTextViewPr>
  <p:sorterViewPr>
    <p:cViewPr>
      <p:scale>
        <a:sx n="106" d="100"/>
        <a:sy n="106" d="100"/>
      </p:scale>
      <p:origin x="0" y="8069"/>
    </p:cViewPr>
  </p:sorter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97DCE-264D-460C-AE39-1BCCBA0BEDBB}" type="datetimeFigureOut">
              <a:rPr lang="en-US" smtClean="0"/>
              <a:pPr/>
              <a:t>11/28/2018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08369-21AE-4C57-AEDE-6BEFCC98BEB4}" type="slidenum">
              <a:rPr lang="en-US" smtClean="0"/>
              <a:pPr/>
              <a:t>‹#›</a:t>
            </a:fld>
            <a:endParaRPr lang="en-US"/>
          </a:p>
        </p:txBody>
      </p:sp>
    </p:spTree>
    <p:extLst>
      <p:ext uri="{BB962C8B-B14F-4D97-AF65-F5344CB8AC3E}">
        <p14:creationId xmlns:p14="http://schemas.microsoft.com/office/powerpoint/2010/main" val="42814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a:t>
            </a:fld>
            <a:endParaRPr lang="en-US"/>
          </a:p>
        </p:txBody>
      </p:sp>
    </p:spTree>
    <p:extLst>
      <p:ext uri="{BB962C8B-B14F-4D97-AF65-F5344CB8AC3E}">
        <p14:creationId xmlns:p14="http://schemas.microsoft.com/office/powerpoint/2010/main" val="71918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10</a:t>
            </a:fld>
            <a:endParaRPr lang="en-US"/>
          </a:p>
        </p:txBody>
      </p:sp>
    </p:spTree>
    <p:extLst>
      <p:ext uri="{BB962C8B-B14F-4D97-AF65-F5344CB8AC3E}">
        <p14:creationId xmlns:p14="http://schemas.microsoft.com/office/powerpoint/2010/main" val="2126302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11</a:t>
            </a:fld>
            <a:endParaRPr lang="en-US"/>
          </a:p>
        </p:txBody>
      </p:sp>
    </p:spTree>
    <p:extLst>
      <p:ext uri="{BB962C8B-B14F-4D97-AF65-F5344CB8AC3E}">
        <p14:creationId xmlns:p14="http://schemas.microsoft.com/office/powerpoint/2010/main" val="1524251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12</a:t>
            </a:fld>
            <a:endParaRPr lang="en-US"/>
          </a:p>
        </p:txBody>
      </p:sp>
    </p:spTree>
    <p:extLst>
      <p:ext uri="{BB962C8B-B14F-4D97-AF65-F5344CB8AC3E}">
        <p14:creationId xmlns:p14="http://schemas.microsoft.com/office/powerpoint/2010/main" val="2916265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13</a:t>
            </a:fld>
            <a:endParaRPr lang="en-US"/>
          </a:p>
        </p:txBody>
      </p:sp>
    </p:spTree>
    <p:extLst>
      <p:ext uri="{BB962C8B-B14F-4D97-AF65-F5344CB8AC3E}">
        <p14:creationId xmlns:p14="http://schemas.microsoft.com/office/powerpoint/2010/main" val="3337556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14</a:t>
            </a:fld>
            <a:endParaRPr lang="en-US"/>
          </a:p>
        </p:txBody>
      </p:sp>
    </p:spTree>
    <p:extLst>
      <p:ext uri="{BB962C8B-B14F-4D97-AF65-F5344CB8AC3E}">
        <p14:creationId xmlns:p14="http://schemas.microsoft.com/office/powerpoint/2010/main" val="1704158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23813"/>
            <a:ext cx="4114800" cy="3086101"/>
          </a:xfrm>
        </p:spPr>
      </p:sp>
      <p:sp>
        <p:nvSpPr>
          <p:cNvPr id="3" name="Notes Placeholder 2"/>
          <p:cNvSpPr>
            <a:spLocks noGrp="1"/>
          </p:cNvSpPr>
          <p:nvPr>
            <p:ph type="body" idx="1"/>
          </p:nvPr>
        </p:nvSpPr>
        <p:spPr>
          <a:xfrm>
            <a:off x="685800" y="3062654"/>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15</a:t>
            </a:fld>
            <a:endParaRPr lang="en-US"/>
          </a:p>
        </p:txBody>
      </p:sp>
    </p:spTree>
    <p:extLst>
      <p:ext uri="{BB962C8B-B14F-4D97-AF65-F5344CB8AC3E}">
        <p14:creationId xmlns:p14="http://schemas.microsoft.com/office/powerpoint/2010/main" val="3979289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16</a:t>
            </a:fld>
            <a:endParaRPr lang="en-US"/>
          </a:p>
        </p:txBody>
      </p:sp>
    </p:spTree>
    <p:extLst>
      <p:ext uri="{BB962C8B-B14F-4D97-AF65-F5344CB8AC3E}">
        <p14:creationId xmlns:p14="http://schemas.microsoft.com/office/powerpoint/2010/main" val="1118024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17</a:t>
            </a:fld>
            <a:endParaRPr lang="en-US"/>
          </a:p>
        </p:txBody>
      </p:sp>
    </p:spTree>
    <p:extLst>
      <p:ext uri="{BB962C8B-B14F-4D97-AF65-F5344CB8AC3E}">
        <p14:creationId xmlns:p14="http://schemas.microsoft.com/office/powerpoint/2010/main" val="1198321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18</a:t>
            </a:fld>
            <a:endParaRPr lang="en-US"/>
          </a:p>
        </p:txBody>
      </p:sp>
    </p:spTree>
    <p:extLst>
      <p:ext uri="{BB962C8B-B14F-4D97-AF65-F5344CB8AC3E}">
        <p14:creationId xmlns:p14="http://schemas.microsoft.com/office/powerpoint/2010/main" val="62186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19</a:t>
            </a:fld>
            <a:endParaRPr lang="en-US"/>
          </a:p>
        </p:txBody>
      </p:sp>
    </p:spTree>
    <p:extLst>
      <p:ext uri="{BB962C8B-B14F-4D97-AF65-F5344CB8AC3E}">
        <p14:creationId xmlns:p14="http://schemas.microsoft.com/office/powerpoint/2010/main" val="890371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a:t>
            </a:fld>
            <a:endParaRPr lang="en-US"/>
          </a:p>
        </p:txBody>
      </p:sp>
    </p:spTree>
    <p:extLst>
      <p:ext uri="{BB962C8B-B14F-4D97-AF65-F5344CB8AC3E}">
        <p14:creationId xmlns:p14="http://schemas.microsoft.com/office/powerpoint/2010/main" val="2042895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20</a:t>
            </a:fld>
            <a:endParaRPr lang="en-US"/>
          </a:p>
        </p:txBody>
      </p:sp>
    </p:spTree>
    <p:extLst>
      <p:ext uri="{BB962C8B-B14F-4D97-AF65-F5344CB8AC3E}">
        <p14:creationId xmlns:p14="http://schemas.microsoft.com/office/powerpoint/2010/main" val="931128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21</a:t>
            </a:fld>
            <a:endParaRPr lang="en-US"/>
          </a:p>
        </p:txBody>
      </p:sp>
    </p:spTree>
    <p:extLst>
      <p:ext uri="{BB962C8B-B14F-4D97-AF65-F5344CB8AC3E}">
        <p14:creationId xmlns:p14="http://schemas.microsoft.com/office/powerpoint/2010/main" val="2480670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22</a:t>
            </a:fld>
            <a:endParaRPr lang="en-US"/>
          </a:p>
        </p:txBody>
      </p:sp>
    </p:spTree>
    <p:extLst>
      <p:ext uri="{BB962C8B-B14F-4D97-AF65-F5344CB8AC3E}">
        <p14:creationId xmlns:p14="http://schemas.microsoft.com/office/powerpoint/2010/main" val="1901267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23</a:t>
            </a:fld>
            <a:endParaRPr lang="en-US"/>
          </a:p>
        </p:txBody>
      </p:sp>
    </p:spTree>
    <p:extLst>
      <p:ext uri="{BB962C8B-B14F-4D97-AF65-F5344CB8AC3E}">
        <p14:creationId xmlns:p14="http://schemas.microsoft.com/office/powerpoint/2010/main" val="2247315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97823"/>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24</a:t>
            </a:fld>
            <a:endParaRPr lang="en-US"/>
          </a:p>
        </p:txBody>
      </p:sp>
    </p:spTree>
    <p:extLst>
      <p:ext uri="{BB962C8B-B14F-4D97-AF65-F5344CB8AC3E}">
        <p14:creationId xmlns:p14="http://schemas.microsoft.com/office/powerpoint/2010/main" val="3609185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25</a:t>
            </a:fld>
            <a:endParaRPr lang="en-US"/>
          </a:p>
        </p:txBody>
      </p:sp>
    </p:spTree>
    <p:extLst>
      <p:ext uri="{BB962C8B-B14F-4D97-AF65-F5344CB8AC3E}">
        <p14:creationId xmlns:p14="http://schemas.microsoft.com/office/powerpoint/2010/main" val="604059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26</a:t>
            </a:fld>
            <a:endParaRPr lang="en-US"/>
          </a:p>
        </p:txBody>
      </p:sp>
    </p:spTree>
    <p:extLst>
      <p:ext uri="{BB962C8B-B14F-4D97-AF65-F5344CB8AC3E}">
        <p14:creationId xmlns:p14="http://schemas.microsoft.com/office/powerpoint/2010/main" val="989017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50"/>
            <a:ext cx="4114800" cy="3086100"/>
          </a:xfrm>
        </p:spPr>
      </p:sp>
      <p:sp>
        <p:nvSpPr>
          <p:cNvPr id="3" name="Notes Placeholder 2"/>
          <p:cNvSpPr>
            <a:spLocks noGrp="1"/>
          </p:cNvSpPr>
          <p:nvPr>
            <p:ph type="body" idx="1"/>
          </p:nvPr>
        </p:nvSpPr>
        <p:spPr>
          <a:xfrm>
            <a:off x="685800" y="3091962"/>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27</a:t>
            </a:fld>
            <a:endParaRPr lang="en-US"/>
          </a:p>
        </p:txBody>
      </p:sp>
    </p:spTree>
    <p:extLst>
      <p:ext uri="{BB962C8B-B14F-4D97-AF65-F5344CB8AC3E}">
        <p14:creationId xmlns:p14="http://schemas.microsoft.com/office/powerpoint/2010/main" val="3991191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7463"/>
            <a:ext cx="4114800" cy="3086100"/>
          </a:xfrm>
        </p:spPr>
      </p:sp>
      <p:sp>
        <p:nvSpPr>
          <p:cNvPr id="3" name="Notes Placeholder 2"/>
          <p:cNvSpPr>
            <a:spLocks noGrp="1"/>
          </p:cNvSpPr>
          <p:nvPr>
            <p:ph type="body" idx="1"/>
          </p:nvPr>
        </p:nvSpPr>
        <p:spPr>
          <a:xfrm>
            <a:off x="685800" y="3103685"/>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28</a:t>
            </a:fld>
            <a:endParaRPr lang="en-US"/>
          </a:p>
        </p:txBody>
      </p:sp>
    </p:spTree>
    <p:extLst>
      <p:ext uri="{BB962C8B-B14F-4D97-AF65-F5344CB8AC3E}">
        <p14:creationId xmlns:p14="http://schemas.microsoft.com/office/powerpoint/2010/main" val="3272360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29</a:t>
            </a:fld>
            <a:endParaRPr lang="en-US"/>
          </a:p>
        </p:txBody>
      </p:sp>
    </p:spTree>
    <p:extLst>
      <p:ext uri="{BB962C8B-B14F-4D97-AF65-F5344CB8AC3E}">
        <p14:creationId xmlns:p14="http://schemas.microsoft.com/office/powerpoint/2010/main" val="339004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a:t>
            </a:fld>
            <a:endParaRPr lang="en-US"/>
          </a:p>
        </p:txBody>
      </p:sp>
    </p:spTree>
    <p:extLst>
      <p:ext uri="{BB962C8B-B14F-4D97-AF65-F5344CB8AC3E}">
        <p14:creationId xmlns:p14="http://schemas.microsoft.com/office/powerpoint/2010/main" val="1640829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200"/>
            <a:ext cx="4114800" cy="3086100"/>
          </a:xfrm>
        </p:spPr>
      </p:sp>
      <p:sp>
        <p:nvSpPr>
          <p:cNvPr id="3" name="Notes Placeholder 2"/>
          <p:cNvSpPr>
            <a:spLocks noGrp="1"/>
          </p:cNvSpPr>
          <p:nvPr>
            <p:ph type="body" idx="1"/>
          </p:nvPr>
        </p:nvSpPr>
        <p:spPr>
          <a:xfrm>
            <a:off x="685800" y="3185746"/>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30</a:t>
            </a:fld>
            <a:endParaRPr lang="en-US"/>
          </a:p>
        </p:txBody>
      </p:sp>
    </p:spTree>
    <p:extLst>
      <p:ext uri="{BB962C8B-B14F-4D97-AF65-F5344CB8AC3E}">
        <p14:creationId xmlns:p14="http://schemas.microsoft.com/office/powerpoint/2010/main" val="476996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31</a:t>
            </a:fld>
            <a:endParaRPr lang="en-US"/>
          </a:p>
        </p:txBody>
      </p:sp>
    </p:spTree>
    <p:extLst>
      <p:ext uri="{BB962C8B-B14F-4D97-AF65-F5344CB8AC3E}">
        <p14:creationId xmlns:p14="http://schemas.microsoft.com/office/powerpoint/2010/main" val="4097468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32</a:t>
            </a:fld>
            <a:endParaRPr lang="en-US"/>
          </a:p>
        </p:txBody>
      </p:sp>
    </p:spTree>
    <p:extLst>
      <p:ext uri="{BB962C8B-B14F-4D97-AF65-F5344CB8AC3E}">
        <p14:creationId xmlns:p14="http://schemas.microsoft.com/office/powerpoint/2010/main" val="1625544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33</a:t>
            </a:fld>
            <a:endParaRPr lang="en-US"/>
          </a:p>
        </p:txBody>
      </p:sp>
    </p:spTree>
    <p:extLst>
      <p:ext uri="{BB962C8B-B14F-4D97-AF65-F5344CB8AC3E}">
        <p14:creationId xmlns:p14="http://schemas.microsoft.com/office/powerpoint/2010/main" val="3746949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34</a:t>
            </a:fld>
            <a:endParaRPr lang="en-US"/>
          </a:p>
        </p:txBody>
      </p:sp>
    </p:spTree>
    <p:extLst>
      <p:ext uri="{BB962C8B-B14F-4D97-AF65-F5344CB8AC3E}">
        <p14:creationId xmlns:p14="http://schemas.microsoft.com/office/powerpoint/2010/main" val="2942134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35</a:t>
            </a:fld>
            <a:endParaRPr lang="en-US"/>
          </a:p>
        </p:txBody>
      </p:sp>
    </p:spTree>
    <p:extLst>
      <p:ext uri="{BB962C8B-B14F-4D97-AF65-F5344CB8AC3E}">
        <p14:creationId xmlns:p14="http://schemas.microsoft.com/office/powerpoint/2010/main" val="2470448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36</a:t>
            </a:fld>
            <a:endParaRPr lang="en-US"/>
          </a:p>
        </p:txBody>
      </p:sp>
    </p:spTree>
    <p:extLst>
      <p:ext uri="{BB962C8B-B14F-4D97-AF65-F5344CB8AC3E}">
        <p14:creationId xmlns:p14="http://schemas.microsoft.com/office/powerpoint/2010/main" val="20177266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37</a:t>
            </a:fld>
            <a:endParaRPr lang="en-US"/>
          </a:p>
        </p:txBody>
      </p:sp>
    </p:spTree>
    <p:extLst>
      <p:ext uri="{BB962C8B-B14F-4D97-AF65-F5344CB8AC3E}">
        <p14:creationId xmlns:p14="http://schemas.microsoft.com/office/powerpoint/2010/main" val="4191083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38</a:t>
            </a:fld>
            <a:endParaRPr lang="en-US"/>
          </a:p>
        </p:txBody>
      </p:sp>
    </p:spTree>
    <p:extLst>
      <p:ext uri="{BB962C8B-B14F-4D97-AF65-F5344CB8AC3E}">
        <p14:creationId xmlns:p14="http://schemas.microsoft.com/office/powerpoint/2010/main" val="1183387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39</a:t>
            </a:fld>
            <a:endParaRPr lang="en-US"/>
          </a:p>
        </p:txBody>
      </p:sp>
    </p:spTree>
    <p:extLst>
      <p:ext uri="{BB962C8B-B14F-4D97-AF65-F5344CB8AC3E}">
        <p14:creationId xmlns:p14="http://schemas.microsoft.com/office/powerpoint/2010/main" val="3869257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a:t>
            </a:fld>
            <a:endParaRPr lang="en-US"/>
          </a:p>
        </p:txBody>
      </p:sp>
    </p:spTree>
    <p:extLst>
      <p:ext uri="{BB962C8B-B14F-4D97-AF65-F5344CB8AC3E}">
        <p14:creationId xmlns:p14="http://schemas.microsoft.com/office/powerpoint/2010/main" val="3611667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5</a:t>
            </a:fld>
            <a:endParaRPr lang="en-US"/>
          </a:p>
        </p:txBody>
      </p:sp>
    </p:spTree>
    <p:extLst>
      <p:ext uri="{BB962C8B-B14F-4D97-AF65-F5344CB8AC3E}">
        <p14:creationId xmlns:p14="http://schemas.microsoft.com/office/powerpoint/2010/main" val="4152385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a:t>
            </a:fld>
            <a:endParaRPr lang="en-US"/>
          </a:p>
        </p:txBody>
      </p:sp>
    </p:spTree>
    <p:extLst>
      <p:ext uri="{BB962C8B-B14F-4D97-AF65-F5344CB8AC3E}">
        <p14:creationId xmlns:p14="http://schemas.microsoft.com/office/powerpoint/2010/main" val="395740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a:t>
            </a:fld>
            <a:endParaRPr lang="en-US"/>
          </a:p>
        </p:txBody>
      </p:sp>
    </p:spTree>
    <p:extLst>
      <p:ext uri="{BB962C8B-B14F-4D97-AF65-F5344CB8AC3E}">
        <p14:creationId xmlns:p14="http://schemas.microsoft.com/office/powerpoint/2010/main" val="73323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8</a:t>
            </a:fld>
            <a:endParaRPr lang="en-US"/>
          </a:p>
        </p:txBody>
      </p:sp>
    </p:spTree>
    <p:extLst>
      <p:ext uri="{BB962C8B-B14F-4D97-AF65-F5344CB8AC3E}">
        <p14:creationId xmlns:p14="http://schemas.microsoft.com/office/powerpoint/2010/main" val="1236769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9</a:t>
            </a:fld>
            <a:endParaRPr lang="en-US"/>
          </a:p>
        </p:txBody>
      </p:sp>
    </p:spTree>
    <p:extLst>
      <p:ext uri="{BB962C8B-B14F-4D97-AF65-F5344CB8AC3E}">
        <p14:creationId xmlns:p14="http://schemas.microsoft.com/office/powerpoint/2010/main" val="176735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8091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Horiz rul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447738680"/>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012529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able and Note">
    <p:spTree>
      <p:nvGrpSpPr>
        <p:cNvPr id="1" name=""/>
        <p:cNvGrpSpPr/>
        <p:nvPr/>
      </p:nvGrpSpPr>
      <p:grpSpPr>
        <a:xfrm>
          <a:off x="0" y="0"/>
          <a:ext cx="0" cy="0"/>
          <a:chOff x="0" y="0"/>
          <a:chExt cx="0" cy="0"/>
        </a:xfrm>
      </p:grpSpPr>
      <p:sp>
        <p:nvSpPr>
          <p:cNvPr id="2" name="Title 1"/>
          <p:cNvSpPr>
            <a:spLocks noGrp="1"/>
          </p:cNvSpPr>
          <p:nvPr>
            <p:ph type="title"/>
          </p:nvPr>
        </p:nvSpPr>
        <p:spPr>
          <a:xfrm>
            <a:off x="457200" y="566928"/>
            <a:ext cx="8229600" cy="429768"/>
          </a:xfrm>
        </p:spPr>
        <p:txBody>
          <a:bodyPr/>
          <a:lstStyle/>
          <a:p>
            <a:r>
              <a:rPr lang="en-US" dirty="0"/>
              <a:t>Click to edit Master title style</a:t>
            </a:r>
          </a:p>
        </p:txBody>
      </p:sp>
      <p:sp>
        <p:nvSpPr>
          <p:cNvPr id="3" name="Content Placeholder 2"/>
          <p:cNvSpPr>
            <a:spLocks noGrp="1"/>
          </p:cNvSpPr>
          <p:nvPr>
            <p:ph sz="half" idx="1"/>
          </p:nvPr>
        </p:nvSpPr>
        <p:spPr>
          <a:xfrm>
            <a:off x="374904" y="1069847"/>
            <a:ext cx="8403336" cy="4270248"/>
          </a:xfrm>
        </p:spPr>
        <p:txBody>
          <a:bodyPr>
            <a:sp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74904" y="5486400"/>
            <a:ext cx="3739896" cy="274320"/>
          </a:xfrm>
        </p:spPr>
        <p:txBody>
          <a:bodyPr>
            <a:sp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109106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214466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087682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737923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45099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009035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925187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86188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781179602"/>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011523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502593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53152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324344" y="384048"/>
            <a:ext cx="1170432" cy="1261872"/>
          </a:xfrm>
          <a:ln w="25400">
            <a:solidFill>
              <a:schemeClr val="accent1">
                <a:shade val="50000"/>
              </a:schemeClr>
            </a:solidFill>
          </a:ln>
        </p:spPr>
        <p:txBody>
          <a:bodyPr/>
          <a:lstStyle/>
          <a:p>
            <a:endParaRPr lang="en-CA" dirty="0"/>
          </a:p>
        </p:txBody>
      </p:sp>
      <p:sp>
        <p:nvSpPr>
          <p:cNvPr id="2" name="Title 1"/>
          <p:cNvSpPr>
            <a:spLocks noGrp="1"/>
          </p:cNvSpPr>
          <p:nvPr>
            <p:ph type="ctrTitle"/>
          </p:nvPr>
        </p:nvSpPr>
        <p:spPr>
          <a:xfrm>
            <a:off x="685800" y="914400"/>
            <a:ext cx="6705600" cy="523220"/>
          </a:xfrm>
        </p:spPr>
        <p:txBody>
          <a:bodyPr wrap="square">
            <a:spAutoFit/>
          </a:bodyPr>
          <a:lstStyle/>
          <a:p>
            <a:r>
              <a:rPr lang="en-US"/>
              <a:t>Click to edit Master title style</a:t>
            </a:r>
          </a:p>
        </p:txBody>
      </p:sp>
      <p:sp>
        <p:nvSpPr>
          <p:cNvPr id="3" name="Subtitle 2"/>
          <p:cNvSpPr>
            <a:spLocks noGrp="1"/>
          </p:cNvSpPr>
          <p:nvPr>
            <p:ph type="subTitle" idx="1"/>
          </p:nvPr>
        </p:nvSpPr>
        <p:spPr>
          <a:xfrm>
            <a:off x="777240" y="3584447"/>
            <a:ext cx="7772400" cy="2743200"/>
          </a:xfrm>
        </p:spPr>
        <p:txBody>
          <a:bodyPr>
            <a:spAutoFit/>
          </a:bodyPr>
          <a:lstStyle>
            <a:lvl1pPr marL="0" indent="0" algn="ctr">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Tree>
    <p:extLst>
      <p:ext uri="{BB962C8B-B14F-4D97-AF65-F5344CB8AC3E}">
        <p14:creationId xmlns:p14="http://schemas.microsoft.com/office/powerpoint/2010/main" val="2563876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ought B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2"/>
            <a:ext cx="7772400" cy="1472184"/>
          </a:xfrm>
        </p:spPr>
        <p:txBody>
          <a:bodyPr wrap="square">
            <a:spAutoFit/>
          </a:bodyPr>
          <a:lstStyle>
            <a:lvl1pPr algn="ctr">
              <a:defRPr sz="2400">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8"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12903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c_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62573" cy="304800"/>
          </a:xfrm>
        </p:spPr>
        <p:txBody>
          <a:bodyPr>
            <a:normAutofit/>
          </a:bodyPr>
          <a:lstStyle>
            <a:lvl1pPr>
              <a:defRPr sz="500" b="0">
                <a:solidFill>
                  <a:schemeClr val="bg1"/>
                </a:solidFill>
              </a:defRPr>
            </a:lvl1pPr>
          </a:lstStyle>
          <a:p>
            <a:r>
              <a:rPr lang="en-US"/>
              <a:t>Click to edit Master title style</a:t>
            </a:r>
          </a:p>
        </p:txBody>
      </p:sp>
      <p:sp>
        <p:nvSpPr>
          <p:cNvPr id="3" name="Content Placeholder 2"/>
          <p:cNvSpPr>
            <a:spLocks noGrp="1"/>
          </p:cNvSpPr>
          <p:nvPr>
            <p:ph idx="1"/>
          </p:nvPr>
        </p:nvSpPr>
        <p:spPr>
          <a:xfrm>
            <a:off x="594360" y="603504"/>
            <a:ext cx="7955280" cy="5358384"/>
          </a:xfrm>
          <a:ln w="25400">
            <a:solidFill>
              <a:schemeClr val="accent1"/>
            </a:solidFill>
          </a:ln>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524083252"/>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dditional Info">
    <p:spTree>
      <p:nvGrpSpPr>
        <p:cNvPr id="1" name=""/>
        <p:cNvGrpSpPr/>
        <p:nvPr/>
      </p:nvGrpSpPr>
      <p:grpSpPr>
        <a:xfrm>
          <a:off x="0" y="0"/>
          <a:ext cx="0" cy="0"/>
          <a:chOff x="0" y="0"/>
          <a:chExt cx="0" cy="0"/>
        </a:xfrm>
      </p:grpSpPr>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2031999"/>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pic>
        <p:nvPicPr>
          <p:cNvPr id="5" name="Picture 4"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68096"/>
            <a:ext cx="585216" cy="585216"/>
          </a:xfrm>
          <a:prstGeom prst="rect">
            <a:avLst/>
          </a:prstGeom>
        </p:spPr>
      </p:pic>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537128998"/>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7324344" y="384048"/>
            <a:ext cx="1170432" cy="1261872"/>
          </a:xfrm>
          <a:ln w="25400">
            <a:solidFill>
              <a:schemeClr val="accent1">
                <a:shade val="50000"/>
              </a:schemeClr>
            </a:solidFill>
          </a:ln>
        </p:spPr>
        <p:txBody>
          <a:bodyPr/>
          <a:lstStyle/>
          <a:p>
            <a:endParaRPr lang="en-CA" dirty="0"/>
          </a:p>
        </p:txBody>
      </p:sp>
      <p:pic>
        <p:nvPicPr>
          <p:cNvPr id="6" name="Picture 5" descr="Boo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7123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560945"/>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981711239"/>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earning Objectives">
    <p:spTree>
      <p:nvGrpSpPr>
        <p:cNvPr id="1" name=""/>
        <p:cNvGrpSpPr/>
        <p:nvPr/>
      </p:nvGrpSpPr>
      <p:grpSpPr>
        <a:xfrm>
          <a:off x="0" y="0"/>
          <a:ext cx="0" cy="0"/>
          <a:chOff x="0" y="0"/>
          <a:chExt cx="0" cy="0"/>
        </a:xfrm>
      </p:grpSpPr>
      <p:pic>
        <p:nvPicPr>
          <p:cNvPr id="6" name="Picture 5" descr="Blackboard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029"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411791434"/>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Evaluation">
    <p:spTree>
      <p:nvGrpSpPr>
        <p:cNvPr id="1" name=""/>
        <p:cNvGrpSpPr/>
        <p:nvPr/>
      </p:nvGrpSpPr>
      <p:grpSpPr>
        <a:xfrm>
          <a:off x="0" y="0"/>
          <a:ext cx="0" cy="0"/>
          <a:chOff x="0" y="0"/>
          <a:chExt cx="0" cy="0"/>
        </a:xfrm>
      </p:grpSpPr>
      <p:pic>
        <p:nvPicPr>
          <p:cNvPr id="5" name="Picture 4" descr="Finger on touch scree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471380325"/>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cknowledgements">
    <p:spTree>
      <p:nvGrpSpPr>
        <p:cNvPr id="1" name=""/>
        <p:cNvGrpSpPr/>
        <p:nvPr/>
      </p:nvGrpSpPr>
      <p:grpSpPr>
        <a:xfrm>
          <a:off x="0" y="0"/>
          <a:ext cx="0" cy="0"/>
          <a:chOff x="0" y="0"/>
          <a:chExt cx="0" cy="0"/>
        </a:xfrm>
      </p:grpSpPr>
      <p:pic>
        <p:nvPicPr>
          <p:cNvPr id="6" name="Picture 5"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612648"/>
            <a:ext cx="585216" cy="585216"/>
          </a:xfrm>
          <a:prstGeom prst="rect">
            <a:avLst/>
          </a:prstGeom>
        </p:spPr>
      </p:pic>
      <p:sp>
        <p:nvSpPr>
          <p:cNvPr id="2" name="Title 1"/>
          <p:cNvSpPr>
            <a:spLocks noGrp="1"/>
          </p:cNvSpPr>
          <p:nvPr>
            <p:ph type="title"/>
          </p:nvPr>
        </p:nvSpPr>
        <p:spPr>
          <a:xfrm>
            <a:off x="987552" y="786384"/>
            <a:ext cx="6473952" cy="228600"/>
          </a:xfrm>
        </p:spPr>
        <p:txBody>
          <a:bodyPr>
            <a:spAutoFit/>
          </a:bodyPr>
          <a:lstStyle/>
          <a:p>
            <a:r>
              <a:rPr lang="en-US" dirty="0"/>
              <a:t>Click to edit Master title style</a:t>
            </a:r>
          </a:p>
        </p:txBody>
      </p:sp>
      <p:sp>
        <p:nvSpPr>
          <p:cNvPr id="3" name="Content Placeholder 2"/>
          <p:cNvSpPr>
            <a:spLocks noGrp="1"/>
          </p:cNvSpPr>
          <p:nvPr>
            <p:ph idx="1"/>
          </p:nvPr>
        </p:nvSpPr>
        <p:spPr>
          <a:xfrm>
            <a:off x="228600" y="1225296"/>
            <a:ext cx="8787384" cy="4965192"/>
          </a:xfrm>
        </p:spPr>
        <p:txBody>
          <a:bodyPr wrap="square">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562336281"/>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ake Home">
    <p:spTree>
      <p:nvGrpSpPr>
        <p:cNvPr id="1" name=""/>
        <p:cNvGrpSpPr/>
        <p:nvPr/>
      </p:nvGrpSpPr>
      <p:grpSpPr>
        <a:xfrm>
          <a:off x="0" y="0"/>
          <a:ext cx="0" cy="0"/>
          <a:chOff x="0" y="0"/>
          <a:chExt cx="0" cy="0"/>
        </a:xfrm>
      </p:grpSpPr>
      <p:pic>
        <p:nvPicPr>
          <p:cNvPr id="5" name="Picture 4" descr="Backpac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996"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35938948"/>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7" name="Group 26"/>
          <p:cNvGrpSpPr/>
          <p:nvPr userDrawn="1"/>
        </p:nvGrpSpPr>
        <p:grpSpPr>
          <a:xfrm>
            <a:off x="513087" y="-18238"/>
            <a:ext cx="8054040" cy="307777"/>
            <a:chOff x="513087" y="-18238"/>
            <a:chExt cx="8054040" cy="307777"/>
          </a:xfrm>
        </p:grpSpPr>
        <p:sp>
          <p:nvSpPr>
            <p:cNvPr id="28" name="TextBox 27"/>
            <p:cNvSpPr txBox="1"/>
            <p:nvPr userDrawn="1"/>
          </p:nvSpPr>
          <p:spPr>
            <a:xfrm>
              <a:off x="513087" y="-18238"/>
              <a:ext cx="927664" cy="307777"/>
            </a:xfrm>
            <a:prstGeom prst="rect">
              <a:avLst/>
            </a:prstGeom>
            <a:noFill/>
          </p:spPr>
          <p:txBody>
            <a:bodyPr wrap="square" rtlCol="0">
              <a:spAutoFit/>
            </a:bodyPr>
            <a:lstStyle/>
            <a:p>
              <a:r>
                <a:rPr lang="en-US" sz="1400" b="1" dirty="0">
                  <a:solidFill>
                    <a:schemeClr val="tx2"/>
                  </a:solidFill>
                </a:rPr>
                <a:t>MODULE</a:t>
              </a:r>
            </a:p>
          </p:txBody>
        </p:sp>
        <p:grpSp>
          <p:nvGrpSpPr>
            <p:cNvPr id="29" name="Group 28"/>
            <p:cNvGrpSpPr/>
            <p:nvPr userDrawn="1"/>
          </p:nvGrpSpPr>
          <p:grpSpPr>
            <a:xfrm>
              <a:off x="1317181" y="-8368"/>
              <a:ext cx="7249946" cy="259363"/>
              <a:chOff x="1317181" y="-8368"/>
              <a:chExt cx="7249946" cy="259363"/>
            </a:xfrm>
          </p:grpSpPr>
          <p:sp>
            <p:nvSpPr>
              <p:cNvPr id="30" name="Rectangle 29"/>
              <p:cNvSpPr/>
              <p:nvPr userDrawn="1"/>
            </p:nvSpPr>
            <p:spPr>
              <a:xfrm>
                <a:off x="131718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a:t>
                </a:r>
              </a:p>
            </p:txBody>
          </p:sp>
          <p:sp>
            <p:nvSpPr>
              <p:cNvPr id="31" name="Rectangle 30"/>
              <p:cNvSpPr/>
              <p:nvPr userDrawn="1"/>
            </p:nvSpPr>
            <p:spPr>
              <a:xfrm>
                <a:off x="177425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2</a:t>
                </a:r>
              </a:p>
            </p:txBody>
          </p:sp>
          <p:sp>
            <p:nvSpPr>
              <p:cNvPr id="32" name="Rectangle 31"/>
              <p:cNvSpPr/>
              <p:nvPr userDrawn="1"/>
            </p:nvSpPr>
            <p:spPr>
              <a:xfrm>
                <a:off x="223133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3</a:t>
                </a:r>
              </a:p>
            </p:txBody>
          </p:sp>
          <p:sp>
            <p:nvSpPr>
              <p:cNvPr id="33" name="Rectangle 32"/>
              <p:cNvSpPr/>
              <p:nvPr userDrawn="1"/>
            </p:nvSpPr>
            <p:spPr>
              <a:xfrm>
                <a:off x="2688409"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4</a:t>
                </a:r>
              </a:p>
            </p:txBody>
          </p:sp>
          <p:sp>
            <p:nvSpPr>
              <p:cNvPr id="34" name="Rectangle 33"/>
              <p:cNvSpPr/>
              <p:nvPr userDrawn="1"/>
            </p:nvSpPr>
            <p:spPr>
              <a:xfrm>
                <a:off x="3145485"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5</a:t>
                </a:r>
              </a:p>
            </p:txBody>
          </p:sp>
          <p:sp>
            <p:nvSpPr>
              <p:cNvPr id="35" name="Rectangle 34"/>
              <p:cNvSpPr/>
              <p:nvPr userDrawn="1"/>
            </p:nvSpPr>
            <p:spPr>
              <a:xfrm>
                <a:off x="360256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6</a:t>
                </a:r>
              </a:p>
            </p:txBody>
          </p:sp>
          <p:sp>
            <p:nvSpPr>
              <p:cNvPr id="36" name="Rectangle 35"/>
              <p:cNvSpPr/>
              <p:nvPr userDrawn="1"/>
            </p:nvSpPr>
            <p:spPr>
              <a:xfrm>
                <a:off x="405963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7</a:t>
                </a:r>
              </a:p>
            </p:txBody>
          </p:sp>
          <p:sp>
            <p:nvSpPr>
              <p:cNvPr id="37" name="Rectangle 36"/>
              <p:cNvSpPr/>
              <p:nvPr userDrawn="1"/>
            </p:nvSpPr>
            <p:spPr>
              <a:xfrm>
                <a:off x="497378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9</a:t>
                </a:r>
              </a:p>
            </p:txBody>
          </p:sp>
          <p:sp>
            <p:nvSpPr>
              <p:cNvPr id="38" name="Rectangle 37"/>
              <p:cNvSpPr/>
              <p:nvPr userDrawn="1"/>
            </p:nvSpPr>
            <p:spPr>
              <a:xfrm>
                <a:off x="5430865" y="-8368"/>
                <a:ext cx="393804" cy="259363"/>
              </a:xfrm>
              <a:prstGeom prst="rect">
                <a:avLst/>
              </a:prstGeom>
              <a:solidFill>
                <a:srgbClr val="FFC000"/>
              </a:solidFill>
              <a:ln>
                <a:noFill/>
              </a:ln>
              <a:effectLst>
                <a:reflection blurRad="6350" stA="50000" endPos="560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10</a:t>
                </a:r>
              </a:p>
            </p:txBody>
          </p:sp>
          <p:sp>
            <p:nvSpPr>
              <p:cNvPr id="39" name="Rectangle 38"/>
              <p:cNvSpPr/>
              <p:nvPr userDrawn="1"/>
            </p:nvSpPr>
            <p:spPr>
              <a:xfrm>
                <a:off x="588794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11</a:t>
                </a:r>
              </a:p>
            </p:txBody>
          </p:sp>
          <p:sp>
            <p:nvSpPr>
              <p:cNvPr id="40" name="Rectangle 39"/>
              <p:cNvSpPr/>
              <p:nvPr userDrawn="1"/>
            </p:nvSpPr>
            <p:spPr>
              <a:xfrm>
                <a:off x="634501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12</a:t>
                </a:r>
              </a:p>
            </p:txBody>
          </p:sp>
          <p:sp>
            <p:nvSpPr>
              <p:cNvPr id="41" name="Rectangle 40"/>
              <p:cNvSpPr/>
              <p:nvPr userDrawn="1"/>
            </p:nvSpPr>
            <p:spPr>
              <a:xfrm>
                <a:off x="680209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13</a:t>
                </a:r>
              </a:p>
            </p:txBody>
          </p:sp>
          <p:sp>
            <p:nvSpPr>
              <p:cNvPr id="42" name="Rectangle 41"/>
              <p:cNvSpPr/>
              <p:nvPr userDrawn="1"/>
            </p:nvSpPr>
            <p:spPr>
              <a:xfrm>
                <a:off x="725916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14</a:t>
                </a:r>
              </a:p>
            </p:txBody>
          </p:sp>
          <p:sp>
            <p:nvSpPr>
              <p:cNvPr id="43" name="Rectangle 42"/>
              <p:cNvSpPr/>
              <p:nvPr userDrawn="1"/>
            </p:nvSpPr>
            <p:spPr>
              <a:xfrm>
                <a:off x="771624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15</a:t>
                </a:r>
              </a:p>
            </p:txBody>
          </p:sp>
          <p:sp>
            <p:nvSpPr>
              <p:cNvPr id="44" name="Rectangle 43"/>
              <p:cNvSpPr/>
              <p:nvPr userDrawn="1"/>
            </p:nvSpPr>
            <p:spPr>
              <a:xfrm>
                <a:off x="817332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16</a:t>
                </a:r>
              </a:p>
            </p:txBody>
          </p:sp>
          <p:sp>
            <p:nvSpPr>
              <p:cNvPr id="62" name="Rectangle 61"/>
              <p:cNvSpPr/>
              <p:nvPr userDrawn="1"/>
            </p:nvSpPr>
            <p:spPr>
              <a:xfrm>
                <a:off x="451671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8</a:t>
                </a:r>
              </a:p>
            </p:txBody>
          </p:sp>
        </p:grpSp>
      </p:grpSp>
    </p:spTree>
    <p:extLst>
      <p:ext uri="{BB962C8B-B14F-4D97-AF65-F5344CB8AC3E}">
        <p14:creationId xmlns:p14="http://schemas.microsoft.com/office/powerpoint/2010/main" val="202669144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6" name="Group 25"/>
          <p:cNvGrpSpPr/>
          <p:nvPr userDrawn="1"/>
        </p:nvGrpSpPr>
        <p:grpSpPr>
          <a:xfrm>
            <a:off x="513087" y="-18238"/>
            <a:ext cx="8054040" cy="307777"/>
            <a:chOff x="513087" y="-18238"/>
            <a:chExt cx="8054040" cy="307777"/>
          </a:xfrm>
        </p:grpSpPr>
        <p:sp>
          <p:nvSpPr>
            <p:cNvPr id="27" name="TextBox 26"/>
            <p:cNvSpPr txBox="1"/>
            <p:nvPr userDrawn="1"/>
          </p:nvSpPr>
          <p:spPr>
            <a:xfrm>
              <a:off x="513087" y="-18238"/>
              <a:ext cx="927664" cy="307777"/>
            </a:xfrm>
            <a:prstGeom prst="rect">
              <a:avLst/>
            </a:prstGeom>
            <a:noFill/>
          </p:spPr>
          <p:txBody>
            <a:bodyPr wrap="square" rtlCol="0">
              <a:spAutoFit/>
            </a:bodyPr>
            <a:lstStyle/>
            <a:p>
              <a:r>
                <a:rPr lang="en-US" sz="1400" b="1" dirty="0">
                  <a:solidFill>
                    <a:schemeClr val="tx2"/>
                  </a:solidFill>
                </a:rPr>
                <a:t>MODULE</a:t>
              </a:r>
            </a:p>
          </p:txBody>
        </p:sp>
        <p:grpSp>
          <p:nvGrpSpPr>
            <p:cNvPr id="28" name="Group 27"/>
            <p:cNvGrpSpPr/>
            <p:nvPr userDrawn="1"/>
          </p:nvGrpSpPr>
          <p:grpSpPr>
            <a:xfrm>
              <a:off x="1317181" y="-8368"/>
              <a:ext cx="7249946" cy="259363"/>
              <a:chOff x="1317181" y="-8368"/>
              <a:chExt cx="7249946" cy="259363"/>
            </a:xfrm>
          </p:grpSpPr>
          <p:sp>
            <p:nvSpPr>
              <p:cNvPr id="29" name="Rectangle 28"/>
              <p:cNvSpPr/>
              <p:nvPr userDrawn="1"/>
            </p:nvSpPr>
            <p:spPr>
              <a:xfrm>
                <a:off x="131718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a:t>
                </a:r>
              </a:p>
            </p:txBody>
          </p:sp>
          <p:sp>
            <p:nvSpPr>
              <p:cNvPr id="30" name="Rectangle 29"/>
              <p:cNvSpPr/>
              <p:nvPr userDrawn="1"/>
            </p:nvSpPr>
            <p:spPr>
              <a:xfrm>
                <a:off x="177425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2</a:t>
                </a:r>
              </a:p>
            </p:txBody>
          </p:sp>
          <p:sp>
            <p:nvSpPr>
              <p:cNvPr id="31" name="Rectangle 30"/>
              <p:cNvSpPr/>
              <p:nvPr userDrawn="1"/>
            </p:nvSpPr>
            <p:spPr>
              <a:xfrm>
                <a:off x="223133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3</a:t>
                </a:r>
              </a:p>
            </p:txBody>
          </p:sp>
          <p:sp>
            <p:nvSpPr>
              <p:cNvPr id="32" name="Rectangle 31"/>
              <p:cNvSpPr/>
              <p:nvPr userDrawn="1"/>
            </p:nvSpPr>
            <p:spPr>
              <a:xfrm>
                <a:off x="2688409"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4</a:t>
                </a:r>
              </a:p>
            </p:txBody>
          </p:sp>
          <p:sp>
            <p:nvSpPr>
              <p:cNvPr id="33" name="Rectangle 32"/>
              <p:cNvSpPr/>
              <p:nvPr userDrawn="1"/>
            </p:nvSpPr>
            <p:spPr>
              <a:xfrm>
                <a:off x="3145485"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5</a:t>
                </a:r>
              </a:p>
            </p:txBody>
          </p:sp>
          <p:sp>
            <p:nvSpPr>
              <p:cNvPr id="34" name="Rectangle 33"/>
              <p:cNvSpPr/>
              <p:nvPr userDrawn="1"/>
            </p:nvSpPr>
            <p:spPr>
              <a:xfrm>
                <a:off x="360256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6</a:t>
                </a:r>
              </a:p>
            </p:txBody>
          </p:sp>
          <p:sp>
            <p:nvSpPr>
              <p:cNvPr id="35" name="Rectangle 34"/>
              <p:cNvSpPr/>
              <p:nvPr userDrawn="1"/>
            </p:nvSpPr>
            <p:spPr>
              <a:xfrm>
                <a:off x="405963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7</a:t>
                </a:r>
              </a:p>
            </p:txBody>
          </p:sp>
          <p:sp>
            <p:nvSpPr>
              <p:cNvPr id="36" name="Rectangle 35"/>
              <p:cNvSpPr/>
              <p:nvPr userDrawn="1"/>
            </p:nvSpPr>
            <p:spPr>
              <a:xfrm>
                <a:off x="497378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9</a:t>
                </a:r>
              </a:p>
            </p:txBody>
          </p:sp>
          <p:sp>
            <p:nvSpPr>
              <p:cNvPr id="37" name="Rectangle 36"/>
              <p:cNvSpPr/>
              <p:nvPr userDrawn="1"/>
            </p:nvSpPr>
            <p:spPr>
              <a:xfrm>
                <a:off x="5430865" y="-8368"/>
                <a:ext cx="393804" cy="259363"/>
              </a:xfrm>
              <a:prstGeom prst="rect">
                <a:avLst/>
              </a:prstGeom>
              <a:solidFill>
                <a:srgbClr val="FFC000"/>
              </a:solidFill>
              <a:ln>
                <a:noFill/>
              </a:ln>
              <a:effectLst>
                <a:reflection blurRad="6350" stA="50000" endPos="560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10</a:t>
                </a:r>
              </a:p>
            </p:txBody>
          </p:sp>
          <p:sp>
            <p:nvSpPr>
              <p:cNvPr id="38" name="Rectangle 37"/>
              <p:cNvSpPr/>
              <p:nvPr userDrawn="1"/>
            </p:nvSpPr>
            <p:spPr>
              <a:xfrm>
                <a:off x="588794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11</a:t>
                </a:r>
              </a:p>
            </p:txBody>
          </p:sp>
          <p:sp>
            <p:nvSpPr>
              <p:cNvPr id="39" name="Rectangle 38"/>
              <p:cNvSpPr/>
              <p:nvPr userDrawn="1"/>
            </p:nvSpPr>
            <p:spPr>
              <a:xfrm>
                <a:off x="634501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12</a:t>
                </a:r>
              </a:p>
            </p:txBody>
          </p:sp>
          <p:sp>
            <p:nvSpPr>
              <p:cNvPr id="40" name="Rectangle 39"/>
              <p:cNvSpPr/>
              <p:nvPr userDrawn="1"/>
            </p:nvSpPr>
            <p:spPr>
              <a:xfrm>
                <a:off x="680209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13</a:t>
                </a:r>
              </a:p>
            </p:txBody>
          </p:sp>
          <p:sp>
            <p:nvSpPr>
              <p:cNvPr id="41" name="Rectangle 40"/>
              <p:cNvSpPr/>
              <p:nvPr userDrawn="1"/>
            </p:nvSpPr>
            <p:spPr>
              <a:xfrm>
                <a:off x="725916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14</a:t>
                </a:r>
              </a:p>
            </p:txBody>
          </p:sp>
          <p:sp>
            <p:nvSpPr>
              <p:cNvPr id="42" name="Rectangle 41"/>
              <p:cNvSpPr/>
              <p:nvPr userDrawn="1"/>
            </p:nvSpPr>
            <p:spPr>
              <a:xfrm>
                <a:off x="771624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15</a:t>
                </a:r>
              </a:p>
            </p:txBody>
          </p:sp>
          <p:sp>
            <p:nvSpPr>
              <p:cNvPr id="43" name="Rectangle 42"/>
              <p:cNvSpPr/>
              <p:nvPr userDrawn="1"/>
            </p:nvSpPr>
            <p:spPr>
              <a:xfrm>
                <a:off x="817332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16</a:t>
                </a:r>
              </a:p>
            </p:txBody>
          </p:sp>
          <p:sp>
            <p:nvSpPr>
              <p:cNvPr id="61" name="Rectangle 60"/>
              <p:cNvSpPr/>
              <p:nvPr userDrawn="1"/>
            </p:nvSpPr>
            <p:spPr>
              <a:xfrm>
                <a:off x="451671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8</a:t>
                </a:r>
              </a:p>
            </p:txBody>
          </p:sp>
        </p:grpSp>
      </p:grpSp>
    </p:spTree>
    <p:extLst>
      <p:ext uri="{BB962C8B-B14F-4D97-AF65-F5344CB8AC3E}">
        <p14:creationId xmlns:p14="http://schemas.microsoft.com/office/powerpoint/2010/main" val="3639829465"/>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google.com/websearch/answer/29508?hl=e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6705600" cy="2286000"/>
          </a:xfrm>
        </p:spPr>
        <p:txBody>
          <a:bodyPr>
            <a:normAutofit/>
          </a:bodyPr>
          <a:lstStyle/>
          <a:p>
            <a:r>
              <a:rPr lang="en-US" sz="4000" b="1" dirty="0"/>
              <a:t>Effective Care Transitions </a:t>
            </a:r>
            <a:br>
              <a:rPr lang="en-US" sz="4000" b="1" dirty="0"/>
            </a:br>
            <a:r>
              <a:rPr lang="en-US" sz="4000" b="1" dirty="0"/>
              <a:t>to and from </a:t>
            </a:r>
            <a:br>
              <a:rPr lang="en-US" sz="4000" b="1" dirty="0"/>
            </a:br>
            <a:r>
              <a:rPr lang="en-US" sz="4000" b="1" dirty="0"/>
              <a:t>Acute Care Hospitals</a:t>
            </a:r>
            <a:r>
              <a:rPr lang="en-US" b="1" dirty="0"/>
              <a:t/>
            </a:r>
            <a:br>
              <a:rPr lang="en-US" b="1" dirty="0"/>
            </a:br>
            <a:r>
              <a:rPr lang="en-US" sz="2200" cap="all" dirty="0">
                <a:solidFill>
                  <a:schemeClr val="accent6">
                    <a:lumMod val="50000"/>
                  </a:schemeClr>
                </a:solidFill>
              </a:rPr>
              <a:t>Module 10 </a:t>
            </a:r>
          </a:p>
        </p:txBody>
      </p:sp>
      <p:sp>
        <p:nvSpPr>
          <p:cNvPr id="6" name="Subtitle 5"/>
          <p:cNvSpPr>
            <a:spLocks noGrp="1"/>
          </p:cNvSpPr>
          <p:nvPr>
            <p:ph type="subTitle" idx="1"/>
          </p:nvPr>
        </p:nvSpPr>
        <p:spPr/>
        <p:txBody>
          <a:bodyPr>
            <a:normAutofit/>
          </a:bodyPr>
          <a:lstStyle/>
          <a:p>
            <a:pPr>
              <a:spcBef>
                <a:spcPts val="0"/>
              </a:spcBef>
            </a:pPr>
            <a:r>
              <a:rPr lang="en-US" sz="1400" dirty="0">
                <a:solidFill>
                  <a:schemeClr val="tx1"/>
                </a:solidFill>
              </a:rPr>
              <a:t>U.S. Department of Health and Human Services</a:t>
            </a:r>
          </a:p>
          <a:p>
            <a:pPr>
              <a:spcBef>
                <a:spcPts val="0"/>
              </a:spcBef>
            </a:pPr>
            <a:r>
              <a:rPr lang="en-US" sz="1400" dirty="0">
                <a:solidFill>
                  <a:schemeClr val="tx1"/>
                </a:solidFill>
              </a:rPr>
              <a:t>Health Resources and Services Administration</a:t>
            </a:r>
          </a:p>
          <a:p>
            <a:pPr>
              <a:spcBef>
                <a:spcPts val="0"/>
              </a:spcBef>
            </a:pPr>
            <a:r>
              <a:rPr lang="en-US" dirty="0" smtClean="0"/>
              <a:t>Novem</a:t>
            </a:r>
            <a:r>
              <a:rPr lang="en-US" sz="1400" dirty="0" smtClean="0">
                <a:solidFill>
                  <a:schemeClr val="tx1"/>
                </a:solidFill>
              </a:rPr>
              <a:t>ber 2018</a:t>
            </a:r>
            <a:endParaRPr lang="en-US" sz="1400" dirty="0">
              <a:solidFill>
                <a:schemeClr val="tx1"/>
              </a:solidFill>
            </a:endParaRPr>
          </a:p>
          <a:p>
            <a:pPr algn="l"/>
            <a:endParaRPr lang="en-US" sz="1400" i="1" dirty="0">
              <a:solidFill>
                <a:schemeClr val="tx1"/>
              </a:solidFill>
            </a:endParaRPr>
          </a:p>
          <a:p>
            <a:r>
              <a:rPr lang="en-US" sz="1400" i="1" dirty="0">
                <a:solidFill>
                  <a:schemeClr val="tx1"/>
                </a:solidFill>
              </a:rPr>
              <a:t>The U.S. Department of Health and Human Services, Health Resources and Services Administration developed this module under a contract. Some of the views expressed in this presentation module are solely the opinions of the author(s) and do not necessarily reflect the official policies of the U.S. Department of Health and Human Services or the Health Resources and Services Administration, nor does mention of the department or agency names imply endorsement by the U.S. Government.</a:t>
            </a:r>
            <a:endParaRPr lang="en-US" dirty="0"/>
          </a:p>
        </p:txBody>
      </p:sp>
      <p:pic>
        <p:nvPicPr>
          <p:cNvPr id="8" name="Picture Placeholder 7" descr="Thumbnail photo of nurse with elderly woman."/>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96" r="96"/>
          <a:stretch>
            <a:fillRect/>
          </a:stretch>
        </p:blipFill>
        <p:spPr/>
      </p:pic>
      <p:pic>
        <p:nvPicPr>
          <p:cNvPr id="10" name="Picture Placeholder 9" descr="Logo of the U.S. Department of Health &amp; Human Services. "/>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p:pic>
      <p:pic>
        <p:nvPicPr>
          <p:cNvPr id="11" name="Picture Placeholder 10" descr="Logo of the Health Resources and Services Administration (HRSA)"/>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302662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Introduction to Transitions</a:t>
            </a:r>
          </a:p>
        </p:txBody>
      </p:sp>
      <p:sp>
        <p:nvSpPr>
          <p:cNvPr id="3" name="Content Placeholder 2"/>
          <p:cNvSpPr>
            <a:spLocks noGrp="1"/>
          </p:cNvSpPr>
          <p:nvPr>
            <p:ph idx="1"/>
          </p:nvPr>
        </p:nvSpPr>
        <p:spPr>
          <a:xfrm>
            <a:off x="530352" y="1463041"/>
            <a:ext cx="8229600" cy="1965960"/>
          </a:xfrm>
        </p:spPr>
        <p:txBody>
          <a:bodyPr>
            <a:normAutofit fontScale="92500" lnSpcReduction="20000"/>
          </a:bodyPr>
          <a:lstStyle/>
          <a:p>
            <a:pPr lvl="0"/>
            <a:r>
              <a:rPr lang="en-US" sz="2200" dirty="0"/>
              <a:t>“Transition” is defined as a physical move from one location to another involving at least one overnight stay (</a:t>
            </a:r>
            <a:r>
              <a:rPr lang="en-US" sz="2200" dirty="0" err="1"/>
              <a:t>Aaltonen</a:t>
            </a:r>
            <a:r>
              <a:rPr lang="en-US" sz="2200" dirty="0"/>
              <a:t> et al., 2012).</a:t>
            </a:r>
          </a:p>
          <a:p>
            <a:pPr lvl="0"/>
            <a:r>
              <a:rPr lang="en-US" sz="2200" dirty="0"/>
              <a:t>Transitional care encompasses those actions designed to ensure coordination and continuity of health care through transitions (Coleman &amp; Boult, 2003).</a:t>
            </a:r>
          </a:p>
          <a:p>
            <a:pPr lvl="0"/>
            <a:r>
              <a:rPr lang="en-US" sz="2200" dirty="0"/>
              <a:t>PLwD have frequent transitions, particularly between home and hospital or emergency department (ED) (Callahan et al., 2012).</a:t>
            </a:r>
          </a:p>
        </p:txBody>
      </p:sp>
    </p:spTree>
    <p:extLst>
      <p:ext uri="{BB962C8B-B14F-4D97-AF65-F5344CB8AC3E}">
        <p14:creationId xmlns:p14="http://schemas.microsoft.com/office/powerpoint/2010/main" val="2893284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143000"/>
            <a:ext cx="8229600" cy="228600"/>
          </a:xfrm>
        </p:spPr>
        <p:txBody>
          <a:bodyPr>
            <a:noAutofit/>
          </a:bodyPr>
          <a:lstStyle/>
          <a:p>
            <a:r>
              <a:rPr lang="en-US" b="1" dirty="0"/>
              <a:t>Timing of Transitions for </a:t>
            </a:r>
            <a:r>
              <a:rPr lang="en-US" b="1" dirty="0" err="1"/>
              <a:t>PLwD</a:t>
            </a:r>
            <a:endParaRPr lang="en-US" dirty="0"/>
          </a:p>
        </p:txBody>
      </p:sp>
      <p:sp>
        <p:nvSpPr>
          <p:cNvPr id="3" name="Content Placeholder 2"/>
          <p:cNvSpPr>
            <a:spLocks noGrp="1"/>
          </p:cNvSpPr>
          <p:nvPr>
            <p:ph idx="1"/>
          </p:nvPr>
        </p:nvSpPr>
        <p:spPr>
          <a:xfrm>
            <a:off x="530352" y="1905000"/>
            <a:ext cx="8229600" cy="3048000"/>
          </a:xfrm>
        </p:spPr>
        <p:txBody>
          <a:bodyPr>
            <a:normAutofit fontScale="92500" lnSpcReduction="20000"/>
          </a:bodyPr>
          <a:lstStyle/>
          <a:p>
            <a:pPr lvl="0"/>
            <a:r>
              <a:rPr lang="en-US" sz="2200" dirty="0" err="1"/>
              <a:t>PLwD</a:t>
            </a:r>
            <a:r>
              <a:rPr lang="en-US" sz="2200" dirty="0"/>
              <a:t> have more overall transitions compared with those without dementia (Callahan et al., 2012).</a:t>
            </a:r>
          </a:p>
          <a:p>
            <a:pPr lvl="0"/>
            <a:r>
              <a:rPr lang="en-US" sz="2200" dirty="0"/>
              <a:t>For </a:t>
            </a:r>
            <a:r>
              <a:rPr lang="en-US" sz="2200" dirty="0" err="1"/>
              <a:t>PLwD</a:t>
            </a:r>
            <a:r>
              <a:rPr lang="en-US" sz="2200" dirty="0"/>
              <a:t>, transitions are most likely to occur during year of diagnosis, year before death, and year of death (</a:t>
            </a:r>
            <a:r>
              <a:rPr lang="en-US" sz="2200" dirty="0" err="1"/>
              <a:t>Aaltonen</a:t>
            </a:r>
            <a:r>
              <a:rPr lang="en-US" sz="2200" dirty="0"/>
              <a:t> et al., 2012; </a:t>
            </a:r>
            <a:r>
              <a:rPr lang="en-US" sz="2200" dirty="0" err="1"/>
              <a:t>Sivananthan</a:t>
            </a:r>
            <a:r>
              <a:rPr lang="en-US" sz="2200" dirty="0"/>
              <a:t> &amp; </a:t>
            </a:r>
            <a:r>
              <a:rPr lang="en-US" sz="2200" dirty="0" err="1"/>
              <a:t>McGrail</a:t>
            </a:r>
            <a:r>
              <a:rPr lang="en-US" sz="2200" dirty="0"/>
              <a:t>, 2016; </a:t>
            </a:r>
            <a:r>
              <a:rPr lang="en-US" sz="2200" dirty="0" err="1"/>
              <a:t>Teno</a:t>
            </a:r>
            <a:r>
              <a:rPr lang="en-US" sz="2200" dirty="0"/>
              <a:t>, 2013).</a:t>
            </a:r>
          </a:p>
          <a:p>
            <a:pPr lvl="0"/>
            <a:r>
              <a:rPr lang="en-US" sz="2200" dirty="0"/>
              <a:t>Factors associated with hospitalizations include older age, use of benzodiazepines or antipsychotics, overall poor health, or comorbidities (</a:t>
            </a:r>
            <a:r>
              <a:rPr lang="en-US" sz="2200" dirty="0" err="1"/>
              <a:t>Sivananthan</a:t>
            </a:r>
            <a:r>
              <a:rPr lang="en-US" sz="2200" dirty="0"/>
              <a:t> &amp; </a:t>
            </a:r>
            <a:r>
              <a:rPr lang="en-US" sz="2200" dirty="0" err="1"/>
              <a:t>McGrail</a:t>
            </a:r>
            <a:r>
              <a:rPr lang="en-US" sz="2200" dirty="0"/>
              <a:t>, 2016). </a:t>
            </a:r>
            <a:endParaRPr lang="en-US" sz="2200" dirty="0" smtClean="0"/>
          </a:p>
          <a:p>
            <a:pPr lvl="0"/>
            <a:r>
              <a:rPr lang="en-US" sz="2200" dirty="0" smtClean="0"/>
              <a:t>Organizations </a:t>
            </a:r>
            <a:r>
              <a:rPr lang="en-US" sz="2200" dirty="0"/>
              <a:t>serving persons with intellectual disability may initiate a transition to acute care when the PLwD care needs exceed what the organization can offer (NTG, 2012)</a:t>
            </a:r>
          </a:p>
          <a:p>
            <a:pPr lvl="0"/>
            <a:endParaRPr lang="en-US" sz="2200" dirty="0"/>
          </a:p>
        </p:txBody>
      </p:sp>
    </p:spTree>
    <p:extLst>
      <p:ext uri="{BB962C8B-B14F-4D97-AF65-F5344CB8AC3E}">
        <p14:creationId xmlns:p14="http://schemas.microsoft.com/office/powerpoint/2010/main" val="194505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Trends in Transitions</a:t>
            </a:r>
          </a:p>
        </p:txBody>
      </p:sp>
      <p:sp>
        <p:nvSpPr>
          <p:cNvPr id="3" name="Content Placeholder 2"/>
          <p:cNvSpPr>
            <a:spLocks noGrp="1"/>
          </p:cNvSpPr>
          <p:nvPr>
            <p:ph sz="half" idx="1"/>
          </p:nvPr>
        </p:nvSpPr>
        <p:spPr>
          <a:xfrm>
            <a:off x="457200" y="1600200"/>
            <a:ext cx="8305800" cy="3124200"/>
          </a:xfrm>
        </p:spPr>
        <p:txBody>
          <a:bodyPr>
            <a:noAutofit/>
          </a:bodyPr>
          <a:lstStyle/>
          <a:p>
            <a:pPr lvl="0"/>
            <a:r>
              <a:rPr lang="en-US" sz="2000" dirty="0"/>
              <a:t>More persons dying in their homes (vs. out of the home) (Hall et al., 2013)</a:t>
            </a:r>
          </a:p>
          <a:p>
            <a:pPr lvl="0"/>
            <a:r>
              <a:rPr lang="en-US" sz="2000" dirty="0"/>
              <a:t>Between 2000 and 2009: decrease in proportion of deaths occurring in acute care hospitals; increased use of ICU in last month of life; and increased use of hospice (</a:t>
            </a:r>
            <a:r>
              <a:rPr lang="en-US" sz="2000" dirty="0" err="1"/>
              <a:t>Teno</a:t>
            </a:r>
            <a:r>
              <a:rPr lang="en-US" sz="2000" dirty="0"/>
              <a:t> et al., 2013)</a:t>
            </a:r>
          </a:p>
          <a:p>
            <a:pPr lvl="0"/>
            <a:r>
              <a:rPr lang="en-US" sz="2000" dirty="0"/>
              <a:t>Dementia diagnosis associated with earlier time to first nursing facility use, earlier time to death vs. persons without dementia (Callahan et al., 2015)</a:t>
            </a:r>
          </a:p>
          <a:p>
            <a:pPr lvl="0"/>
            <a:r>
              <a:rPr lang="en-US" sz="2000" dirty="0"/>
              <a:t>Data from Health and Retirement Study: more frequent transitions for </a:t>
            </a:r>
            <a:r>
              <a:rPr lang="en-US" sz="2000" dirty="0" err="1"/>
              <a:t>PLwD</a:t>
            </a:r>
            <a:r>
              <a:rPr lang="en-US" sz="2000" dirty="0"/>
              <a:t> vs. those without dementia, especially between home and hospital (Callahan et al., 2015)</a:t>
            </a:r>
          </a:p>
        </p:txBody>
      </p:sp>
      <p:pic>
        <p:nvPicPr>
          <p:cNvPr id="6" name="Content Placeholder 5" descr="Home and hospital icons. From home to hospital."/>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50508" y="375458"/>
            <a:ext cx="1463040" cy="1072342"/>
          </a:xfrm>
        </p:spPr>
      </p:pic>
    </p:spTree>
    <p:extLst>
      <p:ext uri="{BB962C8B-B14F-4D97-AF65-F5344CB8AC3E}">
        <p14:creationId xmlns:p14="http://schemas.microsoft.com/office/powerpoint/2010/main" val="1936631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Why Transitions Are Particularly Difficult for </a:t>
            </a:r>
            <a:r>
              <a:rPr lang="en-US" b="1" dirty="0" err="1"/>
              <a:t>PLwD</a:t>
            </a:r>
            <a:endParaRPr lang="en-US" dirty="0"/>
          </a:p>
        </p:txBody>
      </p:sp>
      <p:sp>
        <p:nvSpPr>
          <p:cNvPr id="3" name="Content Placeholder 2"/>
          <p:cNvSpPr>
            <a:spLocks noGrp="1"/>
          </p:cNvSpPr>
          <p:nvPr>
            <p:ph idx="1"/>
          </p:nvPr>
        </p:nvSpPr>
        <p:spPr>
          <a:xfrm>
            <a:off x="530352" y="1718808"/>
            <a:ext cx="8229600" cy="4525963"/>
          </a:xfrm>
        </p:spPr>
        <p:txBody>
          <a:bodyPr>
            <a:normAutofit/>
          </a:bodyPr>
          <a:lstStyle/>
          <a:p>
            <a:pPr lvl="0"/>
            <a:r>
              <a:rPr lang="en-US" dirty="0"/>
              <a:t>Good dementia care stresses continuity, familiarity, and coordinated care—all often absent in transitions (Callahan et al., 2015).</a:t>
            </a:r>
          </a:p>
          <a:p>
            <a:pPr lvl="0"/>
            <a:r>
              <a:rPr lang="en-US" dirty="0"/>
              <a:t>PLwD have difficulty processing new information; transitions are disruptive and can cause anxiety and agitation.</a:t>
            </a:r>
          </a:p>
          <a:p>
            <a:pPr lvl="0"/>
            <a:r>
              <a:rPr lang="en-US" dirty="0"/>
              <a:t>Transitions are difficult for PLwD and care partners.</a:t>
            </a:r>
          </a:p>
          <a:p>
            <a:pPr lvl="0"/>
            <a:r>
              <a:rPr lang="en-US" dirty="0"/>
              <a:t>Older persons generally visit emergency departments (EDs) more than younger persons and are at increased risk of harm from errors (Parke et al., 2013). </a:t>
            </a:r>
            <a:endParaRPr lang="en-US" dirty="0" smtClean="0"/>
          </a:p>
          <a:p>
            <a:pPr lvl="0"/>
            <a:r>
              <a:rPr lang="en-US" dirty="0" smtClean="0"/>
              <a:t>Persons living with dementia and </a:t>
            </a:r>
            <a:r>
              <a:rPr lang="en-US" dirty="0"/>
              <a:t>intellectual disability may be disadvantaged as staff may be unfamiliar with intellectual disability and be untrained in communication and special care practices (NTG, 2012)</a:t>
            </a:r>
          </a:p>
          <a:p>
            <a:pPr lvl="0"/>
            <a:endParaRPr lang="en-US" dirty="0"/>
          </a:p>
        </p:txBody>
      </p:sp>
    </p:spTree>
    <p:extLst>
      <p:ext uri="{BB962C8B-B14F-4D97-AF65-F5344CB8AC3E}">
        <p14:creationId xmlns:p14="http://schemas.microsoft.com/office/powerpoint/2010/main" val="670173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Transition Challenges</a:t>
            </a:r>
            <a:endParaRPr lang="en-US" dirty="0"/>
          </a:p>
        </p:txBody>
      </p:sp>
      <p:sp>
        <p:nvSpPr>
          <p:cNvPr id="3" name="Content Placeholder 2"/>
          <p:cNvSpPr>
            <a:spLocks noGrp="1"/>
          </p:cNvSpPr>
          <p:nvPr>
            <p:ph idx="1"/>
          </p:nvPr>
        </p:nvSpPr>
        <p:spPr>
          <a:xfrm>
            <a:off x="530352" y="1676400"/>
            <a:ext cx="8229600" cy="4525963"/>
          </a:xfrm>
        </p:spPr>
        <p:txBody>
          <a:bodyPr/>
          <a:lstStyle/>
          <a:p>
            <a:pPr lvl="0"/>
            <a:r>
              <a:rPr lang="en-US" dirty="0"/>
              <a:t>Transitions are times of high risk for medical errors, added burden, and medical treatments not concordant with plans and goals of </a:t>
            </a:r>
            <a:r>
              <a:rPr lang="en-US" dirty="0" err="1"/>
              <a:t>PLwD</a:t>
            </a:r>
            <a:r>
              <a:rPr lang="en-US" dirty="0"/>
              <a:t> (Callahan et al., 2015).</a:t>
            </a:r>
          </a:p>
          <a:p>
            <a:pPr lvl="0"/>
            <a:r>
              <a:rPr lang="en-US" dirty="0"/>
              <a:t>All transitions increase risk of undesirable outcomes for </a:t>
            </a:r>
            <a:r>
              <a:rPr lang="en-US" dirty="0" err="1"/>
              <a:t>PLwD</a:t>
            </a:r>
            <a:r>
              <a:rPr lang="en-US" dirty="0"/>
              <a:t> </a:t>
            </a:r>
            <a:br>
              <a:rPr lang="en-US" dirty="0"/>
            </a:br>
            <a:r>
              <a:rPr lang="en-US" dirty="0"/>
              <a:t>(Ray et al., 2015).</a:t>
            </a:r>
          </a:p>
          <a:p>
            <a:pPr lvl="0"/>
            <a:r>
              <a:rPr lang="en-US" dirty="0"/>
              <a:t>Successful transitions for </a:t>
            </a:r>
            <a:r>
              <a:rPr lang="en-US" dirty="0" err="1"/>
              <a:t>PLwD</a:t>
            </a:r>
            <a:r>
              <a:rPr lang="en-US" dirty="0"/>
              <a:t> require additional time, resources, and information.</a:t>
            </a:r>
          </a:p>
        </p:txBody>
      </p:sp>
    </p:spTree>
    <p:extLst>
      <p:ext uri="{BB962C8B-B14F-4D97-AF65-F5344CB8AC3E}">
        <p14:creationId xmlns:p14="http://schemas.microsoft.com/office/powerpoint/2010/main" val="3587745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Impact of Dementia on Care Transitions</a:t>
            </a:r>
            <a:endParaRPr lang="en-US" dirty="0"/>
          </a:p>
        </p:txBody>
      </p:sp>
      <p:sp>
        <p:nvSpPr>
          <p:cNvPr id="3" name="Content Placeholder 2"/>
          <p:cNvSpPr>
            <a:spLocks noGrp="1"/>
          </p:cNvSpPr>
          <p:nvPr>
            <p:ph idx="1"/>
          </p:nvPr>
        </p:nvSpPr>
        <p:spPr>
          <a:xfrm>
            <a:off x="530352" y="1570037"/>
            <a:ext cx="8229600" cy="4525963"/>
          </a:xfrm>
        </p:spPr>
        <p:txBody>
          <a:bodyPr>
            <a:normAutofit lnSpcReduction="10000"/>
          </a:bodyPr>
          <a:lstStyle/>
          <a:p>
            <a:pPr lvl="0"/>
            <a:r>
              <a:rPr lang="en-US" dirty="0" err="1"/>
              <a:t>PLwD</a:t>
            </a:r>
            <a:r>
              <a:rPr lang="en-US" dirty="0"/>
              <a:t> are not necessarily identified as such when first admitted to ED or hospital (</a:t>
            </a:r>
            <a:r>
              <a:rPr lang="en-US" dirty="0" err="1"/>
              <a:t>Deeks</a:t>
            </a:r>
            <a:r>
              <a:rPr lang="en-US" dirty="0"/>
              <a:t> et al., 2016).</a:t>
            </a:r>
          </a:p>
          <a:p>
            <a:pPr lvl="0"/>
            <a:r>
              <a:rPr lang="en-US" dirty="0"/>
              <a:t>Increasing severity of dementia among </a:t>
            </a:r>
            <a:r>
              <a:rPr lang="en-US" dirty="0" err="1"/>
              <a:t>PLwD</a:t>
            </a:r>
            <a:r>
              <a:rPr lang="en-US" dirty="0"/>
              <a:t> hospitalized for hip fracture is associated with higher 12-month mortality and less functional recovery (</a:t>
            </a:r>
            <a:r>
              <a:rPr lang="en-US" dirty="0" err="1"/>
              <a:t>Tarazona-Santabalbina</a:t>
            </a:r>
            <a:r>
              <a:rPr lang="en-US" dirty="0"/>
              <a:t> et al., 2015).</a:t>
            </a:r>
          </a:p>
          <a:p>
            <a:pPr lvl="0">
              <a:lnSpc>
                <a:spcPct val="120000"/>
              </a:lnSpc>
            </a:pPr>
            <a:r>
              <a:rPr lang="en-US" dirty="0"/>
              <a:t>While hospitalized, </a:t>
            </a:r>
            <a:r>
              <a:rPr lang="en-US" dirty="0" err="1"/>
              <a:t>PLwD</a:t>
            </a:r>
            <a:r>
              <a:rPr lang="en-US" dirty="0"/>
              <a:t> often receive care that is incongruent with their preferences (</a:t>
            </a:r>
            <a:r>
              <a:rPr lang="en-US" dirty="0" err="1"/>
              <a:t>Catic</a:t>
            </a:r>
            <a:r>
              <a:rPr lang="en-US" dirty="0"/>
              <a:t> et al., 2015).</a:t>
            </a:r>
          </a:p>
          <a:p>
            <a:pPr lvl="0"/>
            <a:r>
              <a:rPr lang="en-US" dirty="0"/>
              <a:t>Greatest risks of poor outcomes are associated with hospitalized PLwD who also have delirium (</a:t>
            </a:r>
            <a:r>
              <a:rPr lang="en-US" dirty="0" err="1"/>
              <a:t>Bellelli</a:t>
            </a:r>
            <a:r>
              <a:rPr lang="en-US" dirty="0"/>
              <a:t> et al., 2007) that can appear during  hospital stay. </a:t>
            </a:r>
            <a:endParaRPr lang="en-US" dirty="0" smtClean="0"/>
          </a:p>
          <a:p>
            <a:pPr lvl="0"/>
            <a:r>
              <a:rPr lang="en-US" dirty="0" smtClean="0"/>
              <a:t>Care </a:t>
            </a:r>
            <a:r>
              <a:rPr lang="en-US" dirty="0"/>
              <a:t>transitions for </a:t>
            </a:r>
            <a:r>
              <a:rPr lang="en-US" dirty="0" smtClean="0"/>
              <a:t>person living with dementia and </a:t>
            </a:r>
            <a:r>
              <a:rPr lang="en-US" dirty="0"/>
              <a:t>intellectual disability can be eased if familiar staff from the person’s organization accompany them and remain to help the hospital care staff (Jokinen et al., 2013; NTG. 2012).</a:t>
            </a:r>
          </a:p>
          <a:p>
            <a:pPr lvl="0"/>
            <a:endParaRPr lang="en-US" dirty="0"/>
          </a:p>
        </p:txBody>
      </p:sp>
    </p:spTree>
    <p:extLst>
      <p:ext uri="{BB962C8B-B14F-4D97-AF65-F5344CB8AC3E}">
        <p14:creationId xmlns:p14="http://schemas.microsoft.com/office/powerpoint/2010/main" val="3150678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dirty="0"/>
              <a:t>Outline</a:t>
            </a:r>
            <a:r>
              <a:rPr lang="en-US" dirty="0">
                <a:solidFill>
                  <a:schemeClr val="bg1"/>
                </a:solidFill>
              </a:rPr>
              <a:t> </a:t>
            </a:r>
          </a:p>
        </p:txBody>
      </p:sp>
      <p:sp>
        <p:nvSpPr>
          <p:cNvPr id="2" name="Content Placeholder 1">
            <a:extLst>
              <a:ext uri="{FF2B5EF4-FFF2-40B4-BE49-F238E27FC236}">
                <a16:creationId xmlns:a16="http://schemas.microsoft.com/office/drawing/2014/main" id="{62A3F2AE-7D25-467D-ADCF-D7ECD7D8D8FA}"/>
              </a:ext>
            </a:extLst>
          </p:cNvPr>
          <p:cNvSpPr>
            <a:spLocks noGrp="1"/>
          </p:cNvSpPr>
          <p:nvPr>
            <p:ph idx="1"/>
          </p:nvPr>
        </p:nvSpPr>
        <p:spPr>
          <a:xfrm>
            <a:off x="457200" y="1560945"/>
            <a:ext cx="8229600" cy="1323439"/>
          </a:xfrm>
        </p:spPr>
        <p:txBody>
          <a:bodyPr/>
          <a:lstStyle/>
          <a:p>
            <a:pPr lvl="0">
              <a:lnSpc>
                <a:spcPct val="120000"/>
              </a:lnSpc>
            </a:pPr>
            <a:r>
              <a:rPr lang="en-US" dirty="0"/>
              <a:t>Transitions for persons living with dementia (</a:t>
            </a:r>
            <a:r>
              <a:rPr lang="en-US" dirty="0" err="1"/>
              <a:t>PLwD</a:t>
            </a:r>
            <a:r>
              <a:rPr lang="en-US" dirty="0"/>
              <a:t>)</a:t>
            </a:r>
          </a:p>
          <a:p>
            <a:pPr lvl="0">
              <a:lnSpc>
                <a:spcPct val="120000"/>
              </a:lnSpc>
            </a:pPr>
            <a:r>
              <a:rPr lang="en-US" b="1" dirty="0"/>
              <a:t>Transitions between home and hospital</a:t>
            </a:r>
          </a:p>
          <a:p>
            <a:pPr lvl="0">
              <a:lnSpc>
                <a:spcPct val="120000"/>
              </a:lnSpc>
            </a:pPr>
            <a:r>
              <a:rPr lang="en-US" dirty="0"/>
              <a:t>Discharge planning</a:t>
            </a:r>
          </a:p>
        </p:txBody>
      </p:sp>
      <p:pic>
        <p:nvPicPr>
          <p:cNvPr id="5" name="Picture Placeholder 4" descr="Thumbnail photo of young woman assisting woman with walke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2" r="82"/>
          <a:stretch>
            <a:fillRect/>
          </a:stretch>
        </p:blipFill>
        <p:spPr/>
      </p:pic>
    </p:spTree>
    <p:extLst>
      <p:ext uri="{BB962C8B-B14F-4D97-AF65-F5344CB8AC3E}">
        <p14:creationId xmlns:p14="http://schemas.microsoft.com/office/powerpoint/2010/main" val="3494875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Autofit/>
          </a:bodyPr>
          <a:lstStyle/>
          <a:p>
            <a:r>
              <a:rPr lang="en-US" b="1" dirty="0"/>
              <a:t>Common Reasons for Hospitalization or </a:t>
            </a:r>
            <a:r>
              <a:rPr lang="en-US" b="1" dirty="0" smtClean="0"/>
              <a:t>Re-hospitalization </a:t>
            </a:r>
            <a:r>
              <a:rPr lang="en-US" dirty="0"/>
              <a:t>for</a:t>
            </a:r>
            <a:r>
              <a:rPr lang="en-US" b="1" dirty="0"/>
              <a:t> PLwD</a:t>
            </a:r>
            <a:endParaRPr lang="en-US" dirty="0"/>
          </a:p>
        </p:txBody>
      </p:sp>
      <p:sp>
        <p:nvSpPr>
          <p:cNvPr id="3" name="Content Placeholder 2"/>
          <p:cNvSpPr>
            <a:spLocks noGrp="1"/>
          </p:cNvSpPr>
          <p:nvPr>
            <p:ph sz="half" idx="1"/>
          </p:nvPr>
        </p:nvSpPr>
        <p:spPr>
          <a:xfrm>
            <a:off x="457200" y="1600200"/>
            <a:ext cx="8001000" cy="2431435"/>
          </a:xfrm>
        </p:spPr>
        <p:txBody>
          <a:bodyPr/>
          <a:lstStyle/>
          <a:p>
            <a:pPr lvl="0"/>
            <a:endParaRPr lang="en-US" sz="2000" dirty="0" smtClean="0"/>
          </a:p>
          <a:p>
            <a:pPr lvl="0"/>
            <a:r>
              <a:rPr lang="en-US" sz="2000" dirty="0" smtClean="0"/>
              <a:t>Many </a:t>
            </a:r>
            <a:r>
              <a:rPr lang="en-US" sz="2000" dirty="0"/>
              <a:t>medical reasons necessitate hospitalization for PLwD.</a:t>
            </a:r>
          </a:p>
          <a:p>
            <a:pPr lvl="0"/>
            <a:r>
              <a:rPr lang="en-US" sz="2000" dirty="0"/>
              <a:t>Risks for </a:t>
            </a:r>
            <a:r>
              <a:rPr lang="en-US" sz="2000" dirty="0" smtClean="0"/>
              <a:t>re-hospitalization </a:t>
            </a:r>
            <a:r>
              <a:rPr lang="en-US" sz="2000" dirty="0"/>
              <a:t>for PLwD include poor communication and lack of understanding or adherence with the discharge instructions.</a:t>
            </a:r>
          </a:p>
          <a:p>
            <a:pPr lvl="0"/>
            <a:r>
              <a:rPr lang="en-US" sz="2000" dirty="0" smtClean="0"/>
              <a:t>Contributing factors </a:t>
            </a:r>
            <a:r>
              <a:rPr lang="en-US" sz="2000" dirty="0"/>
              <a:t>for </a:t>
            </a:r>
            <a:r>
              <a:rPr lang="en-US" sz="2000" dirty="0" smtClean="0"/>
              <a:t>re-hospitalization may include </a:t>
            </a:r>
            <a:r>
              <a:rPr lang="en-US" sz="2000" dirty="0" smtClean="0">
                <a:latin typeface="Calibri" panose="020F0502020204030204" pitchFamily="34" charset="0"/>
              </a:rPr>
              <a:t>m</a:t>
            </a:r>
            <a:r>
              <a:rPr lang="en-US" sz="2000" dirty="0" smtClean="0">
                <a:latin typeface="Calibri" panose="020F0502020204030204" pitchFamily="34" charset="0"/>
                <a:ea typeface="Times New Roman" panose="02020603050405020304" pitchFamily="18" charset="0"/>
              </a:rPr>
              <a:t>edication </a:t>
            </a:r>
            <a:r>
              <a:rPr lang="en-US" sz="2000" dirty="0">
                <a:latin typeface="Calibri" panose="020F0502020204030204" pitchFamily="34" charset="0"/>
                <a:ea typeface="Times New Roman" panose="02020603050405020304" pitchFamily="18" charset="0"/>
              </a:rPr>
              <a:t>mismanagement,  </a:t>
            </a:r>
            <a:r>
              <a:rPr lang="en-US" sz="2000" dirty="0" smtClean="0">
                <a:latin typeface="Calibri" panose="020F0502020204030204" pitchFamily="34" charset="0"/>
                <a:ea typeface="Times New Roman" panose="02020603050405020304" pitchFamily="18" charset="0"/>
              </a:rPr>
              <a:t>mismanagement </a:t>
            </a:r>
            <a:r>
              <a:rPr lang="en-US" sz="2000" dirty="0">
                <a:latin typeface="Calibri" panose="020F0502020204030204" pitchFamily="34" charset="0"/>
                <a:ea typeface="Times New Roman" panose="02020603050405020304" pitchFamily="18" charset="0"/>
              </a:rPr>
              <a:t>of medical care, </a:t>
            </a:r>
            <a:r>
              <a:rPr lang="en-US" sz="2000" dirty="0" smtClean="0">
                <a:latin typeface="Calibri" panose="020F0502020204030204" pitchFamily="34" charset="0"/>
                <a:ea typeface="Times New Roman" panose="02020603050405020304" pitchFamily="18" charset="0"/>
              </a:rPr>
              <a:t>and care </a:t>
            </a:r>
            <a:r>
              <a:rPr lang="en-US" sz="2000" dirty="0">
                <a:latin typeface="Calibri" panose="020F0502020204030204" pitchFamily="34" charset="0"/>
                <a:ea typeface="Times New Roman" panose="02020603050405020304" pitchFamily="18" charset="0"/>
              </a:rPr>
              <a:t>partner burnout</a:t>
            </a:r>
            <a:r>
              <a:rPr lang="en-US" sz="2000" dirty="0" smtClean="0"/>
              <a:t>.</a:t>
            </a:r>
            <a:endParaRPr lang="en-US" sz="2000" dirty="0"/>
          </a:p>
        </p:txBody>
      </p:sp>
      <p:pic>
        <p:nvPicPr>
          <p:cNvPr id="7" name="Content Placeholder 6" descr="Hospital and home icons. From hospital to hom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50508" y="363522"/>
            <a:ext cx="1463040" cy="1072342"/>
          </a:xfrm>
        </p:spPr>
      </p:pic>
    </p:spTree>
    <p:extLst>
      <p:ext uri="{BB962C8B-B14F-4D97-AF65-F5344CB8AC3E}">
        <p14:creationId xmlns:p14="http://schemas.microsoft.com/office/powerpoint/2010/main" val="3017253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Photo – Senior woman with walker</a:t>
            </a:r>
          </a:p>
        </p:txBody>
      </p:sp>
      <p:pic>
        <p:nvPicPr>
          <p:cNvPr id="6" name="Content Placeholder 5" descr="A nurse and a young woman walk alongside a senior woman who is using a walk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507178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914400"/>
            <a:ext cx="8229600" cy="228600"/>
          </a:xfrm>
        </p:spPr>
        <p:txBody>
          <a:bodyPr>
            <a:noAutofit/>
          </a:bodyPr>
          <a:lstStyle/>
          <a:p>
            <a:r>
              <a:rPr lang="en-US" b="1" dirty="0"/>
              <a:t>Facilitating Smooth Transitions in Care </a:t>
            </a:r>
            <a:endParaRPr lang="en-US" dirty="0"/>
          </a:p>
        </p:txBody>
      </p:sp>
      <p:sp>
        <p:nvSpPr>
          <p:cNvPr id="3" name="Content Placeholder 2"/>
          <p:cNvSpPr>
            <a:spLocks noGrp="1"/>
          </p:cNvSpPr>
          <p:nvPr>
            <p:ph idx="1"/>
          </p:nvPr>
        </p:nvSpPr>
        <p:spPr>
          <a:xfrm>
            <a:off x="530352" y="1722437"/>
            <a:ext cx="8229600" cy="3046988"/>
          </a:xfrm>
        </p:spPr>
        <p:txBody>
          <a:bodyPr/>
          <a:lstStyle/>
          <a:p>
            <a:pPr lvl="0"/>
            <a:r>
              <a:rPr lang="en-US" dirty="0"/>
              <a:t>PLwD or care partners need to be able to provide medical, legal, and other  information about PLwD during transitions.</a:t>
            </a:r>
          </a:p>
          <a:p>
            <a:pPr lvl="0"/>
            <a:r>
              <a:rPr lang="en-US" dirty="0"/>
              <a:t>PLwD or care partners need to receive specific information about anticipated care that will be provided by the transitional site and/or what care will be available at home. </a:t>
            </a:r>
            <a:endParaRPr lang="en-US" dirty="0" smtClean="0"/>
          </a:p>
          <a:p>
            <a:pPr lvl="0"/>
            <a:r>
              <a:rPr lang="en-US" dirty="0" smtClean="0"/>
              <a:t>Persons living with dementia </a:t>
            </a:r>
            <a:r>
              <a:rPr lang="en-US" dirty="0"/>
              <a:t>and intellectual disability should be accompanied by records of preferred care and by staff from the sending organization who are familiar with the person (Jokinen et al., 2013).</a:t>
            </a:r>
          </a:p>
          <a:p>
            <a:pPr lvl="0"/>
            <a:endParaRPr lang="en-US" dirty="0"/>
          </a:p>
        </p:txBody>
      </p:sp>
    </p:spTree>
    <p:extLst>
      <p:ext uri="{BB962C8B-B14F-4D97-AF65-F5344CB8AC3E}">
        <p14:creationId xmlns:p14="http://schemas.microsoft.com/office/powerpoint/2010/main" val="244715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Copyright Language</a:t>
            </a:r>
          </a:p>
        </p:txBody>
      </p:sp>
      <p:sp>
        <p:nvSpPr>
          <p:cNvPr id="6" name="Content Placeholder 2"/>
          <p:cNvSpPr>
            <a:spLocks noGrp="1"/>
          </p:cNvSpPr>
          <p:nvPr>
            <p:ph idx="1"/>
          </p:nvPr>
        </p:nvSpPr>
        <p:spPr>
          <a:xfrm>
            <a:off x="457200" y="2031999"/>
            <a:ext cx="8229600" cy="1077218"/>
          </a:xfrm>
        </p:spPr>
        <p:txBody>
          <a:bodyPr/>
          <a:lstStyle/>
          <a:p>
            <a:r>
              <a:rPr lang="en-US" dirty="0"/>
              <a:t>We purchased the images for Modules 1-12 from </a:t>
            </a:r>
            <a:r>
              <a:rPr lang="en-US" dirty="0" err="1"/>
              <a:t>iStock</a:t>
            </a:r>
            <a:r>
              <a:rPr lang="en-US" dirty="0"/>
              <a:t> by Getty. </a:t>
            </a:r>
          </a:p>
          <a:p>
            <a:r>
              <a:rPr lang="en-US" dirty="0"/>
              <a:t>We accessed the images for Modules 13-16 using </a:t>
            </a:r>
            <a:r>
              <a:rPr lang="en-CA" dirty="0">
                <a:hlinkClick r:id="rId3"/>
              </a:rPr>
              <a:t>Google Find Free-to-Use Images</a:t>
            </a:r>
            <a:r>
              <a:rPr lang="en-CA" dirty="0"/>
              <a:t>.</a:t>
            </a:r>
            <a:endParaRPr lang="en-US" sz="2000" dirty="0"/>
          </a:p>
        </p:txBody>
      </p:sp>
    </p:spTree>
    <p:extLst>
      <p:ext uri="{BB962C8B-B14F-4D97-AF65-F5344CB8AC3E}">
        <p14:creationId xmlns:p14="http://schemas.microsoft.com/office/powerpoint/2010/main" val="3743165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Facilitating Smooth Transitions for </a:t>
            </a:r>
            <a:r>
              <a:rPr lang="en-US" b="1" dirty="0" err="1"/>
              <a:t>PLwD</a:t>
            </a:r>
            <a:endParaRPr lang="en-US" dirty="0"/>
          </a:p>
        </p:txBody>
      </p:sp>
      <p:sp>
        <p:nvSpPr>
          <p:cNvPr id="3" name="Content Placeholder 2"/>
          <p:cNvSpPr>
            <a:spLocks noGrp="1"/>
          </p:cNvSpPr>
          <p:nvPr>
            <p:ph idx="1"/>
          </p:nvPr>
        </p:nvSpPr>
        <p:spPr>
          <a:xfrm>
            <a:off x="530352" y="1722437"/>
            <a:ext cx="8229600" cy="3108543"/>
          </a:xfrm>
        </p:spPr>
        <p:txBody>
          <a:bodyPr/>
          <a:lstStyle/>
          <a:p>
            <a:r>
              <a:rPr lang="en-US" dirty="0"/>
              <a:t>PLwD, family/care partners, and hospital staff can implement simple strategies to smooth the transition for PLwD.</a:t>
            </a:r>
          </a:p>
          <a:p>
            <a:pPr lvl="0"/>
            <a:r>
              <a:rPr lang="en-US" dirty="0"/>
              <a:t>Ask the family/care partners to provide familiar touches, such as blankets, photographs, and pajamas.</a:t>
            </a:r>
          </a:p>
          <a:p>
            <a:pPr lvl="0"/>
            <a:r>
              <a:rPr lang="en-US" dirty="0"/>
              <a:t>Review current routines of PLwD and try to maintain them. </a:t>
            </a:r>
            <a:endParaRPr lang="en-US" dirty="0" smtClean="0"/>
          </a:p>
          <a:p>
            <a:pPr lvl="0"/>
            <a:r>
              <a:rPr lang="en-US" dirty="0" smtClean="0"/>
              <a:t>Persons living with dementia </a:t>
            </a:r>
            <a:r>
              <a:rPr lang="en-US" dirty="0"/>
              <a:t>and intellectual disability should be accompanied by records of preferred care and by staff from the sending organization who are familiar with the person (Jokinen et al., 2013).</a:t>
            </a:r>
          </a:p>
          <a:p>
            <a:pPr lvl="0"/>
            <a:endParaRPr lang="en-US" dirty="0"/>
          </a:p>
        </p:txBody>
      </p:sp>
    </p:spTree>
    <p:extLst>
      <p:ext uri="{BB962C8B-B14F-4D97-AF65-F5344CB8AC3E}">
        <p14:creationId xmlns:p14="http://schemas.microsoft.com/office/powerpoint/2010/main" val="4049621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Photo –</a:t>
            </a:r>
            <a:r>
              <a:rPr lang="en-US" baseline="0" dirty="0"/>
              <a:t> Hand sorting medicine pills into pill container</a:t>
            </a:r>
            <a:endParaRPr lang="en-US" dirty="0"/>
          </a:p>
        </p:txBody>
      </p:sp>
      <p:pic>
        <p:nvPicPr>
          <p:cNvPr id="6" name="Content Placeholder 5" descr="Hand filling pill box with medica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23003"/>
            <a:ext cx="7956550" cy="5319894"/>
          </a:xfrm>
        </p:spPr>
      </p:pic>
    </p:spTree>
    <p:extLst>
      <p:ext uri="{BB962C8B-B14F-4D97-AF65-F5344CB8AC3E}">
        <p14:creationId xmlns:p14="http://schemas.microsoft.com/office/powerpoint/2010/main" val="1045765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Medication Management Across Transitions</a:t>
            </a:r>
            <a:endParaRPr lang="en-US" dirty="0"/>
          </a:p>
        </p:txBody>
      </p:sp>
      <p:sp>
        <p:nvSpPr>
          <p:cNvPr id="3" name="Content Placeholder 2"/>
          <p:cNvSpPr>
            <a:spLocks noGrp="1"/>
          </p:cNvSpPr>
          <p:nvPr>
            <p:ph idx="1"/>
          </p:nvPr>
        </p:nvSpPr>
        <p:spPr>
          <a:xfrm>
            <a:off x="530352" y="1722437"/>
            <a:ext cx="8229600" cy="4525963"/>
          </a:xfrm>
        </p:spPr>
        <p:txBody>
          <a:bodyPr>
            <a:normAutofit/>
          </a:bodyPr>
          <a:lstStyle/>
          <a:p>
            <a:pPr lvl="0"/>
            <a:r>
              <a:rPr lang="en-US" dirty="0"/>
              <a:t>Facilitating consistent medication management is vital to all transitions.</a:t>
            </a:r>
          </a:p>
          <a:p>
            <a:pPr lvl="0"/>
            <a:r>
              <a:rPr lang="en-US" dirty="0"/>
              <a:t>PLwD may not be aware of all medications, vitamins, </a:t>
            </a:r>
            <a:r>
              <a:rPr lang="en-US" dirty="0" smtClean="0"/>
              <a:t>and/or supplements </a:t>
            </a:r>
            <a:r>
              <a:rPr lang="en-US" dirty="0"/>
              <a:t>they take (</a:t>
            </a:r>
            <a:r>
              <a:rPr lang="en-US" dirty="0" err="1"/>
              <a:t>Deeks</a:t>
            </a:r>
            <a:r>
              <a:rPr lang="en-US" dirty="0"/>
              <a:t> et al., 2016).</a:t>
            </a:r>
          </a:p>
          <a:p>
            <a:pPr lvl="1">
              <a:buFont typeface="Courier New" panose="02070309020205020404" pitchFamily="49" charset="0"/>
              <a:buChar char="o"/>
            </a:pPr>
            <a:r>
              <a:rPr lang="en-US" dirty="0"/>
              <a:t>It is important to verify the list while the </a:t>
            </a:r>
            <a:r>
              <a:rPr lang="en-US" dirty="0" err="1"/>
              <a:t>PLwD</a:t>
            </a:r>
            <a:r>
              <a:rPr lang="en-US" dirty="0"/>
              <a:t> remains hospitalized.</a:t>
            </a:r>
          </a:p>
          <a:p>
            <a:pPr lvl="1">
              <a:buFont typeface="Courier New" panose="02070309020205020404" pitchFamily="49" charset="0"/>
              <a:buChar char="o"/>
            </a:pPr>
            <a:r>
              <a:rPr lang="en-US" dirty="0"/>
              <a:t>It is important to provide comprehensive instructions regarding medications upon discharge. </a:t>
            </a:r>
          </a:p>
          <a:p>
            <a:pPr marL="347472" lvl="1">
              <a:buFont typeface="Arial" panose="020B0604020202020204" pitchFamily="34" charset="0"/>
              <a:buChar char="•"/>
            </a:pPr>
            <a:r>
              <a:rPr lang="en-US" dirty="0" smtClean="0"/>
              <a:t>PLwD </a:t>
            </a:r>
            <a:r>
              <a:rPr lang="en-US" dirty="0"/>
              <a:t>and intellectual disability may be on numerous medications designed to treat both medical needs and address behavior (</a:t>
            </a:r>
            <a:r>
              <a:rPr lang="en-US" dirty="0" err="1"/>
              <a:t>Jokenin</a:t>
            </a:r>
            <a:r>
              <a:rPr lang="en-US" dirty="0"/>
              <a:t> et al., 2013</a:t>
            </a:r>
            <a:r>
              <a:rPr lang="en-US" dirty="0" smtClean="0"/>
              <a:t>).</a:t>
            </a:r>
            <a:endParaRPr lang="en-US" dirty="0"/>
          </a:p>
          <a:p>
            <a:pPr lvl="1">
              <a:buFont typeface="Courier New" panose="02070309020205020404" pitchFamily="49" charset="0"/>
              <a:buChar char="o"/>
            </a:pPr>
            <a:r>
              <a:rPr lang="en-US" dirty="0"/>
              <a:t>It is important to obtain a full list of medications being taken and for what reasons.</a:t>
            </a:r>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112129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Autofit/>
          </a:bodyPr>
          <a:lstStyle/>
          <a:p>
            <a:r>
              <a:rPr lang="en-US" b="1" dirty="0"/>
              <a:t>Medication Management Across Transitions</a:t>
            </a:r>
            <a:br>
              <a:rPr lang="en-US" b="1" dirty="0"/>
            </a:br>
            <a:r>
              <a:rPr lang="en-US" b="0" dirty="0"/>
              <a:t>(continued)</a:t>
            </a:r>
          </a:p>
        </p:txBody>
      </p:sp>
      <p:sp>
        <p:nvSpPr>
          <p:cNvPr id="3" name="Content Placeholder 2"/>
          <p:cNvSpPr>
            <a:spLocks noGrp="1"/>
          </p:cNvSpPr>
          <p:nvPr>
            <p:ph idx="1"/>
          </p:nvPr>
        </p:nvSpPr>
        <p:spPr>
          <a:xfrm>
            <a:off x="530352" y="1722437"/>
            <a:ext cx="8229600" cy="4525963"/>
          </a:xfrm>
        </p:spPr>
        <p:txBody>
          <a:bodyPr>
            <a:noAutofit/>
          </a:bodyPr>
          <a:lstStyle/>
          <a:p>
            <a:pPr lvl="0"/>
            <a:r>
              <a:rPr lang="en-US" dirty="0"/>
              <a:t>Older persons with risk for delirium or currently on anti-dementia medications are discharged with an average of nearly 15 medications, with up to 3 medication changes while hospitalized (</a:t>
            </a:r>
            <a:r>
              <a:rPr lang="en-US" dirty="0" err="1"/>
              <a:t>Paquin</a:t>
            </a:r>
            <a:r>
              <a:rPr lang="en-US" dirty="0"/>
              <a:t>, 2015).</a:t>
            </a:r>
          </a:p>
          <a:p>
            <a:pPr lvl="0"/>
            <a:r>
              <a:rPr lang="en-US" dirty="0"/>
              <a:t>Medication changes need to be communicated and explained to </a:t>
            </a:r>
            <a:r>
              <a:rPr lang="en-US" dirty="0" err="1"/>
              <a:t>PLwD</a:t>
            </a:r>
            <a:r>
              <a:rPr lang="en-US" dirty="0"/>
              <a:t> and care partners. Involving the primary care provider and pharmacist may be of great </a:t>
            </a:r>
            <a:r>
              <a:rPr lang="en-US" dirty="0" smtClean="0"/>
              <a:t>benefit </a:t>
            </a:r>
            <a:r>
              <a:rPr lang="en-US" dirty="0"/>
              <a:t>(</a:t>
            </a:r>
            <a:r>
              <a:rPr lang="en-US" dirty="0" err="1"/>
              <a:t>Paquin</a:t>
            </a:r>
            <a:r>
              <a:rPr lang="en-US" dirty="0"/>
              <a:t>, 2015; </a:t>
            </a:r>
            <a:r>
              <a:rPr lang="en-US" dirty="0" err="1"/>
              <a:t>Deeks</a:t>
            </a:r>
            <a:r>
              <a:rPr lang="en-US" dirty="0"/>
              <a:t> et al., 2016). </a:t>
            </a:r>
          </a:p>
        </p:txBody>
      </p:sp>
    </p:spTree>
    <p:extLst>
      <p:ext uri="{BB962C8B-B14F-4D97-AF65-F5344CB8AC3E}">
        <p14:creationId xmlns:p14="http://schemas.microsoft.com/office/powerpoint/2010/main" val="1005174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914400"/>
            <a:ext cx="8229600" cy="228600"/>
          </a:xfrm>
        </p:spPr>
        <p:txBody>
          <a:bodyPr>
            <a:noAutofit/>
          </a:bodyPr>
          <a:lstStyle/>
          <a:p>
            <a:r>
              <a:rPr lang="en-US" b="1" dirty="0"/>
              <a:t>Role of the Care Partner During Transitions</a:t>
            </a:r>
            <a:endParaRPr lang="en-US" dirty="0"/>
          </a:p>
        </p:txBody>
      </p:sp>
      <p:sp>
        <p:nvSpPr>
          <p:cNvPr id="3" name="Content Placeholder 2"/>
          <p:cNvSpPr>
            <a:spLocks noGrp="1"/>
          </p:cNvSpPr>
          <p:nvPr>
            <p:ph idx="1"/>
          </p:nvPr>
        </p:nvSpPr>
        <p:spPr>
          <a:xfrm>
            <a:off x="530352" y="1722437"/>
            <a:ext cx="8229600" cy="4525963"/>
          </a:xfrm>
        </p:spPr>
        <p:txBody>
          <a:bodyPr>
            <a:normAutofit/>
          </a:bodyPr>
          <a:lstStyle/>
          <a:p>
            <a:pPr lvl="0"/>
            <a:r>
              <a:rPr lang="en-US" dirty="0" err="1"/>
              <a:t>PLwD</a:t>
            </a:r>
            <a:r>
              <a:rPr lang="en-US" dirty="0"/>
              <a:t> require continuous care and support during transitions.</a:t>
            </a:r>
          </a:p>
          <a:p>
            <a:pPr lvl="0"/>
            <a:r>
              <a:rPr lang="en-US" dirty="0"/>
              <a:t>Care partners are often overlooked during the decision-making process (Coleman et al., 2015; Jamieson et al., 2014). They report rarely receiving advance information regarding discharge (Jamieson, 2014).</a:t>
            </a:r>
          </a:p>
          <a:p>
            <a:pPr lvl="0"/>
            <a:r>
              <a:rPr lang="en-US" dirty="0"/>
              <a:t>Care partners are often not prepared to handle post-discharge medication management (Coleman et al., 2015) and other post-discharge instructions.</a:t>
            </a:r>
          </a:p>
        </p:txBody>
      </p:sp>
    </p:spTree>
    <p:extLst>
      <p:ext uri="{BB962C8B-B14F-4D97-AF65-F5344CB8AC3E}">
        <p14:creationId xmlns:p14="http://schemas.microsoft.com/office/powerpoint/2010/main" val="3937642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Outline</a:t>
            </a:r>
            <a:r>
              <a:rPr lang="en-US" dirty="0">
                <a:solidFill>
                  <a:schemeClr val="bg1"/>
                </a:solidFill>
              </a:rPr>
              <a:t> </a:t>
            </a:r>
          </a:p>
        </p:txBody>
      </p:sp>
      <p:sp>
        <p:nvSpPr>
          <p:cNvPr id="2" name="Content Placeholder 1">
            <a:extLst>
              <a:ext uri="{FF2B5EF4-FFF2-40B4-BE49-F238E27FC236}">
                <a16:creationId xmlns:a16="http://schemas.microsoft.com/office/drawing/2014/main" id="{26273AD9-A21E-43A2-8390-9E3EAC0B985A}"/>
              </a:ext>
            </a:extLst>
          </p:cNvPr>
          <p:cNvSpPr>
            <a:spLocks noGrp="1"/>
          </p:cNvSpPr>
          <p:nvPr>
            <p:ph idx="1"/>
          </p:nvPr>
        </p:nvSpPr>
        <p:spPr>
          <a:xfrm>
            <a:off x="457200" y="1560945"/>
            <a:ext cx="8229600" cy="1323439"/>
          </a:xfrm>
        </p:spPr>
        <p:txBody>
          <a:bodyPr/>
          <a:lstStyle/>
          <a:p>
            <a:pPr lvl="0">
              <a:lnSpc>
                <a:spcPct val="120000"/>
              </a:lnSpc>
            </a:pPr>
            <a:r>
              <a:rPr lang="en-US" dirty="0"/>
              <a:t>Transitions for persons living with dementia (</a:t>
            </a:r>
            <a:r>
              <a:rPr lang="en-US" dirty="0" err="1"/>
              <a:t>PLwD</a:t>
            </a:r>
            <a:r>
              <a:rPr lang="en-US" dirty="0"/>
              <a:t>)</a:t>
            </a:r>
          </a:p>
          <a:p>
            <a:pPr lvl="0">
              <a:lnSpc>
                <a:spcPct val="120000"/>
              </a:lnSpc>
            </a:pPr>
            <a:r>
              <a:rPr lang="en-US" dirty="0"/>
              <a:t>Transitions between home and hospital</a:t>
            </a:r>
          </a:p>
          <a:p>
            <a:pPr lvl="0">
              <a:lnSpc>
                <a:spcPct val="120000"/>
              </a:lnSpc>
            </a:pPr>
            <a:r>
              <a:rPr lang="en-US" b="1" dirty="0"/>
              <a:t>Discharge planning</a:t>
            </a:r>
          </a:p>
        </p:txBody>
      </p:sp>
      <p:pic>
        <p:nvPicPr>
          <p:cNvPr id="9" name="Picture Placeholder 8" descr="Thumbnail photo of woman in hospital bed being comforte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2" r="82"/>
          <a:stretch>
            <a:fillRect/>
          </a:stretch>
        </p:blipFill>
        <p:spPr/>
      </p:pic>
    </p:spTree>
    <p:extLst>
      <p:ext uri="{BB962C8B-B14F-4D97-AF65-F5344CB8AC3E}">
        <p14:creationId xmlns:p14="http://schemas.microsoft.com/office/powerpoint/2010/main" val="17247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Post-Discharge Planning</a:t>
            </a:r>
          </a:p>
        </p:txBody>
      </p:sp>
      <p:sp>
        <p:nvSpPr>
          <p:cNvPr id="3" name="Content Placeholder 2"/>
          <p:cNvSpPr>
            <a:spLocks noGrp="1"/>
          </p:cNvSpPr>
          <p:nvPr>
            <p:ph idx="1"/>
          </p:nvPr>
        </p:nvSpPr>
        <p:spPr>
          <a:xfrm>
            <a:off x="530352" y="1722437"/>
            <a:ext cx="8229600" cy="4525963"/>
          </a:xfrm>
        </p:spPr>
        <p:txBody>
          <a:bodyPr>
            <a:normAutofit/>
          </a:bodyPr>
          <a:lstStyle/>
          <a:p>
            <a:pPr lvl="0"/>
            <a:r>
              <a:rPr lang="en-US" dirty="0"/>
              <a:t>Post-discharge planning to home should start at the time of hospital admission. It may necessitate home health care or personal care.</a:t>
            </a:r>
          </a:p>
          <a:p>
            <a:pPr lvl="0"/>
            <a:r>
              <a:rPr lang="en-US" dirty="0"/>
              <a:t>Resources are available for clinicians to help </a:t>
            </a:r>
            <a:r>
              <a:rPr lang="en-US" dirty="0" err="1"/>
              <a:t>PLwD</a:t>
            </a:r>
            <a:r>
              <a:rPr lang="en-US" dirty="0"/>
              <a:t> and their care partners.</a:t>
            </a:r>
          </a:p>
          <a:p>
            <a:pPr lvl="0"/>
            <a:r>
              <a:rPr lang="en-US" dirty="0"/>
              <a:t>Access to and open communication with primary care are critical.</a:t>
            </a:r>
          </a:p>
          <a:p>
            <a:pPr lvl="0"/>
            <a:r>
              <a:rPr lang="en-US" dirty="0"/>
              <a:t>Many </a:t>
            </a:r>
            <a:r>
              <a:rPr lang="en-US" dirty="0" err="1"/>
              <a:t>PLwD</a:t>
            </a:r>
            <a:r>
              <a:rPr lang="en-US" dirty="0"/>
              <a:t> and their families are not prepared for discharge.</a:t>
            </a:r>
          </a:p>
          <a:p>
            <a:pPr lvl="0"/>
            <a:r>
              <a:rPr lang="en-US" dirty="0"/>
              <a:t>Because of the 30-day re-admission rule, hospitals have a strong incentive to improve transitions.</a:t>
            </a:r>
          </a:p>
        </p:txBody>
      </p:sp>
    </p:spTree>
    <p:extLst>
      <p:ext uri="{BB962C8B-B14F-4D97-AF65-F5344CB8AC3E}">
        <p14:creationId xmlns:p14="http://schemas.microsoft.com/office/powerpoint/2010/main" val="2200182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609600"/>
            <a:ext cx="6175248" cy="838200"/>
          </a:xfrm>
        </p:spPr>
        <p:txBody>
          <a:bodyPr>
            <a:noAutofit/>
          </a:bodyPr>
          <a:lstStyle/>
          <a:p>
            <a:r>
              <a:rPr lang="en-US" b="1" dirty="0"/>
              <a:t>Discharge Planning For Persons Returning Home</a:t>
            </a:r>
            <a:endParaRPr lang="en-US" dirty="0"/>
          </a:p>
        </p:txBody>
      </p:sp>
      <p:sp>
        <p:nvSpPr>
          <p:cNvPr id="3" name="Content Placeholder 2"/>
          <p:cNvSpPr>
            <a:spLocks noGrp="1"/>
          </p:cNvSpPr>
          <p:nvPr>
            <p:ph idx="1"/>
          </p:nvPr>
        </p:nvSpPr>
        <p:spPr>
          <a:xfrm>
            <a:off x="530352" y="1722437"/>
            <a:ext cx="8229600" cy="4525963"/>
          </a:xfrm>
        </p:spPr>
        <p:txBody>
          <a:bodyPr>
            <a:noAutofit/>
          </a:bodyPr>
          <a:lstStyle/>
          <a:p>
            <a:pPr lvl="0"/>
            <a:r>
              <a:rPr lang="en-US" dirty="0"/>
              <a:t>Discharge planning should include the PLwD and any care partners (as appropriate) (</a:t>
            </a:r>
            <a:r>
              <a:rPr lang="en-US" dirty="0" err="1"/>
              <a:t>Deeks</a:t>
            </a:r>
            <a:r>
              <a:rPr lang="en-US" dirty="0"/>
              <a:t> et al., 2016).</a:t>
            </a:r>
          </a:p>
          <a:p>
            <a:pPr lvl="0"/>
            <a:r>
              <a:rPr lang="en-US" dirty="0"/>
              <a:t>Discharge planning involves thoughtful decisions.</a:t>
            </a:r>
          </a:p>
          <a:p>
            <a:pPr lvl="0"/>
            <a:r>
              <a:rPr lang="en-US" dirty="0"/>
              <a:t>Discharge plans should be written, clear, comprehensive, and reviewed with </a:t>
            </a:r>
            <a:r>
              <a:rPr lang="en-US" dirty="0" err="1"/>
              <a:t>PLwD</a:t>
            </a:r>
            <a:r>
              <a:rPr lang="en-US" dirty="0"/>
              <a:t> and care partners.</a:t>
            </a:r>
          </a:p>
          <a:p>
            <a:pPr lvl="0"/>
            <a:r>
              <a:rPr lang="en-US" dirty="0"/>
              <a:t>Because the needs of </a:t>
            </a:r>
            <a:r>
              <a:rPr lang="en-US" dirty="0" err="1"/>
              <a:t>PLwD</a:t>
            </a:r>
            <a:r>
              <a:rPr lang="en-US" dirty="0"/>
              <a:t> can change on a daily basis, discharge plans should be constantly reviewed and amended.</a:t>
            </a:r>
          </a:p>
          <a:p>
            <a:pPr lvl="0"/>
            <a:r>
              <a:rPr lang="en-US" dirty="0"/>
              <a:t>All providers involved in the care of </a:t>
            </a:r>
            <a:r>
              <a:rPr lang="en-US" dirty="0" err="1"/>
              <a:t>PLwD</a:t>
            </a:r>
            <a:r>
              <a:rPr lang="en-US" dirty="0"/>
              <a:t> while hospitalized should provide guidance in the discharge plan.</a:t>
            </a:r>
          </a:p>
        </p:txBody>
      </p:sp>
    </p:spTree>
    <p:extLst>
      <p:ext uri="{BB962C8B-B14F-4D97-AF65-F5344CB8AC3E}">
        <p14:creationId xmlns:p14="http://schemas.microsoft.com/office/powerpoint/2010/main" val="3104686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Information in a Discharge Plan</a:t>
            </a:r>
          </a:p>
        </p:txBody>
      </p:sp>
      <p:sp>
        <p:nvSpPr>
          <p:cNvPr id="3" name="Content Placeholder 2"/>
          <p:cNvSpPr>
            <a:spLocks noGrp="1"/>
          </p:cNvSpPr>
          <p:nvPr>
            <p:ph idx="1"/>
          </p:nvPr>
        </p:nvSpPr>
        <p:spPr>
          <a:xfrm>
            <a:off x="530352" y="1722437"/>
            <a:ext cx="8229600" cy="4525963"/>
          </a:xfrm>
        </p:spPr>
        <p:txBody>
          <a:bodyPr>
            <a:normAutofit/>
          </a:bodyPr>
          <a:lstStyle/>
          <a:p>
            <a:pPr lvl="0"/>
            <a:r>
              <a:rPr lang="en-US" dirty="0"/>
              <a:t>Ideally, discharge plans should be jointly developed by providers </a:t>
            </a:r>
            <a:br>
              <a:rPr lang="en-US" dirty="0"/>
            </a:br>
            <a:r>
              <a:rPr lang="en-US" dirty="0"/>
              <a:t>and </a:t>
            </a:r>
            <a:r>
              <a:rPr lang="en-US" dirty="0" err="1"/>
              <a:t>PLwD</a:t>
            </a:r>
            <a:r>
              <a:rPr lang="en-US" dirty="0"/>
              <a:t>/care partners.</a:t>
            </a:r>
          </a:p>
          <a:p>
            <a:pPr lvl="0"/>
            <a:r>
              <a:rPr lang="en-US" dirty="0"/>
              <a:t>Discharge plans should include:</a:t>
            </a:r>
          </a:p>
          <a:p>
            <a:pPr lvl="1">
              <a:buFont typeface="Courier New" panose="02070309020205020404" pitchFamily="49" charset="0"/>
              <a:buChar char="o"/>
            </a:pPr>
            <a:r>
              <a:rPr lang="en-US" dirty="0"/>
              <a:t>Medication instructions</a:t>
            </a:r>
          </a:p>
          <a:p>
            <a:pPr lvl="1">
              <a:buFont typeface="Courier New" panose="02070309020205020404" pitchFamily="49" charset="0"/>
              <a:buChar char="o"/>
            </a:pPr>
            <a:r>
              <a:rPr lang="en-US" dirty="0"/>
              <a:t>Need for home health services and/or home and community-based services</a:t>
            </a:r>
          </a:p>
          <a:p>
            <a:pPr lvl="1">
              <a:buFont typeface="Courier New" panose="02070309020205020404" pitchFamily="49" charset="0"/>
              <a:buChar char="o"/>
            </a:pPr>
            <a:r>
              <a:rPr lang="en-US" dirty="0"/>
              <a:t>Dietary considerations</a:t>
            </a:r>
          </a:p>
          <a:p>
            <a:pPr lvl="1">
              <a:buFont typeface="Courier New" panose="02070309020205020404" pitchFamily="49" charset="0"/>
              <a:buChar char="o"/>
            </a:pPr>
            <a:r>
              <a:rPr lang="en-US" dirty="0"/>
              <a:t>Instructions regarding exercise and physical or occupational therapy</a:t>
            </a:r>
          </a:p>
          <a:p>
            <a:pPr lvl="1">
              <a:buFont typeface="Courier New" panose="02070309020205020404" pitchFamily="49" charset="0"/>
              <a:buChar char="o"/>
            </a:pPr>
            <a:r>
              <a:rPr lang="en-US" dirty="0"/>
              <a:t>Information regarding connecting </a:t>
            </a:r>
            <a:r>
              <a:rPr lang="en-US" dirty="0" err="1"/>
              <a:t>PLwD</a:t>
            </a:r>
            <a:r>
              <a:rPr lang="en-US" dirty="0"/>
              <a:t> with necessary community support services, including support for the family care partner</a:t>
            </a:r>
          </a:p>
          <a:p>
            <a:pPr lvl="0"/>
            <a:r>
              <a:rPr lang="en-US" dirty="0"/>
              <a:t>Discharge plans should identify potential concerns upon discharge, include suggestions for addressing any problems, and be written in plain language.</a:t>
            </a:r>
          </a:p>
        </p:txBody>
      </p:sp>
    </p:spTree>
    <p:extLst>
      <p:ext uri="{BB962C8B-B14F-4D97-AF65-F5344CB8AC3E}">
        <p14:creationId xmlns:p14="http://schemas.microsoft.com/office/powerpoint/2010/main" val="1436745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Facilitating Smooth Transitions Home</a:t>
            </a:r>
            <a:endParaRPr lang="en-US" dirty="0"/>
          </a:p>
        </p:txBody>
      </p:sp>
      <p:sp>
        <p:nvSpPr>
          <p:cNvPr id="3" name="Content Placeholder 2"/>
          <p:cNvSpPr>
            <a:spLocks noGrp="1"/>
          </p:cNvSpPr>
          <p:nvPr>
            <p:ph idx="1"/>
          </p:nvPr>
        </p:nvSpPr>
        <p:spPr>
          <a:xfrm>
            <a:off x="530352" y="1722437"/>
            <a:ext cx="8229600" cy="4525963"/>
          </a:xfrm>
        </p:spPr>
        <p:txBody>
          <a:bodyPr>
            <a:normAutofit/>
          </a:bodyPr>
          <a:lstStyle/>
          <a:p>
            <a:pPr lvl="0"/>
            <a:r>
              <a:rPr lang="en-US" dirty="0"/>
              <a:t>All providers should provide information to </a:t>
            </a:r>
            <a:r>
              <a:rPr lang="en-US" dirty="0" err="1"/>
              <a:t>PLwD</a:t>
            </a:r>
            <a:r>
              <a:rPr lang="en-US" dirty="0"/>
              <a:t> and care partners prior to discharge.</a:t>
            </a:r>
          </a:p>
          <a:p>
            <a:pPr lvl="0"/>
            <a:r>
              <a:rPr lang="en-US" dirty="0"/>
              <a:t>When appropriate, </a:t>
            </a:r>
            <a:r>
              <a:rPr lang="en-US" dirty="0" err="1"/>
              <a:t>PLwD</a:t>
            </a:r>
            <a:r>
              <a:rPr lang="en-US" dirty="0"/>
              <a:t> or the care partner should be trained on any new therapy plans or medications.</a:t>
            </a:r>
          </a:p>
          <a:p>
            <a:pPr lvl="0"/>
            <a:r>
              <a:rPr lang="en-US" dirty="0"/>
              <a:t>A care coordinator can be recommended if PLwD do not yet have one.</a:t>
            </a:r>
          </a:p>
          <a:p>
            <a:pPr lvl="0"/>
            <a:r>
              <a:rPr lang="en-US" dirty="0"/>
              <a:t>The care partners should be involved as much as the PLwD desires, and in accordance with privacy rules and legal arrangements. </a:t>
            </a:r>
            <a:endParaRPr lang="en-US" dirty="0" smtClean="0"/>
          </a:p>
          <a:p>
            <a:pPr lvl="0"/>
            <a:r>
              <a:rPr lang="en-US" dirty="0" smtClean="0"/>
              <a:t>For persons living with dementia and </a:t>
            </a:r>
            <a:r>
              <a:rPr lang="en-US" dirty="0"/>
              <a:t>intellectual disability it is important to involve the sending organization in all steps of care and discharge planning (Bishop et al., 2015).</a:t>
            </a:r>
          </a:p>
          <a:p>
            <a:pPr lvl="0"/>
            <a:endParaRPr lang="en-US" dirty="0"/>
          </a:p>
        </p:txBody>
      </p:sp>
    </p:spTree>
    <p:extLst>
      <p:ext uri="{BB962C8B-B14F-4D97-AF65-F5344CB8AC3E}">
        <p14:creationId xmlns:p14="http://schemas.microsoft.com/office/powerpoint/2010/main" val="36044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Outline</a:t>
            </a:r>
          </a:p>
        </p:txBody>
      </p:sp>
      <p:sp>
        <p:nvSpPr>
          <p:cNvPr id="3" name="Content Placeholder 2"/>
          <p:cNvSpPr>
            <a:spLocks noGrp="1"/>
          </p:cNvSpPr>
          <p:nvPr>
            <p:ph idx="1"/>
          </p:nvPr>
        </p:nvSpPr>
        <p:spPr/>
        <p:txBody>
          <a:bodyPr>
            <a:normAutofit/>
          </a:bodyPr>
          <a:lstStyle/>
          <a:p>
            <a:pPr lvl="0">
              <a:lnSpc>
                <a:spcPct val="120000"/>
              </a:lnSpc>
            </a:pPr>
            <a:r>
              <a:rPr lang="en-US" dirty="0"/>
              <a:t>Transitions for persons living with dementia (</a:t>
            </a:r>
            <a:r>
              <a:rPr lang="en-US" dirty="0" err="1"/>
              <a:t>PLwD</a:t>
            </a:r>
            <a:r>
              <a:rPr lang="en-US" dirty="0"/>
              <a:t>)</a:t>
            </a:r>
          </a:p>
          <a:p>
            <a:pPr lvl="0">
              <a:lnSpc>
                <a:spcPct val="120000"/>
              </a:lnSpc>
            </a:pPr>
            <a:r>
              <a:rPr lang="en-US" dirty="0"/>
              <a:t>Transitions between home and hospital</a:t>
            </a:r>
          </a:p>
          <a:p>
            <a:pPr lvl="0">
              <a:lnSpc>
                <a:spcPct val="120000"/>
              </a:lnSpc>
            </a:pPr>
            <a:r>
              <a:rPr lang="en-US" dirty="0"/>
              <a:t>Discharge planning</a:t>
            </a:r>
          </a:p>
        </p:txBody>
      </p:sp>
      <p:pic>
        <p:nvPicPr>
          <p:cNvPr id="8" name="Picture Placeholder 7" descr="Thumbnail photo of couple entering minivan."/>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8798" r="18798"/>
          <a:stretch>
            <a:fillRect/>
          </a:stretch>
        </p:blipFill>
        <p:spPr/>
      </p:pic>
    </p:spTree>
    <p:extLst>
      <p:ext uri="{BB962C8B-B14F-4D97-AF65-F5344CB8AC3E}">
        <p14:creationId xmlns:p14="http://schemas.microsoft.com/office/powerpoint/2010/main" val="1192655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533400"/>
            <a:ext cx="6327648" cy="914400"/>
          </a:xfrm>
        </p:spPr>
        <p:txBody>
          <a:bodyPr>
            <a:noAutofit/>
          </a:bodyPr>
          <a:lstStyle/>
          <a:p>
            <a:r>
              <a:rPr lang="en-US" b="1" dirty="0"/>
              <a:t>Distinguishing Home Health Care From Home Care</a:t>
            </a:r>
            <a:endParaRPr lang="en-US" dirty="0"/>
          </a:p>
        </p:txBody>
      </p:sp>
      <p:sp>
        <p:nvSpPr>
          <p:cNvPr id="3" name="Content Placeholder 2"/>
          <p:cNvSpPr>
            <a:spLocks noGrp="1"/>
          </p:cNvSpPr>
          <p:nvPr>
            <p:ph idx="1"/>
          </p:nvPr>
        </p:nvSpPr>
        <p:spPr>
          <a:xfrm>
            <a:off x="530352" y="1722437"/>
            <a:ext cx="8229600" cy="2697163"/>
          </a:xfrm>
        </p:spPr>
        <p:txBody>
          <a:bodyPr>
            <a:normAutofit fontScale="92500" lnSpcReduction="20000"/>
          </a:bodyPr>
          <a:lstStyle/>
          <a:p>
            <a:pPr lvl="0"/>
            <a:r>
              <a:rPr lang="en-US" dirty="0"/>
              <a:t>PLwD may require home health care as well as home and community-based services.</a:t>
            </a:r>
          </a:p>
          <a:p>
            <a:pPr lvl="0"/>
            <a:r>
              <a:rPr lang="en-US" dirty="0"/>
              <a:t>Home health care is provided by a skilled professional after an ED or hospital stay.</a:t>
            </a:r>
          </a:p>
          <a:p>
            <a:pPr lvl="1">
              <a:buFont typeface="Courier New" panose="02070309020205020404" pitchFamily="49" charset="0"/>
              <a:buChar char="o"/>
            </a:pPr>
            <a:r>
              <a:rPr lang="en-US" dirty="0"/>
              <a:t>Finite duration if paid for by Medicare or health insurance based on eligibility rules</a:t>
            </a:r>
          </a:p>
          <a:p>
            <a:pPr lvl="1">
              <a:buFont typeface="Courier New" panose="02070309020205020404" pitchFamily="49" charset="0"/>
              <a:buChar char="o"/>
            </a:pPr>
            <a:r>
              <a:rPr lang="en-US" dirty="0"/>
              <a:t>Addresses specific medical concerns</a:t>
            </a:r>
          </a:p>
          <a:p>
            <a:pPr lvl="0"/>
            <a:r>
              <a:rPr lang="en-US" dirty="0"/>
              <a:t>Home and community-based services can be provided by direct care workers, and focus on quality of life, community integration, and assistance with function.</a:t>
            </a:r>
          </a:p>
        </p:txBody>
      </p:sp>
    </p:spTree>
    <p:extLst>
      <p:ext uri="{BB962C8B-B14F-4D97-AF65-F5344CB8AC3E}">
        <p14:creationId xmlns:p14="http://schemas.microsoft.com/office/powerpoint/2010/main" val="3391402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Photo – Senior woman in hospital bed surrounded</a:t>
            </a:r>
            <a:r>
              <a:rPr lang="en-US" baseline="0" dirty="0"/>
              <a:t> by family</a:t>
            </a:r>
            <a:endParaRPr lang="en-US" dirty="0"/>
          </a:p>
        </p:txBody>
      </p:sp>
      <p:pic>
        <p:nvPicPr>
          <p:cNvPr id="6" name="Content Placeholder 5" descr="Woman in hospital bed. Man has arm around her shoulder and young woman is holding her hand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23003"/>
            <a:ext cx="7956550" cy="5319894"/>
          </a:xfrm>
        </p:spPr>
      </p:pic>
    </p:spTree>
    <p:extLst>
      <p:ext uri="{BB962C8B-B14F-4D97-AF65-F5344CB8AC3E}">
        <p14:creationId xmlns:p14="http://schemas.microsoft.com/office/powerpoint/2010/main" val="4207820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Potential Post-Discharge Setbacks</a:t>
            </a:r>
            <a:endParaRPr lang="en-US" dirty="0"/>
          </a:p>
        </p:txBody>
      </p:sp>
      <p:sp>
        <p:nvSpPr>
          <p:cNvPr id="3" name="Content Placeholder 2"/>
          <p:cNvSpPr>
            <a:spLocks noGrp="1"/>
          </p:cNvSpPr>
          <p:nvPr>
            <p:ph idx="1"/>
          </p:nvPr>
        </p:nvSpPr>
        <p:spPr>
          <a:xfrm>
            <a:off x="530352" y="1463040"/>
            <a:ext cx="8229600" cy="3261359"/>
          </a:xfrm>
        </p:spPr>
        <p:txBody>
          <a:bodyPr>
            <a:normAutofit/>
          </a:bodyPr>
          <a:lstStyle/>
          <a:p>
            <a:r>
              <a:rPr lang="en-US" dirty="0"/>
              <a:t>There are many challenges to coordinating care between hospital and primary care providers (Jones et al., 2015</a:t>
            </a:r>
            <a:r>
              <a:rPr lang="en-US" dirty="0" smtClean="0"/>
              <a:t>), including </a:t>
            </a:r>
            <a:r>
              <a:rPr lang="en-US" dirty="0"/>
              <a:t>time limitations, poor, communication processes, and interrupted information feedback </a:t>
            </a:r>
            <a:r>
              <a:rPr lang="en-US" dirty="0" smtClean="0"/>
              <a:t>loops.</a:t>
            </a:r>
            <a:endParaRPr lang="en-US" dirty="0"/>
          </a:p>
          <a:p>
            <a:pPr lvl="0"/>
            <a:r>
              <a:rPr lang="en-US" dirty="0" smtClean="0"/>
              <a:t>It </a:t>
            </a:r>
            <a:r>
              <a:rPr lang="en-US" dirty="0"/>
              <a:t>is important to enable continued and consistent care across transitional sites to minimize disruption to the care of PLwD.</a:t>
            </a:r>
          </a:p>
          <a:p>
            <a:pPr lvl="0"/>
            <a:r>
              <a:rPr lang="en-US" dirty="0" err="1"/>
              <a:t>PLwD</a:t>
            </a:r>
            <a:r>
              <a:rPr lang="en-US" dirty="0"/>
              <a:t> and care partners should be educated about strategies to minimize anxiety and agitation upon discharge, including maintaining old routines and identifying signs of delirium or pain.</a:t>
            </a:r>
          </a:p>
        </p:txBody>
      </p:sp>
    </p:spTree>
    <p:extLst>
      <p:ext uri="{BB962C8B-B14F-4D97-AF65-F5344CB8AC3E}">
        <p14:creationId xmlns:p14="http://schemas.microsoft.com/office/powerpoint/2010/main" val="3458254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Transition Models to Optimize Transition Outcomes</a:t>
            </a:r>
            <a:endParaRPr lang="en-US" dirty="0"/>
          </a:p>
        </p:txBody>
      </p:sp>
      <p:sp>
        <p:nvSpPr>
          <p:cNvPr id="3" name="Content Placeholder 2"/>
          <p:cNvSpPr>
            <a:spLocks noGrp="1"/>
          </p:cNvSpPr>
          <p:nvPr>
            <p:ph idx="1"/>
          </p:nvPr>
        </p:nvSpPr>
        <p:spPr>
          <a:xfrm>
            <a:off x="530352" y="1463040"/>
            <a:ext cx="8229600" cy="2194559"/>
          </a:xfrm>
        </p:spPr>
        <p:txBody>
          <a:bodyPr>
            <a:normAutofit fontScale="92500"/>
          </a:bodyPr>
          <a:lstStyle/>
          <a:p>
            <a:pPr lvl="0"/>
            <a:r>
              <a:rPr lang="en-US" sz="2200" dirty="0"/>
              <a:t>Numerous models have been proposed to help facilitate optimal transitions across health care settings (Coleman et al., 2015; </a:t>
            </a:r>
            <a:r>
              <a:rPr lang="en-US" sz="2200" dirty="0" err="1"/>
              <a:t>Hirschmann</a:t>
            </a:r>
            <a:r>
              <a:rPr lang="en-US" sz="2200" dirty="0"/>
              <a:t> et al., 2015; </a:t>
            </a:r>
            <a:r>
              <a:rPr lang="en-US" sz="2200" dirty="0" err="1"/>
              <a:t>Hirschmann</a:t>
            </a:r>
            <a:r>
              <a:rPr lang="en-US" sz="2200" dirty="0"/>
              <a:t> et al., 2015; Naylor et al., 2007; CMS, 2016). </a:t>
            </a:r>
          </a:p>
          <a:p>
            <a:pPr lvl="0"/>
            <a:r>
              <a:rPr lang="en-US" sz="2200" dirty="0"/>
              <a:t>Few available transition models specifically address the needs of </a:t>
            </a:r>
            <a:r>
              <a:rPr lang="en-US" sz="2200" dirty="0" err="1"/>
              <a:t>PLwD</a:t>
            </a:r>
            <a:r>
              <a:rPr lang="en-US" sz="2200" dirty="0"/>
              <a:t>.</a:t>
            </a:r>
          </a:p>
          <a:p>
            <a:pPr lvl="0"/>
            <a:r>
              <a:rPr lang="en-US" sz="2200" dirty="0"/>
              <a:t>Available models involve health care providers </a:t>
            </a:r>
            <a:r>
              <a:rPr lang="en-US" sz="2200" dirty="0" smtClean="0"/>
              <a:t>providing </a:t>
            </a:r>
            <a:r>
              <a:rPr lang="en-US" sz="2200" dirty="0"/>
              <a:t>information and care to PLwD and any care partners.</a:t>
            </a:r>
          </a:p>
        </p:txBody>
      </p:sp>
    </p:spTree>
    <p:extLst>
      <p:ext uri="{BB962C8B-B14F-4D97-AF65-F5344CB8AC3E}">
        <p14:creationId xmlns:p14="http://schemas.microsoft.com/office/powerpoint/2010/main" val="3213413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Community Resources</a:t>
            </a:r>
          </a:p>
        </p:txBody>
      </p:sp>
      <p:sp>
        <p:nvSpPr>
          <p:cNvPr id="3" name="Content Placeholder 2"/>
          <p:cNvSpPr>
            <a:spLocks noGrp="1"/>
          </p:cNvSpPr>
          <p:nvPr>
            <p:ph idx="1"/>
          </p:nvPr>
        </p:nvSpPr>
        <p:spPr>
          <a:xfrm>
            <a:off x="530352" y="1463041"/>
            <a:ext cx="8229600" cy="1965960"/>
          </a:xfrm>
        </p:spPr>
        <p:txBody>
          <a:bodyPr>
            <a:normAutofit lnSpcReduction="10000"/>
          </a:bodyPr>
          <a:lstStyle/>
          <a:p>
            <a:pPr lvl="0"/>
            <a:r>
              <a:rPr lang="en-US" dirty="0"/>
              <a:t>Online and in-person support groups are available for </a:t>
            </a:r>
            <a:r>
              <a:rPr lang="en-US" dirty="0" err="1"/>
              <a:t>PLwD</a:t>
            </a:r>
            <a:r>
              <a:rPr lang="en-US" dirty="0"/>
              <a:t>, their care partners, and their families/children.</a:t>
            </a:r>
          </a:p>
          <a:p>
            <a:pPr lvl="0"/>
            <a:r>
              <a:rPr lang="en-US" dirty="0"/>
              <a:t>Online support groups are widely available and are especially helpful for persons living in rural areas who do not have in-person groups.</a:t>
            </a:r>
          </a:p>
          <a:p>
            <a:pPr lvl="0"/>
            <a:r>
              <a:rPr lang="en-US" dirty="0"/>
              <a:t>The resource segment of this module lists many government- and non-government-funded resources.</a:t>
            </a:r>
          </a:p>
        </p:txBody>
      </p:sp>
    </p:spTree>
    <p:extLst>
      <p:ext uri="{BB962C8B-B14F-4D97-AF65-F5344CB8AC3E}">
        <p14:creationId xmlns:p14="http://schemas.microsoft.com/office/powerpoint/2010/main" val="619373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t>Evaluation</a:t>
            </a:r>
          </a:p>
        </p:txBody>
      </p:sp>
      <p:sp>
        <p:nvSpPr>
          <p:cNvPr id="3" name="Content Placeholder 2"/>
          <p:cNvSpPr>
            <a:spLocks noGrp="1"/>
          </p:cNvSpPr>
          <p:nvPr>
            <p:ph idx="1"/>
          </p:nvPr>
        </p:nvSpPr>
        <p:spPr>
          <a:xfrm>
            <a:off x="457200" y="1644087"/>
            <a:ext cx="8229600" cy="2927913"/>
          </a:xfrm>
        </p:spPr>
        <p:txBody>
          <a:bodyPr>
            <a:noAutofit/>
          </a:bodyPr>
          <a:lstStyle/>
          <a:p>
            <a:pPr marL="514350" lvl="0" indent="-514350">
              <a:buFont typeface="+mj-lt"/>
              <a:buAutoNum type="arabicPeriod"/>
            </a:pPr>
            <a:r>
              <a:rPr lang="en-US" b="1" dirty="0"/>
              <a:t>For persons living with dementia, why are transitions between home and acute care hospitals particularly difficult?</a:t>
            </a:r>
          </a:p>
          <a:p>
            <a:pPr marL="971550" lvl="1" indent="-514350">
              <a:buFont typeface="+mj-lt"/>
              <a:buAutoNum type="alphaLcPeriod"/>
            </a:pPr>
            <a:r>
              <a:rPr lang="en-US" dirty="0"/>
              <a:t>Persons living with dementia have a difficult time processing new information and stimuli.</a:t>
            </a:r>
          </a:p>
          <a:p>
            <a:pPr marL="971550" lvl="1" indent="-514350">
              <a:buFont typeface="+mj-lt"/>
              <a:buAutoNum type="alphaLcPeriod"/>
            </a:pPr>
            <a:r>
              <a:rPr lang="en-US" dirty="0"/>
              <a:t>Any change in the environment can be difficult and trigger agitation.</a:t>
            </a:r>
          </a:p>
          <a:p>
            <a:pPr marL="971550" lvl="1" indent="-514350">
              <a:buFont typeface="+mj-lt"/>
              <a:buAutoNum type="alphaLcPeriod"/>
            </a:pPr>
            <a:r>
              <a:rPr lang="en-US" dirty="0"/>
              <a:t>Medical records may not be readily available to identify the person as having dementia.</a:t>
            </a:r>
          </a:p>
          <a:p>
            <a:pPr marL="971550" lvl="1" indent="-514350">
              <a:buFont typeface="+mj-lt"/>
              <a:buAutoNum type="alphaLcPeriod"/>
            </a:pPr>
            <a:r>
              <a:rPr lang="en-US" dirty="0"/>
              <a:t>All of the above</a:t>
            </a:r>
          </a:p>
        </p:txBody>
      </p:sp>
    </p:spTree>
    <p:extLst>
      <p:ext uri="{BB962C8B-B14F-4D97-AF65-F5344CB8AC3E}">
        <p14:creationId xmlns:p14="http://schemas.microsoft.com/office/powerpoint/2010/main" val="1764565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dirty="0"/>
              <a:t>Evaluation </a:t>
            </a:r>
            <a:r>
              <a:rPr lang="en-US" b="0" dirty="0"/>
              <a:t>(continued 1)</a:t>
            </a:r>
            <a:endParaRPr lang="en-US" dirty="0"/>
          </a:p>
        </p:txBody>
      </p:sp>
      <p:sp>
        <p:nvSpPr>
          <p:cNvPr id="3" name="Content Placeholder 2"/>
          <p:cNvSpPr>
            <a:spLocks noGrp="1"/>
          </p:cNvSpPr>
          <p:nvPr>
            <p:ph idx="1"/>
          </p:nvPr>
        </p:nvSpPr>
        <p:spPr>
          <a:xfrm>
            <a:off x="457200" y="1644087"/>
            <a:ext cx="8229600" cy="2800767"/>
          </a:xfrm>
        </p:spPr>
        <p:txBody>
          <a:bodyPr/>
          <a:lstStyle/>
          <a:p>
            <a:pPr marL="514350" lvl="0" indent="-514350">
              <a:buFont typeface="+mj-lt"/>
              <a:buAutoNum type="arabicPeriod" startAt="2"/>
            </a:pPr>
            <a:r>
              <a:rPr lang="en-US" b="1" dirty="0"/>
              <a:t>To minimize risk of </a:t>
            </a:r>
            <a:r>
              <a:rPr lang="en-US" b="1" dirty="0" smtClean="0"/>
              <a:t>re-hospitalization</a:t>
            </a:r>
            <a:r>
              <a:rPr lang="en-US" b="1" dirty="0"/>
              <a:t>, what information should be provided to persons living with dementia and the care partners upon hospital discharge?</a:t>
            </a:r>
          </a:p>
          <a:p>
            <a:pPr marL="971550" lvl="1" indent="-514350">
              <a:buFont typeface="+mj-lt"/>
              <a:buAutoNum type="alphaLcPeriod"/>
            </a:pPr>
            <a:r>
              <a:rPr lang="en-US" dirty="0"/>
              <a:t>Recommendations for necessary follow-up therapies</a:t>
            </a:r>
          </a:p>
          <a:p>
            <a:pPr marL="971550" lvl="1" indent="-514350">
              <a:buFont typeface="+mj-lt"/>
              <a:buAutoNum type="alphaLcPeriod"/>
            </a:pPr>
            <a:r>
              <a:rPr lang="en-US" dirty="0"/>
              <a:t>Clear instructions for all medications </a:t>
            </a:r>
          </a:p>
          <a:p>
            <a:pPr marL="971550" lvl="1" indent="-514350">
              <a:buFont typeface="+mj-lt"/>
              <a:buAutoNum type="alphaLcPeriod"/>
            </a:pPr>
            <a:r>
              <a:rPr lang="en-US" dirty="0"/>
              <a:t>List of providers who cared for persons living with dementia while in the hospital</a:t>
            </a:r>
          </a:p>
          <a:p>
            <a:pPr marL="971550" lvl="1" indent="-514350">
              <a:buFont typeface="+mj-lt"/>
              <a:buAutoNum type="alphaLcPeriod"/>
            </a:pPr>
            <a:r>
              <a:rPr lang="en-US" dirty="0"/>
              <a:t>Additional reading materials on depression and delirium</a:t>
            </a:r>
          </a:p>
        </p:txBody>
      </p:sp>
    </p:spTree>
    <p:extLst>
      <p:ext uri="{BB962C8B-B14F-4D97-AF65-F5344CB8AC3E}">
        <p14:creationId xmlns:p14="http://schemas.microsoft.com/office/powerpoint/2010/main" val="1429722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dirty="0"/>
              <a:t>Evaluation </a:t>
            </a:r>
            <a:r>
              <a:rPr lang="en-US" b="0" dirty="0"/>
              <a:t>(continued 2)</a:t>
            </a:r>
            <a:endParaRPr lang="en-US" dirty="0"/>
          </a:p>
        </p:txBody>
      </p:sp>
      <p:sp>
        <p:nvSpPr>
          <p:cNvPr id="3" name="Content Placeholder 2"/>
          <p:cNvSpPr>
            <a:spLocks noGrp="1"/>
          </p:cNvSpPr>
          <p:nvPr>
            <p:ph idx="1"/>
          </p:nvPr>
        </p:nvSpPr>
        <p:spPr>
          <a:xfrm>
            <a:off x="457200" y="1644087"/>
            <a:ext cx="8229600" cy="4299513"/>
          </a:xfrm>
        </p:spPr>
        <p:txBody>
          <a:bodyPr/>
          <a:lstStyle/>
          <a:p>
            <a:pPr marL="514350" lvl="0" indent="-514350">
              <a:buFont typeface="+mj-lt"/>
              <a:buAutoNum type="arabicPeriod" startAt="3"/>
            </a:pPr>
            <a:r>
              <a:rPr lang="en-US" b="1" dirty="0"/>
              <a:t>What should be included in discharge plans?</a:t>
            </a:r>
          </a:p>
          <a:p>
            <a:pPr marL="971550" lvl="1" indent="-514350">
              <a:buFont typeface="+mj-lt"/>
              <a:buAutoNum type="alphaLcPeriod"/>
            </a:pPr>
            <a:r>
              <a:rPr lang="en-US" dirty="0"/>
              <a:t>Need for home health services</a:t>
            </a:r>
          </a:p>
          <a:p>
            <a:pPr marL="971550" lvl="1" indent="-514350">
              <a:buFont typeface="+mj-lt"/>
              <a:buAutoNum type="alphaLcPeriod"/>
            </a:pPr>
            <a:r>
              <a:rPr lang="en-US" dirty="0"/>
              <a:t>Dietary considerations</a:t>
            </a:r>
          </a:p>
          <a:p>
            <a:pPr marL="971550" lvl="1" indent="-514350">
              <a:buFont typeface="+mj-lt"/>
              <a:buAutoNum type="alphaLcPeriod"/>
            </a:pPr>
            <a:r>
              <a:rPr lang="en-US" dirty="0"/>
              <a:t>Instructions regarding exercise and physical or occupational therapy</a:t>
            </a:r>
          </a:p>
          <a:p>
            <a:pPr marL="971550" lvl="1" indent="-514350">
              <a:buFont typeface="+mj-lt"/>
              <a:buAutoNum type="alphaLcPeriod"/>
            </a:pPr>
            <a:r>
              <a:rPr lang="en-US" dirty="0"/>
              <a:t>All of the above</a:t>
            </a:r>
          </a:p>
          <a:p>
            <a:pPr marL="971550" lvl="1" indent="-514350">
              <a:buFont typeface="+mj-lt"/>
              <a:buAutoNum type="alphaLcPeriod"/>
            </a:pPr>
            <a:endParaRPr lang="en-US" dirty="0"/>
          </a:p>
          <a:p>
            <a:pPr marL="514350" lvl="0" indent="-514350">
              <a:buFont typeface="+mj-lt"/>
              <a:buAutoNum type="arabicPeriod" startAt="3"/>
            </a:pPr>
            <a:r>
              <a:rPr lang="en-US" b="1" dirty="0"/>
              <a:t>Optimal discharge planning:</a:t>
            </a:r>
          </a:p>
          <a:p>
            <a:pPr marL="971550" lvl="1" indent="-514350">
              <a:buFont typeface="+mj-lt"/>
              <a:buAutoNum type="alphaLcPeriod"/>
            </a:pPr>
            <a:r>
              <a:rPr lang="en-US" dirty="0"/>
              <a:t>Should be initiated at least a day prior to discharge</a:t>
            </a:r>
          </a:p>
          <a:p>
            <a:pPr marL="971550" lvl="1" indent="-514350">
              <a:buFont typeface="+mj-lt"/>
              <a:buAutoNum type="alphaLcPeriod"/>
            </a:pPr>
            <a:r>
              <a:rPr lang="en-US" dirty="0"/>
              <a:t>Should always involve the care partner</a:t>
            </a:r>
          </a:p>
          <a:p>
            <a:pPr marL="971550" lvl="1" indent="-514350">
              <a:buFont typeface="+mj-lt"/>
              <a:buAutoNum type="alphaLcPeriod"/>
            </a:pPr>
            <a:r>
              <a:rPr lang="en-US" dirty="0"/>
              <a:t>Should involve a home visit prior to the person being discharged</a:t>
            </a:r>
          </a:p>
          <a:p>
            <a:pPr marL="971550" lvl="1" indent="-514350">
              <a:buFont typeface="+mj-lt"/>
              <a:buAutoNum type="alphaLcPeriod"/>
            </a:pPr>
            <a:r>
              <a:rPr lang="en-US" dirty="0"/>
              <a:t>Should focus specifically on the abilities (or lack thereof) of the person living with dementia</a:t>
            </a:r>
          </a:p>
        </p:txBody>
      </p:sp>
    </p:spTree>
    <p:extLst>
      <p:ext uri="{BB962C8B-B14F-4D97-AF65-F5344CB8AC3E}">
        <p14:creationId xmlns:p14="http://schemas.microsoft.com/office/powerpoint/2010/main" val="2922576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Acknowledgements</a:t>
            </a:r>
          </a:p>
        </p:txBody>
      </p:sp>
      <p:sp>
        <p:nvSpPr>
          <p:cNvPr id="10" name="Content Placeholder 2"/>
          <p:cNvSpPr>
            <a:spLocks noGrp="1"/>
          </p:cNvSpPr>
          <p:nvPr>
            <p:ph idx="1"/>
          </p:nvPr>
        </p:nvSpPr>
        <p:spPr/>
        <p:txBody>
          <a:bodyPr vert="horz" lIns="91440" tIns="45720" rIns="91440" bIns="45720" rtlCol="0" anchor="t">
            <a:noAutofit/>
          </a:bodyPr>
          <a:lstStyle/>
          <a:p>
            <a:pPr marL="0" indent="0">
              <a:spcBef>
                <a:spcPts val="0"/>
              </a:spcBef>
              <a:spcAft>
                <a:spcPts val="1000"/>
              </a:spcAft>
              <a:buNone/>
            </a:pPr>
            <a:r>
              <a:rPr lang="en-US" sz="1400" dirty="0"/>
              <a:t>This module was prepared for the U.S. Department of Health and Human Services (HHS), Health Resources and Services Administration (HRSA), by The </a:t>
            </a:r>
            <a:r>
              <a:rPr lang="en-US" sz="1400" dirty="0" err="1"/>
              <a:t>Bizzell</a:t>
            </a:r>
            <a:r>
              <a:rPr lang="en-US" sz="1400" dirty="0"/>
              <a:t> Group, LLC, under contract number HHSH25034002T/HHSH250201400075I. </a:t>
            </a:r>
          </a:p>
          <a:p>
            <a:pPr marL="0" indent="0">
              <a:spcBef>
                <a:spcPts val="0"/>
              </a:spcBef>
              <a:buNone/>
            </a:pPr>
            <a:r>
              <a:rPr lang="en-US" sz="1400" dirty="0"/>
              <a:t>The dementia and education experts who served on the Dementia Expert Workgroup to guide the development of the modules included</a:t>
            </a:r>
            <a:r>
              <a:rPr lang="en-US" sz="1400" b="1" dirty="0"/>
              <a:t>: Alice Bonner, PhD, RN, FAAN</a:t>
            </a:r>
            <a:r>
              <a:rPr lang="en-US" sz="1400" dirty="0"/>
              <a:t>, Secretary Elder Affairs, Massachusetts Executive Office of Elder Affairs, Boston MA; </a:t>
            </a:r>
            <a:r>
              <a:rPr lang="en-US" sz="1400" b="1" dirty="0"/>
              <a:t>Laurel Coleman, MD, FACP</a:t>
            </a:r>
            <a:r>
              <a:rPr lang="en-US" sz="1400" dirty="0"/>
              <a:t>, Kauai Medical Clinic -Hawaii Pacific Health, Lihue, HI; C</a:t>
            </a:r>
            <a:r>
              <a:rPr lang="en-US" sz="1400" b="1" dirty="0"/>
              <a:t>yndy B. Cordell, MB</a:t>
            </a:r>
            <a:r>
              <a:rPr lang="en-US" sz="1400" dirty="0"/>
              <a:t>A, Director, Healthcare Professional Services, Alzheimer's Association, Chicago, IL; </a:t>
            </a:r>
            <a:r>
              <a:rPr lang="en-US" sz="1400" b="1" dirty="0"/>
              <a:t>Dolores Gallagher Thompson, PhD, ABP</a:t>
            </a:r>
            <a:r>
              <a:rPr lang="en-US" sz="1400" dirty="0"/>
              <a:t>P, Professor of Research, Department of Psychiatry and Behavioral Sciences, Stanford University School of Medicine, Stanford, CA; </a:t>
            </a:r>
            <a:r>
              <a:rPr lang="en-US" sz="1400" b="1" dirty="0"/>
              <a:t>James Galvin, MD, MPH</a:t>
            </a:r>
            <a:r>
              <a:rPr lang="en-US" sz="1400" dirty="0"/>
              <a:t>, Professor of Clinical Biomedical Science and Associate Dean for Clinical Research, Florida Atlantic University, Boca Raton, FL; </a:t>
            </a:r>
            <a:r>
              <a:rPr lang="en-US" sz="1400" b="1" dirty="0"/>
              <a:t>Mary Guerriero Austrom, PhD</a:t>
            </a:r>
            <a:r>
              <a:rPr lang="en-US" sz="1400" dirty="0"/>
              <a:t>, Wesley P Martin Professor of Alzheimer's Disease Education, Department of Psychiatry, Associate Dean for Diversity Affairs, Indiana University-Purdue University Indianapolis, Indianapolis, IN; </a:t>
            </a:r>
            <a:r>
              <a:rPr lang="en-US" sz="1400" b="1" dirty="0"/>
              <a:t>Robert Kane, MD</a:t>
            </a:r>
            <a:r>
              <a:rPr lang="en-US" sz="1400" dirty="0"/>
              <a:t>, Professor and Minnesota Chair in Long-term Care &amp; Aging, Health Policy &amp; Management, School of Public Health, University of Minnesota; </a:t>
            </a:r>
            <a:r>
              <a:rPr lang="en-US" sz="1400" b="1" dirty="0"/>
              <a:t>Jason Karlawish, MD</a:t>
            </a:r>
            <a:r>
              <a:rPr lang="en-US" sz="1400" dirty="0"/>
              <a:t>, Professor of Medicine, Perelman School of Medicine, University of Pennsylvania; </a:t>
            </a:r>
            <a:r>
              <a:rPr lang="en-US" sz="1400" b="1" dirty="0"/>
              <a:t>Helen M. Matheny, MS, APR</a:t>
            </a:r>
            <a:r>
              <a:rPr lang="en-US" sz="1400" dirty="0"/>
              <a:t>, Director of the Alzheimer's Disease Outreach Program, Blanchette Rockefeller Neuroscience Institute, Morgantown, WV</a:t>
            </a:r>
            <a:r>
              <a:rPr lang="en-US" sz="1400" b="1" dirty="0"/>
              <a:t>; Darby Morhardt, PhD, LCSW</a:t>
            </a:r>
            <a:r>
              <a:rPr lang="en-US" sz="1400" dirty="0"/>
              <a:t>, Associate Professor, Cognitive Neurology and Alzheimer's Disease Center and Department of Preventive Medicine, Northwestern University Feinberg School of Medicine, Northwestern University, Chicago, IL; </a:t>
            </a:r>
            <a:r>
              <a:rPr lang="en-US" sz="1400" b="1" dirty="0"/>
              <a:t>Cecilia Rokusek, EdD, MSc, RDN</a:t>
            </a:r>
            <a:r>
              <a:rPr lang="en-US" sz="1400" dirty="0"/>
              <a:t>,  Assistant Dean of Research and Innovation, Professor of Family Medicine, Public Health, Nutrition, and Disaster and Emergency Preparedness, College of Osteopathic Medicine, Nova Southeastern University, Fort Lauderdale, FL. Additional expertise in the development of the modules was provided by</a:t>
            </a:r>
            <a:r>
              <a:rPr lang="en-US" sz="1400" b="1" dirty="0"/>
              <a:t> Meg Kabat, LCSW-C, CCM; Eleanor S. McConnell, PhD, MSN, RN, GCNS, BC; Linda O. Nichols, PhD, MA, BA; Todd Semla, MS, PharmD, BCPS, FCCP, AGSF; Kenneth Shay, DDS, MS</a:t>
            </a:r>
            <a:r>
              <a:rPr lang="en-US" sz="1400" dirty="0"/>
              <a:t>, from the U.S. Department of Veterans </a:t>
            </a:r>
            <a:r>
              <a:rPr lang="en-US" dirty="0"/>
              <a:t>Affairs and </a:t>
            </a:r>
            <a:r>
              <a:rPr lang="en-US" b="1" dirty="0"/>
              <a:t>Seth Keller, MD </a:t>
            </a:r>
            <a:r>
              <a:rPr lang="en-US" dirty="0"/>
              <a:t>and </a:t>
            </a:r>
            <a:r>
              <a:rPr lang="en-US" b="1" dirty="0"/>
              <a:t>Matthew P. Janicki, PhD</a:t>
            </a:r>
            <a:r>
              <a:rPr lang="en-US" dirty="0"/>
              <a:t>, National Task Group on Intellectual Disabilities and Dementia Practices.</a:t>
            </a:r>
          </a:p>
          <a:p>
            <a:pPr marL="0" indent="0">
              <a:spcBef>
                <a:spcPts val="0"/>
              </a:spcBef>
              <a:buNone/>
            </a:pPr>
            <a:r>
              <a:rPr lang="en-US" sz="1400" dirty="0" smtClean="0"/>
              <a:t> </a:t>
            </a:r>
            <a:endParaRPr lang="en-US" sz="1400" dirty="0"/>
          </a:p>
        </p:txBody>
      </p:sp>
    </p:spTree>
    <p:extLst>
      <p:ext uri="{BB962C8B-B14F-4D97-AF65-F5344CB8AC3E}">
        <p14:creationId xmlns:p14="http://schemas.microsoft.com/office/powerpoint/2010/main" val="615577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a:bodyPr>
          <a:lstStyle/>
          <a:p>
            <a:pPr algn="ctr"/>
            <a:r>
              <a:rPr lang="en-US" sz="2400" dirty="0">
                <a:solidFill>
                  <a:schemeClr val="tx1"/>
                </a:solidFill>
              </a:rPr>
              <a:t>Brought to you by the </a:t>
            </a:r>
            <a:br>
              <a:rPr lang="en-US" sz="2400" dirty="0">
                <a:solidFill>
                  <a:schemeClr val="tx1"/>
                </a:solidFill>
              </a:rPr>
            </a:br>
            <a:r>
              <a:rPr lang="en-US" sz="2400" dirty="0">
                <a:solidFill>
                  <a:schemeClr val="tx1"/>
                </a:solidFill>
              </a:rPr>
              <a:t>U.S. Department of Health and Human Services,</a:t>
            </a:r>
            <a:br>
              <a:rPr lang="en-US" sz="2400" dirty="0">
                <a:solidFill>
                  <a:schemeClr val="tx1"/>
                </a:solidFill>
              </a:rPr>
            </a:br>
            <a:r>
              <a:rPr lang="en-US" sz="2400" dirty="0">
                <a:solidFill>
                  <a:schemeClr val="tx1"/>
                </a:solidFill>
              </a:rPr>
              <a:t>Health Resources and Services Administration</a:t>
            </a:r>
          </a:p>
        </p:txBody>
      </p:sp>
      <p:pic>
        <p:nvPicPr>
          <p:cNvPr id="5" name="Picture Placeholder 4" descr="Logo of the U.S. Department of Health &amp; Human Services. "/>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7" name="Picture Placeholder 6" descr="Logo of the Health Resources and Services Administration (HRSA)"/>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3075618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Learning Objectives</a:t>
            </a:r>
          </a:p>
        </p:txBody>
      </p:sp>
      <p:sp>
        <p:nvSpPr>
          <p:cNvPr id="3" name="Content Placeholder 2"/>
          <p:cNvSpPr>
            <a:spLocks noGrp="1"/>
          </p:cNvSpPr>
          <p:nvPr>
            <p:ph idx="1"/>
          </p:nvPr>
        </p:nvSpPr>
        <p:spPr>
          <a:xfrm>
            <a:off x="457200" y="1644087"/>
            <a:ext cx="8229600" cy="2623113"/>
          </a:xfrm>
        </p:spPr>
        <p:txBody>
          <a:bodyPr>
            <a:normAutofit fontScale="92500" lnSpcReduction="10000"/>
          </a:bodyPr>
          <a:lstStyle/>
          <a:p>
            <a:pPr marL="0" indent="0">
              <a:buNone/>
            </a:pPr>
            <a:r>
              <a:rPr lang="en-US" sz="2200" dirty="0"/>
              <a:t>After completing this module, participants will be able to:</a:t>
            </a:r>
          </a:p>
          <a:p>
            <a:pPr lvl="0"/>
            <a:r>
              <a:rPr lang="en-US" dirty="0"/>
              <a:t>Identify the risks associated with care transitions for persons living with dementia (PLwD).</a:t>
            </a:r>
          </a:p>
          <a:p>
            <a:pPr lvl="0"/>
            <a:r>
              <a:rPr lang="en-US" dirty="0"/>
              <a:t>Identify basic post-discharge information needs for persons living with dementia discharged from a hospital.</a:t>
            </a:r>
          </a:p>
          <a:p>
            <a:pPr lvl="0"/>
            <a:r>
              <a:rPr lang="en-US" dirty="0"/>
              <a:t>List immediate actions that should be in place upon discharge from the hospital.</a:t>
            </a:r>
          </a:p>
          <a:p>
            <a:pPr lvl="0"/>
            <a:r>
              <a:rPr lang="en-US" dirty="0"/>
              <a:t>Describe how to minimize potential post-discharge setbacks.</a:t>
            </a:r>
          </a:p>
        </p:txBody>
      </p:sp>
    </p:spTree>
    <p:extLst>
      <p:ext uri="{BB962C8B-B14F-4D97-AF65-F5344CB8AC3E}">
        <p14:creationId xmlns:p14="http://schemas.microsoft.com/office/powerpoint/2010/main" val="761004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Photo – Senior couple entering van</a:t>
            </a:r>
          </a:p>
        </p:txBody>
      </p:sp>
      <p:pic>
        <p:nvPicPr>
          <p:cNvPr id="6" name="Content Placeholder 5" descr="Elderly couple entering a miniv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0767"/>
            <a:ext cx="7956550" cy="5304366"/>
          </a:xfrm>
        </p:spPr>
      </p:pic>
    </p:spTree>
    <p:extLst>
      <p:ext uri="{BB962C8B-B14F-4D97-AF65-F5344CB8AC3E}">
        <p14:creationId xmlns:p14="http://schemas.microsoft.com/office/powerpoint/2010/main" val="218379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Key Take-Home Messages</a:t>
            </a:r>
          </a:p>
        </p:txBody>
      </p:sp>
      <p:sp>
        <p:nvSpPr>
          <p:cNvPr id="3" name="Content Placeholder 2"/>
          <p:cNvSpPr>
            <a:spLocks noGrp="1"/>
          </p:cNvSpPr>
          <p:nvPr>
            <p:ph idx="1"/>
          </p:nvPr>
        </p:nvSpPr>
        <p:spPr/>
        <p:txBody>
          <a:bodyPr>
            <a:normAutofit lnSpcReduction="10000"/>
          </a:bodyPr>
          <a:lstStyle/>
          <a:p>
            <a:pPr lvl="0"/>
            <a:r>
              <a:rPr lang="en-US" dirty="0"/>
              <a:t>Transitions are </a:t>
            </a:r>
            <a:r>
              <a:rPr lang="en-US" dirty="0" err="1" smtClean="0"/>
              <a:t>challending</a:t>
            </a:r>
            <a:r>
              <a:rPr lang="en-US" dirty="0" smtClean="0"/>
              <a:t> times</a:t>
            </a:r>
            <a:r>
              <a:rPr lang="en-US" dirty="0"/>
              <a:t>. Communication is critical.</a:t>
            </a:r>
          </a:p>
          <a:p>
            <a:pPr lvl="0"/>
            <a:r>
              <a:rPr lang="en-US" dirty="0"/>
              <a:t>Smooth transitions between home and acute care hospitals require a modest amount of information about </a:t>
            </a:r>
            <a:r>
              <a:rPr lang="en-US" dirty="0" err="1"/>
              <a:t>PLwD</a:t>
            </a:r>
            <a:r>
              <a:rPr lang="en-US" dirty="0">
                <a:latin typeface="Calibri"/>
              </a:rPr>
              <a:t>—</a:t>
            </a:r>
            <a:r>
              <a:rPr lang="en-US" dirty="0"/>
              <a:t>but require the information immediately.</a:t>
            </a:r>
          </a:p>
          <a:p>
            <a:pPr lvl="0"/>
            <a:r>
              <a:rPr lang="en-US" dirty="0"/>
              <a:t>Referring organizations/facilities have a responsibility for good communication.</a:t>
            </a:r>
          </a:p>
        </p:txBody>
      </p:sp>
    </p:spTree>
    <p:extLst>
      <p:ext uri="{BB962C8B-B14F-4D97-AF65-F5344CB8AC3E}">
        <p14:creationId xmlns:p14="http://schemas.microsoft.com/office/powerpoint/2010/main" val="17943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Outline</a:t>
            </a:r>
            <a:r>
              <a:rPr lang="en-US" dirty="0">
                <a:solidFill>
                  <a:schemeClr val="bg1"/>
                </a:solidFill>
              </a:rPr>
              <a:t> </a:t>
            </a:r>
          </a:p>
        </p:txBody>
      </p:sp>
      <p:sp>
        <p:nvSpPr>
          <p:cNvPr id="3" name="Content Placeholder 2">
            <a:extLst>
              <a:ext uri="{FF2B5EF4-FFF2-40B4-BE49-F238E27FC236}">
                <a16:creationId xmlns:a16="http://schemas.microsoft.com/office/drawing/2014/main" id="{6005166B-55A8-49D6-A0B0-1C4CC19893F7}"/>
              </a:ext>
            </a:extLst>
          </p:cNvPr>
          <p:cNvSpPr>
            <a:spLocks noGrp="1"/>
          </p:cNvSpPr>
          <p:nvPr>
            <p:ph idx="1"/>
          </p:nvPr>
        </p:nvSpPr>
        <p:spPr>
          <a:xfrm>
            <a:off x="457200" y="1560945"/>
            <a:ext cx="8229600" cy="1323439"/>
          </a:xfrm>
        </p:spPr>
        <p:txBody>
          <a:bodyPr/>
          <a:lstStyle/>
          <a:p>
            <a:pPr lvl="0">
              <a:lnSpc>
                <a:spcPct val="120000"/>
              </a:lnSpc>
            </a:pPr>
            <a:r>
              <a:rPr lang="en-US" b="1" dirty="0"/>
              <a:t>Transitions for persons living with dementia (</a:t>
            </a:r>
            <a:r>
              <a:rPr lang="en-US" b="1" dirty="0" err="1"/>
              <a:t>PLwD</a:t>
            </a:r>
            <a:r>
              <a:rPr lang="en-US" b="1" dirty="0"/>
              <a:t>)</a:t>
            </a:r>
          </a:p>
          <a:p>
            <a:pPr lvl="0">
              <a:lnSpc>
                <a:spcPct val="120000"/>
              </a:lnSpc>
            </a:pPr>
            <a:r>
              <a:rPr lang="en-US" dirty="0"/>
              <a:t>Transitions between home and hospital</a:t>
            </a:r>
          </a:p>
          <a:p>
            <a:pPr lvl="0">
              <a:lnSpc>
                <a:spcPct val="120000"/>
              </a:lnSpc>
            </a:pPr>
            <a:r>
              <a:rPr lang="en-US" dirty="0"/>
              <a:t>Discharge planning</a:t>
            </a:r>
          </a:p>
        </p:txBody>
      </p:sp>
      <p:pic>
        <p:nvPicPr>
          <p:cNvPr id="10" name="Picture Placeholder 9" descr="Thumbnail photo of woman helping man from car to wheelchai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 r="24"/>
          <a:stretch>
            <a:fillRect/>
          </a:stretch>
        </p:blipFill>
        <p:spPr/>
      </p:pic>
    </p:spTree>
    <p:extLst>
      <p:ext uri="{BB962C8B-B14F-4D97-AF65-F5344CB8AC3E}">
        <p14:creationId xmlns:p14="http://schemas.microsoft.com/office/powerpoint/2010/main" val="310959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Levels of Care for </a:t>
            </a:r>
            <a:r>
              <a:rPr lang="en-US" b="1" dirty="0" err="1"/>
              <a:t>PLwD</a:t>
            </a:r>
            <a:endParaRPr lang="en-US" dirty="0"/>
          </a:p>
        </p:txBody>
      </p:sp>
      <p:sp>
        <p:nvSpPr>
          <p:cNvPr id="3" name="Content Placeholder 2"/>
          <p:cNvSpPr>
            <a:spLocks noGrp="1"/>
          </p:cNvSpPr>
          <p:nvPr>
            <p:ph idx="1"/>
          </p:nvPr>
        </p:nvSpPr>
        <p:spPr>
          <a:xfrm>
            <a:off x="530352" y="1463041"/>
            <a:ext cx="8229600" cy="1965960"/>
          </a:xfrm>
        </p:spPr>
        <p:txBody>
          <a:bodyPr>
            <a:normAutofit fontScale="92500" lnSpcReduction="20000"/>
          </a:bodyPr>
          <a:lstStyle/>
          <a:p>
            <a:pPr lvl="0"/>
            <a:r>
              <a:rPr lang="en-US" dirty="0"/>
              <a:t>There are many different levels of care for </a:t>
            </a:r>
            <a:r>
              <a:rPr lang="en-US" dirty="0" err="1"/>
              <a:t>PLwD</a:t>
            </a:r>
            <a:r>
              <a:rPr lang="en-US" dirty="0"/>
              <a:t>.</a:t>
            </a:r>
          </a:p>
          <a:p>
            <a:pPr lvl="0"/>
            <a:r>
              <a:rPr lang="en-US" dirty="0"/>
              <a:t>Many PLwD remain at home, in their community, but may require home and community-based services, and sometimes use emergency care or hospitalization.</a:t>
            </a:r>
          </a:p>
          <a:p>
            <a:pPr lvl="0"/>
            <a:r>
              <a:rPr lang="en-US" dirty="0"/>
              <a:t>Some PLwD will require care at some form of long-term care facility (e.g. nursing home) over the course of the dementia.</a:t>
            </a:r>
          </a:p>
          <a:p>
            <a:pPr lvl="0"/>
            <a:r>
              <a:rPr lang="en-US" dirty="0"/>
              <a:t>Hospice care can be provided at home or in a care facility.</a:t>
            </a:r>
          </a:p>
        </p:txBody>
      </p:sp>
    </p:spTree>
    <p:extLst>
      <p:ext uri="{BB962C8B-B14F-4D97-AF65-F5344CB8AC3E}">
        <p14:creationId xmlns:p14="http://schemas.microsoft.com/office/powerpoint/2010/main" val="389211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Photo – Man exiting</a:t>
            </a:r>
            <a:r>
              <a:rPr lang="en-US" baseline="0" dirty="0"/>
              <a:t> car into wheelchair</a:t>
            </a:r>
            <a:endParaRPr lang="en-US" dirty="0"/>
          </a:p>
        </p:txBody>
      </p:sp>
      <p:pic>
        <p:nvPicPr>
          <p:cNvPr id="6" name="Content Placeholder 5" descr="Woman helping man move from car to wheelchai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23003"/>
            <a:ext cx="7956550" cy="5319894"/>
          </a:xfrm>
        </p:spPr>
      </p:pic>
    </p:spTree>
    <p:extLst>
      <p:ext uri="{BB962C8B-B14F-4D97-AF65-F5344CB8AC3E}">
        <p14:creationId xmlns:p14="http://schemas.microsoft.com/office/powerpoint/2010/main" val="98336689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F67234D7727749955A18EB9CD6DB92" ma:contentTypeVersion="26" ma:contentTypeDescription="Create a new document." ma:contentTypeScope="" ma:versionID="3bc23a56344392738f1d89c59dc103ef">
  <xsd:schema xmlns:xsd="http://www.w3.org/2001/XMLSchema" xmlns:xs="http://www.w3.org/2001/XMLSchema" xmlns:p="http://schemas.microsoft.com/office/2006/metadata/properties" targetNamespace="http://schemas.microsoft.com/office/2006/metadata/properties" ma:root="true" ma:fieldsID="1af7013dfca677fccb853a96b9f329e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13ff120d-8bd5-4291-a148-70db8d7e9204" ContentTypeId="0x01" PreviousValue="false"/>
</file>

<file path=customXml/itemProps1.xml><?xml version="1.0" encoding="utf-8"?>
<ds:datastoreItem xmlns:ds="http://schemas.openxmlformats.org/officeDocument/2006/customXml" ds:itemID="{E95CF5A7-A373-4A17-BEAB-C675F0F1C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B64E343-3A19-4428-A88C-239DD91225D7}">
  <ds:schemaRefs>
    <ds:schemaRef ds:uri="http://schemas.microsoft.com/office/infopath/2007/PartnerControls"/>
    <ds:schemaRef ds:uri="http://purl.org/dc/dcmitype/"/>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elements/1.1/"/>
    <ds:schemaRef ds:uri="http://www.w3.org/XML/1998/namespace"/>
  </ds:schemaRefs>
</ds:datastoreItem>
</file>

<file path=customXml/itemProps3.xml><?xml version="1.0" encoding="utf-8"?>
<ds:datastoreItem xmlns:ds="http://schemas.openxmlformats.org/officeDocument/2006/customXml" ds:itemID="{C8571ADE-633D-4660-B360-24E1A7D2A09D}">
  <ds:schemaRefs>
    <ds:schemaRef ds:uri="http://schemas.microsoft.com/sharepoint/v3/contenttype/forms"/>
  </ds:schemaRefs>
</ds:datastoreItem>
</file>

<file path=customXml/itemProps4.xml><?xml version="1.0" encoding="utf-8"?>
<ds:datastoreItem xmlns:ds="http://schemas.openxmlformats.org/officeDocument/2006/customXml" ds:itemID="{33C0AF51-A071-4975-978B-357D10C8FB3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HRSA-template-2015</Template>
  <TotalTime>4713</TotalTime>
  <Words>2321</Words>
  <Application>Microsoft Office PowerPoint</Application>
  <PresentationFormat>On-screen Show (4:3)</PresentationFormat>
  <Paragraphs>216</Paragraphs>
  <Slides>39</Slides>
  <Notes>39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Courier New</vt:lpstr>
      <vt:lpstr>Times New Roman</vt:lpstr>
      <vt:lpstr>1_Office Theme</vt:lpstr>
      <vt:lpstr>2_Office Theme</vt:lpstr>
      <vt:lpstr>Effective Care Transitions  to and from  Acute Care Hospitals Module 10 </vt:lpstr>
      <vt:lpstr>Copyright Language</vt:lpstr>
      <vt:lpstr>Outline</vt:lpstr>
      <vt:lpstr>Learning Objectives</vt:lpstr>
      <vt:lpstr>Photo – Senior couple entering van</vt:lpstr>
      <vt:lpstr>Key Take-Home Messages</vt:lpstr>
      <vt:lpstr>Outline </vt:lpstr>
      <vt:lpstr>Levels of Care for PLwD</vt:lpstr>
      <vt:lpstr>Photo – Man exiting car into wheelchair</vt:lpstr>
      <vt:lpstr>Introduction to Transitions</vt:lpstr>
      <vt:lpstr>Timing of Transitions for PLwD</vt:lpstr>
      <vt:lpstr>Trends in Transitions</vt:lpstr>
      <vt:lpstr>Why Transitions Are Particularly Difficult for PLwD</vt:lpstr>
      <vt:lpstr>Transition Challenges</vt:lpstr>
      <vt:lpstr>Impact of Dementia on Care Transitions</vt:lpstr>
      <vt:lpstr>Outline </vt:lpstr>
      <vt:lpstr>Common Reasons for Hospitalization or Re-hospitalization for PLwD</vt:lpstr>
      <vt:lpstr>Photo – Senior woman with walker</vt:lpstr>
      <vt:lpstr>Facilitating Smooth Transitions in Care </vt:lpstr>
      <vt:lpstr>Facilitating Smooth Transitions for PLwD</vt:lpstr>
      <vt:lpstr>Photo – Hand sorting medicine pills into pill container</vt:lpstr>
      <vt:lpstr>Medication Management Across Transitions</vt:lpstr>
      <vt:lpstr>Medication Management Across Transitions (continued)</vt:lpstr>
      <vt:lpstr>Role of the Care Partner During Transitions</vt:lpstr>
      <vt:lpstr>Outline </vt:lpstr>
      <vt:lpstr>Post-Discharge Planning</vt:lpstr>
      <vt:lpstr>Discharge Planning For Persons Returning Home</vt:lpstr>
      <vt:lpstr>Information in a Discharge Plan</vt:lpstr>
      <vt:lpstr>Facilitating Smooth Transitions Home</vt:lpstr>
      <vt:lpstr>Distinguishing Home Health Care From Home Care</vt:lpstr>
      <vt:lpstr>Photo – Senior woman in hospital bed surrounded by family</vt:lpstr>
      <vt:lpstr>Potential Post-Discharge Setbacks</vt:lpstr>
      <vt:lpstr>Transition Models to Optimize Transition Outcomes</vt:lpstr>
      <vt:lpstr>Community Resources</vt:lpstr>
      <vt:lpstr>Evaluation</vt:lpstr>
      <vt:lpstr>Evaluation (continued 1)</vt:lpstr>
      <vt:lpstr>Evaluation (continued 2)</vt:lpstr>
      <vt:lpstr>Acknowledgements</vt:lpstr>
      <vt:lpstr>Brought to you by the  U.S. Department of Health and Human Services, Health Resources and Services Administration</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Care Transitions to and from Acute Care Hospitals - Module 10</dc:title>
  <dc:subject>Effective Care Transitions to and from Acute Care Hospitals - Module 10</dc:subject>
  <dc:creator>Health Resources and Services Administration</dc:creator>
  <cp:keywords>Department of Health and Human Services; Health Resources and Services Administration; Effective Care Transitions to Acute Care Hospitals; Effective Care Transitions from Acute Care Hospitals; Module 10; Discharge planning;</cp:keywords>
  <cp:lastModifiedBy>Cummings, Mackenzie (HRSA)</cp:lastModifiedBy>
  <cp:revision>247</cp:revision>
  <dcterms:created xsi:type="dcterms:W3CDTF">2016-08-21T02:55:33Z</dcterms:created>
  <dcterms:modified xsi:type="dcterms:W3CDTF">2018-11-28T19:09:39Z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0x01010048F67234D7727749955A18EB9CD6DB92</vt:lpwstr>
  </property>
</Properties>
</file>