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 id="2147483695" r:id="rId6"/>
  </p:sldMasterIdLst>
  <p:notesMasterIdLst>
    <p:notesMasterId r:id="rId76"/>
  </p:notesMasterIdLst>
  <p:sldIdLst>
    <p:sldId id="463" r:id="rId7"/>
    <p:sldId id="356" r:id="rId8"/>
    <p:sldId id="377" r:id="rId9"/>
    <p:sldId id="259" r:id="rId10"/>
    <p:sldId id="352" r:id="rId11"/>
    <p:sldId id="379" r:id="rId12"/>
    <p:sldId id="378" r:id="rId13"/>
    <p:sldId id="380" r:id="rId14"/>
    <p:sldId id="453" r:id="rId15"/>
    <p:sldId id="381" r:id="rId16"/>
    <p:sldId id="382" r:id="rId17"/>
    <p:sldId id="383" r:id="rId18"/>
    <p:sldId id="384" r:id="rId19"/>
    <p:sldId id="385" r:id="rId20"/>
    <p:sldId id="454" r:id="rId21"/>
    <p:sldId id="455" r:id="rId22"/>
    <p:sldId id="456" r:id="rId23"/>
    <p:sldId id="457" r:id="rId24"/>
    <p:sldId id="458" r:id="rId25"/>
    <p:sldId id="386" r:id="rId26"/>
    <p:sldId id="387" r:id="rId27"/>
    <p:sldId id="388" r:id="rId28"/>
    <p:sldId id="389" r:id="rId29"/>
    <p:sldId id="390" r:id="rId30"/>
    <p:sldId id="459" r:id="rId31"/>
    <p:sldId id="391" r:id="rId32"/>
    <p:sldId id="392" r:id="rId33"/>
    <p:sldId id="393" r:id="rId34"/>
    <p:sldId id="394" r:id="rId35"/>
    <p:sldId id="395" r:id="rId36"/>
    <p:sldId id="396" r:id="rId37"/>
    <p:sldId id="460" r:id="rId38"/>
    <p:sldId id="403" r:id="rId39"/>
    <p:sldId id="398" r:id="rId40"/>
    <p:sldId id="399" r:id="rId41"/>
    <p:sldId id="400" r:id="rId42"/>
    <p:sldId id="401" r:id="rId43"/>
    <p:sldId id="402" r:id="rId44"/>
    <p:sldId id="404" r:id="rId45"/>
    <p:sldId id="464" r:id="rId46"/>
    <p:sldId id="465" r:id="rId47"/>
    <p:sldId id="416" r:id="rId48"/>
    <p:sldId id="408" r:id="rId49"/>
    <p:sldId id="410" r:id="rId50"/>
    <p:sldId id="411" r:id="rId51"/>
    <p:sldId id="466" r:id="rId52"/>
    <p:sldId id="412" r:id="rId53"/>
    <p:sldId id="413" r:id="rId54"/>
    <p:sldId id="417" r:id="rId55"/>
    <p:sldId id="467" r:id="rId56"/>
    <p:sldId id="419" r:id="rId57"/>
    <p:sldId id="420" r:id="rId58"/>
    <p:sldId id="441" r:id="rId59"/>
    <p:sldId id="421" r:id="rId60"/>
    <p:sldId id="462" r:id="rId61"/>
    <p:sldId id="422" r:id="rId62"/>
    <p:sldId id="468" r:id="rId63"/>
    <p:sldId id="424" r:id="rId64"/>
    <p:sldId id="425" r:id="rId65"/>
    <p:sldId id="427" r:id="rId66"/>
    <p:sldId id="428" r:id="rId67"/>
    <p:sldId id="429" r:id="rId68"/>
    <p:sldId id="426" r:id="rId69"/>
    <p:sldId id="461" r:id="rId70"/>
    <p:sldId id="430" r:id="rId71"/>
    <p:sldId id="451" r:id="rId72"/>
    <p:sldId id="450" r:id="rId73"/>
    <p:sldId id="357" r:id="rId74"/>
    <p:sldId id="452" r:id="rId7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lonska, Joanna (HRSA)" initials="BJ(" lastIdx="67" clrIdx="0">
    <p:extLst/>
  </p:cmAuthor>
  <p:cmAuthor id="2" name="Angela Taylor" initials="AT" lastIdx="2" clrIdx="1">
    <p:extLst>
      <p:ext uri="{19B8F6BF-5375-455C-9EA6-DF929625EA0E}">
        <p15:presenceInfo xmlns:p15="http://schemas.microsoft.com/office/powerpoint/2012/main" userId="S-1-12-1-1499897718-1265246369-4243652542-3126469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A52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803" autoAdjust="0"/>
    <p:restoredTop sz="86347" autoAdjust="0"/>
  </p:normalViewPr>
  <p:slideViewPr>
    <p:cSldViewPr>
      <p:cViewPr varScale="1">
        <p:scale>
          <a:sx n="63" d="100"/>
          <a:sy n="63" d="100"/>
        </p:scale>
        <p:origin x="1134" y="84"/>
      </p:cViewPr>
      <p:guideLst>
        <p:guide orient="horz" pos="2160"/>
        <p:guide pos="2880"/>
      </p:guideLst>
    </p:cSldViewPr>
  </p:slideViewPr>
  <p:outlineViewPr>
    <p:cViewPr>
      <p:scale>
        <a:sx n="33" d="100"/>
        <a:sy n="33" d="100"/>
      </p:scale>
      <p:origin x="0" y="-81691"/>
    </p:cViewPr>
  </p:outlineViewPr>
  <p:notesTextViewPr>
    <p:cViewPr>
      <p:scale>
        <a:sx n="1" d="1"/>
        <a:sy n="1" d="1"/>
      </p:scale>
      <p:origin x="0" y="0"/>
    </p:cViewPr>
  </p:notesTextViewPr>
  <p:sorterViewPr>
    <p:cViewPr>
      <p:scale>
        <a:sx n="100" d="100"/>
        <a:sy n="100" d="100"/>
      </p:scale>
      <p:origin x="0" y="-27840"/>
    </p:cViewPr>
  </p:sorterViewPr>
  <p:notesViewPr>
    <p:cSldViewPr>
      <p:cViewPr varScale="1">
        <p:scale>
          <a:sx n="56" d="100"/>
          <a:sy n="56" d="100"/>
        </p:scale>
        <p:origin x="285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slide" Target="slides/slide57.xml"/><Relationship Id="rId68" Type="http://schemas.openxmlformats.org/officeDocument/2006/relationships/slide" Target="slides/slide62.xml"/><Relationship Id="rId76" Type="http://schemas.openxmlformats.org/officeDocument/2006/relationships/notesMaster" Target="notesMasters/notesMaster1.xml"/><Relationship Id="rId7" Type="http://schemas.openxmlformats.org/officeDocument/2006/relationships/slide" Target="slides/slide1.xml"/><Relationship Id="rId71" Type="http://schemas.openxmlformats.org/officeDocument/2006/relationships/slide" Target="slides/slide65.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74" Type="http://schemas.openxmlformats.org/officeDocument/2006/relationships/slide" Target="slides/slide68.xml"/><Relationship Id="rId79" Type="http://schemas.openxmlformats.org/officeDocument/2006/relationships/viewProps" Target="viewProps.xml"/><Relationship Id="rId5" Type="http://schemas.openxmlformats.org/officeDocument/2006/relationships/slideMaster" Target="slideMasters/slideMaster1.xml"/><Relationship Id="rId61" Type="http://schemas.openxmlformats.org/officeDocument/2006/relationships/slide" Target="slides/slide55.xml"/><Relationship Id="rId82"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slide" Target="slides/slide63.xml"/><Relationship Id="rId77" Type="http://schemas.openxmlformats.org/officeDocument/2006/relationships/commentAuthors" Target="commentAuthors.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80"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slide" Target="slides/slide69.xml"/><Relationship Id="rId1" Type="http://schemas.openxmlformats.org/officeDocument/2006/relationships/customXml" Target="../customXml/item1.xml"/><Relationship Id="rId6"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D5EAF9-BA8D-45BB-8A3B-FB480AA9C870}" type="datetimeFigureOut">
              <a:rPr lang="en-US" smtClean="0"/>
              <a:t>1/2/2019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D5447F-AEB5-495F-AE5C-2965668B9EB8}" type="slidenum">
              <a:rPr lang="en-US" smtClean="0"/>
              <a:t>‹#›</a:t>
            </a:fld>
            <a:endParaRPr lang="en-US" dirty="0"/>
          </a:p>
        </p:txBody>
      </p:sp>
    </p:spTree>
    <p:extLst>
      <p:ext uri="{BB962C8B-B14F-4D97-AF65-F5344CB8AC3E}">
        <p14:creationId xmlns:p14="http://schemas.microsoft.com/office/powerpoint/2010/main" val="480496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1</a:t>
            </a:fld>
            <a:endParaRPr lang="en-US" dirty="0"/>
          </a:p>
        </p:txBody>
      </p:sp>
    </p:spTree>
    <p:extLst>
      <p:ext uri="{BB962C8B-B14F-4D97-AF65-F5344CB8AC3E}">
        <p14:creationId xmlns:p14="http://schemas.microsoft.com/office/powerpoint/2010/main" val="30663443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10</a:t>
            </a:fld>
            <a:endParaRPr lang="en-US" dirty="0"/>
          </a:p>
        </p:txBody>
      </p:sp>
    </p:spTree>
    <p:extLst>
      <p:ext uri="{BB962C8B-B14F-4D97-AF65-F5344CB8AC3E}">
        <p14:creationId xmlns:p14="http://schemas.microsoft.com/office/powerpoint/2010/main" val="9037678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11</a:t>
            </a:fld>
            <a:endParaRPr lang="en-US" dirty="0"/>
          </a:p>
        </p:txBody>
      </p:sp>
    </p:spTree>
    <p:extLst>
      <p:ext uri="{BB962C8B-B14F-4D97-AF65-F5344CB8AC3E}">
        <p14:creationId xmlns:p14="http://schemas.microsoft.com/office/powerpoint/2010/main" val="3424549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12</a:t>
            </a:fld>
            <a:endParaRPr lang="en-US" dirty="0"/>
          </a:p>
        </p:txBody>
      </p:sp>
    </p:spTree>
    <p:extLst>
      <p:ext uri="{BB962C8B-B14F-4D97-AF65-F5344CB8AC3E}">
        <p14:creationId xmlns:p14="http://schemas.microsoft.com/office/powerpoint/2010/main" val="2905110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13</a:t>
            </a:fld>
            <a:endParaRPr lang="en-US" dirty="0"/>
          </a:p>
        </p:txBody>
      </p:sp>
    </p:spTree>
    <p:extLst>
      <p:ext uri="{BB962C8B-B14F-4D97-AF65-F5344CB8AC3E}">
        <p14:creationId xmlns:p14="http://schemas.microsoft.com/office/powerpoint/2010/main" val="2878997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14</a:t>
            </a:fld>
            <a:endParaRPr lang="en-US" dirty="0"/>
          </a:p>
        </p:txBody>
      </p:sp>
    </p:spTree>
    <p:extLst>
      <p:ext uri="{BB962C8B-B14F-4D97-AF65-F5344CB8AC3E}">
        <p14:creationId xmlns:p14="http://schemas.microsoft.com/office/powerpoint/2010/main" val="5737119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15</a:t>
            </a:fld>
            <a:endParaRPr lang="en-US" dirty="0"/>
          </a:p>
        </p:txBody>
      </p:sp>
    </p:spTree>
    <p:extLst>
      <p:ext uri="{BB962C8B-B14F-4D97-AF65-F5344CB8AC3E}">
        <p14:creationId xmlns:p14="http://schemas.microsoft.com/office/powerpoint/2010/main" val="34110056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16</a:t>
            </a:fld>
            <a:endParaRPr lang="en-US" dirty="0"/>
          </a:p>
        </p:txBody>
      </p:sp>
    </p:spTree>
    <p:extLst>
      <p:ext uri="{BB962C8B-B14F-4D97-AF65-F5344CB8AC3E}">
        <p14:creationId xmlns:p14="http://schemas.microsoft.com/office/powerpoint/2010/main" val="29152768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17</a:t>
            </a:fld>
            <a:endParaRPr lang="en-US" dirty="0"/>
          </a:p>
        </p:txBody>
      </p:sp>
    </p:spTree>
    <p:extLst>
      <p:ext uri="{BB962C8B-B14F-4D97-AF65-F5344CB8AC3E}">
        <p14:creationId xmlns:p14="http://schemas.microsoft.com/office/powerpoint/2010/main" val="29291912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18</a:t>
            </a:fld>
            <a:endParaRPr lang="en-US" dirty="0"/>
          </a:p>
        </p:txBody>
      </p:sp>
    </p:spTree>
    <p:extLst>
      <p:ext uri="{BB962C8B-B14F-4D97-AF65-F5344CB8AC3E}">
        <p14:creationId xmlns:p14="http://schemas.microsoft.com/office/powerpoint/2010/main" val="28265060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19</a:t>
            </a:fld>
            <a:endParaRPr lang="en-US" dirty="0"/>
          </a:p>
        </p:txBody>
      </p:sp>
    </p:spTree>
    <p:extLst>
      <p:ext uri="{BB962C8B-B14F-4D97-AF65-F5344CB8AC3E}">
        <p14:creationId xmlns:p14="http://schemas.microsoft.com/office/powerpoint/2010/main" val="3648722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2D5447F-AEB5-495F-AE5C-2965668B9EB8}" type="slidenum">
              <a:rPr lang="en-US" smtClean="0"/>
              <a:t>2</a:t>
            </a:fld>
            <a:endParaRPr lang="en-US" dirty="0"/>
          </a:p>
        </p:txBody>
      </p:sp>
    </p:spTree>
    <p:extLst>
      <p:ext uri="{BB962C8B-B14F-4D97-AF65-F5344CB8AC3E}">
        <p14:creationId xmlns:p14="http://schemas.microsoft.com/office/powerpoint/2010/main" val="30935011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20</a:t>
            </a:fld>
            <a:endParaRPr lang="en-US" dirty="0"/>
          </a:p>
        </p:txBody>
      </p:sp>
    </p:spTree>
    <p:extLst>
      <p:ext uri="{BB962C8B-B14F-4D97-AF65-F5344CB8AC3E}">
        <p14:creationId xmlns:p14="http://schemas.microsoft.com/office/powerpoint/2010/main" val="6283798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21</a:t>
            </a:fld>
            <a:endParaRPr lang="en-US" dirty="0"/>
          </a:p>
        </p:txBody>
      </p:sp>
    </p:spTree>
    <p:extLst>
      <p:ext uri="{BB962C8B-B14F-4D97-AF65-F5344CB8AC3E}">
        <p14:creationId xmlns:p14="http://schemas.microsoft.com/office/powerpoint/2010/main" val="24174317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22</a:t>
            </a:fld>
            <a:endParaRPr lang="en-US" dirty="0"/>
          </a:p>
        </p:txBody>
      </p:sp>
    </p:spTree>
    <p:extLst>
      <p:ext uri="{BB962C8B-B14F-4D97-AF65-F5344CB8AC3E}">
        <p14:creationId xmlns:p14="http://schemas.microsoft.com/office/powerpoint/2010/main" val="23711706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23</a:t>
            </a:fld>
            <a:endParaRPr lang="en-US" dirty="0"/>
          </a:p>
        </p:txBody>
      </p:sp>
    </p:spTree>
    <p:extLst>
      <p:ext uri="{BB962C8B-B14F-4D97-AF65-F5344CB8AC3E}">
        <p14:creationId xmlns:p14="http://schemas.microsoft.com/office/powerpoint/2010/main" val="3018983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24</a:t>
            </a:fld>
            <a:endParaRPr lang="en-US" dirty="0"/>
          </a:p>
        </p:txBody>
      </p:sp>
    </p:spTree>
    <p:extLst>
      <p:ext uri="{BB962C8B-B14F-4D97-AF65-F5344CB8AC3E}">
        <p14:creationId xmlns:p14="http://schemas.microsoft.com/office/powerpoint/2010/main" val="25604639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25</a:t>
            </a:fld>
            <a:endParaRPr lang="en-US" dirty="0"/>
          </a:p>
        </p:txBody>
      </p:sp>
    </p:spTree>
    <p:extLst>
      <p:ext uri="{BB962C8B-B14F-4D97-AF65-F5344CB8AC3E}">
        <p14:creationId xmlns:p14="http://schemas.microsoft.com/office/powerpoint/2010/main" val="22760056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26</a:t>
            </a:fld>
            <a:endParaRPr lang="en-US" dirty="0"/>
          </a:p>
        </p:txBody>
      </p:sp>
    </p:spTree>
    <p:extLst>
      <p:ext uri="{BB962C8B-B14F-4D97-AF65-F5344CB8AC3E}">
        <p14:creationId xmlns:p14="http://schemas.microsoft.com/office/powerpoint/2010/main" val="14919099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27</a:t>
            </a:fld>
            <a:endParaRPr lang="en-US" dirty="0"/>
          </a:p>
        </p:txBody>
      </p:sp>
    </p:spTree>
    <p:extLst>
      <p:ext uri="{BB962C8B-B14F-4D97-AF65-F5344CB8AC3E}">
        <p14:creationId xmlns:p14="http://schemas.microsoft.com/office/powerpoint/2010/main" val="17312017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28</a:t>
            </a:fld>
            <a:endParaRPr lang="en-US" dirty="0"/>
          </a:p>
        </p:txBody>
      </p:sp>
    </p:spTree>
    <p:extLst>
      <p:ext uri="{BB962C8B-B14F-4D97-AF65-F5344CB8AC3E}">
        <p14:creationId xmlns:p14="http://schemas.microsoft.com/office/powerpoint/2010/main" val="23710230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29</a:t>
            </a:fld>
            <a:endParaRPr lang="en-US" dirty="0"/>
          </a:p>
        </p:txBody>
      </p:sp>
    </p:spTree>
    <p:extLst>
      <p:ext uri="{BB962C8B-B14F-4D97-AF65-F5344CB8AC3E}">
        <p14:creationId xmlns:p14="http://schemas.microsoft.com/office/powerpoint/2010/main" val="2458748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3</a:t>
            </a:fld>
            <a:endParaRPr lang="en-US" dirty="0"/>
          </a:p>
        </p:txBody>
      </p:sp>
    </p:spTree>
    <p:extLst>
      <p:ext uri="{BB962C8B-B14F-4D97-AF65-F5344CB8AC3E}">
        <p14:creationId xmlns:p14="http://schemas.microsoft.com/office/powerpoint/2010/main" val="11171045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30</a:t>
            </a:fld>
            <a:endParaRPr lang="en-US" dirty="0"/>
          </a:p>
        </p:txBody>
      </p:sp>
    </p:spTree>
    <p:extLst>
      <p:ext uri="{BB962C8B-B14F-4D97-AF65-F5344CB8AC3E}">
        <p14:creationId xmlns:p14="http://schemas.microsoft.com/office/powerpoint/2010/main" val="41842337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8468"/>
            <a:ext cx="5486400" cy="4114800"/>
          </a:xfrm>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31</a:t>
            </a:fld>
            <a:endParaRPr lang="en-US" dirty="0"/>
          </a:p>
        </p:txBody>
      </p:sp>
    </p:spTree>
    <p:extLst>
      <p:ext uri="{BB962C8B-B14F-4D97-AF65-F5344CB8AC3E}">
        <p14:creationId xmlns:p14="http://schemas.microsoft.com/office/powerpoint/2010/main" val="31408195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32</a:t>
            </a:fld>
            <a:endParaRPr lang="en-US" dirty="0"/>
          </a:p>
        </p:txBody>
      </p:sp>
    </p:spTree>
    <p:extLst>
      <p:ext uri="{BB962C8B-B14F-4D97-AF65-F5344CB8AC3E}">
        <p14:creationId xmlns:p14="http://schemas.microsoft.com/office/powerpoint/2010/main" val="11570225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33</a:t>
            </a:fld>
            <a:endParaRPr lang="en-US" dirty="0"/>
          </a:p>
        </p:txBody>
      </p:sp>
    </p:spTree>
    <p:extLst>
      <p:ext uri="{BB962C8B-B14F-4D97-AF65-F5344CB8AC3E}">
        <p14:creationId xmlns:p14="http://schemas.microsoft.com/office/powerpoint/2010/main" val="30486530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34</a:t>
            </a:fld>
            <a:endParaRPr lang="en-US" dirty="0"/>
          </a:p>
        </p:txBody>
      </p:sp>
    </p:spTree>
    <p:extLst>
      <p:ext uri="{BB962C8B-B14F-4D97-AF65-F5344CB8AC3E}">
        <p14:creationId xmlns:p14="http://schemas.microsoft.com/office/powerpoint/2010/main" val="20531854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35</a:t>
            </a:fld>
            <a:endParaRPr lang="en-US" dirty="0"/>
          </a:p>
        </p:txBody>
      </p:sp>
    </p:spTree>
    <p:extLst>
      <p:ext uri="{BB962C8B-B14F-4D97-AF65-F5344CB8AC3E}">
        <p14:creationId xmlns:p14="http://schemas.microsoft.com/office/powerpoint/2010/main" val="342815331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36</a:t>
            </a:fld>
            <a:endParaRPr lang="en-US" dirty="0"/>
          </a:p>
        </p:txBody>
      </p:sp>
    </p:spTree>
    <p:extLst>
      <p:ext uri="{BB962C8B-B14F-4D97-AF65-F5344CB8AC3E}">
        <p14:creationId xmlns:p14="http://schemas.microsoft.com/office/powerpoint/2010/main" val="16957295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37</a:t>
            </a:fld>
            <a:endParaRPr lang="en-US" dirty="0"/>
          </a:p>
        </p:txBody>
      </p:sp>
    </p:spTree>
    <p:extLst>
      <p:ext uri="{BB962C8B-B14F-4D97-AF65-F5344CB8AC3E}">
        <p14:creationId xmlns:p14="http://schemas.microsoft.com/office/powerpoint/2010/main" val="245137606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38</a:t>
            </a:fld>
            <a:endParaRPr lang="en-US" dirty="0"/>
          </a:p>
        </p:txBody>
      </p:sp>
    </p:spTree>
    <p:extLst>
      <p:ext uri="{BB962C8B-B14F-4D97-AF65-F5344CB8AC3E}">
        <p14:creationId xmlns:p14="http://schemas.microsoft.com/office/powerpoint/2010/main" val="203255450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39</a:t>
            </a:fld>
            <a:endParaRPr lang="en-US" dirty="0"/>
          </a:p>
        </p:txBody>
      </p:sp>
    </p:spTree>
    <p:extLst>
      <p:ext uri="{BB962C8B-B14F-4D97-AF65-F5344CB8AC3E}">
        <p14:creationId xmlns:p14="http://schemas.microsoft.com/office/powerpoint/2010/main" val="3833429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4</a:t>
            </a:fld>
            <a:endParaRPr lang="en-US" dirty="0"/>
          </a:p>
        </p:txBody>
      </p:sp>
    </p:spTree>
    <p:extLst>
      <p:ext uri="{BB962C8B-B14F-4D97-AF65-F5344CB8AC3E}">
        <p14:creationId xmlns:p14="http://schemas.microsoft.com/office/powerpoint/2010/main" val="412200002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40</a:t>
            </a:fld>
            <a:endParaRPr lang="en-US" dirty="0"/>
          </a:p>
        </p:txBody>
      </p:sp>
    </p:spTree>
    <p:extLst>
      <p:ext uri="{BB962C8B-B14F-4D97-AF65-F5344CB8AC3E}">
        <p14:creationId xmlns:p14="http://schemas.microsoft.com/office/powerpoint/2010/main" val="38334299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41</a:t>
            </a:fld>
            <a:endParaRPr lang="en-US" dirty="0"/>
          </a:p>
        </p:txBody>
      </p:sp>
    </p:spTree>
    <p:extLst>
      <p:ext uri="{BB962C8B-B14F-4D97-AF65-F5344CB8AC3E}">
        <p14:creationId xmlns:p14="http://schemas.microsoft.com/office/powerpoint/2010/main" val="383342991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42</a:t>
            </a:fld>
            <a:endParaRPr lang="en-US" dirty="0"/>
          </a:p>
        </p:txBody>
      </p:sp>
    </p:spTree>
    <p:extLst>
      <p:ext uri="{BB962C8B-B14F-4D97-AF65-F5344CB8AC3E}">
        <p14:creationId xmlns:p14="http://schemas.microsoft.com/office/powerpoint/2010/main" val="213040693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34925"/>
            <a:ext cx="4572000" cy="3429000"/>
          </a:xfrm>
        </p:spPr>
      </p:sp>
      <p:sp>
        <p:nvSpPr>
          <p:cNvPr id="3" name="Notes Placeholder 2"/>
          <p:cNvSpPr>
            <a:spLocks noGrp="1"/>
          </p:cNvSpPr>
          <p:nvPr>
            <p:ph type="body" idx="1"/>
          </p:nvPr>
        </p:nvSpPr>
        <p:spPr>
          <a:xfrm>
            <a:off x="685800" y="3464169"/>
            <a:ext cx="5486400" cy="4114800"/>
          </a:xfrm>
        </p:spPr>
        <p:txBody>
          <a:bodyPr/>
          <a:lstStyle/>
          <a:p>
            <a:pPr lvl="0"/>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43</a:t>
            </a:fld>
            <a:endParaRPr lang="en-US" dirty="0"/>
          </a:p>
        </p:txBody>
      </p:sp>
    </p:spTree>
    <p:extLst>
      <p:ext uri="{BB962C8B-B14F-4D97-AF65-F5344CB8AC3E}">
        <p14:creationId xmlns:p14="http://schemas.microsoft.com/office/powerpoint/2010/main" val="426702632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44</a:t>
            </a:fld>
            <a:endParaRPr lang="en-US" dirty="0"/>
          </a:p>
        </p:txBody>
      </p:sp>
    </p:spTree>
    <p:extLst>
      <p:ext uri="{BB962C8B-B14F-4D97-AF65-F5344CB8AC3E}">
        <p14:creationId xmlns:p14="http://schemas.microsoft.com/office/powerpoint/2010/main" val="409111613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45</a:t>
            </a:fld>
            <a:endParaRPr lang="en-US" dirty="0"/>
          </a:p>
        </p:txBody>
      </p:sp>
    </p:spTree>
    <p:extLst>
      <p:ext uri="{BB962C8B-B14F-4D97-AF65-F5344CB8AC3E}">
        <p14:creationId xmlns:p14="http://schemas.microsoft.com/office/powerpoint/2010/main" val="407754812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46</a:t>
            </a:fld>
            <a:endParaRPr lang="en-US" dirty="0"/>
          </a:p>
        </p:txBody>
      </p:sp>
    </p:spTree>
    <p:extLst>
      <p:ext uri="{BB962C8B-B14F-4D97-AF65-F5344CB8AC3E}">
        <p14:creationId xmlns:p14="http://schemas.microsoft.com/office/powerpoint/2010/main" val="67531179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47</a:t>
            </a:fld>
            <a:endParaRPr lang="en-US" dirty="0"/>
          </a:p>
        </p:txBody>
      </p:sp>
    </p:spTree>
    <p:extLst>
      <p:ext uri="{BB962C8B-B14F-4D97-AF65-F5344CB8AC3E}">
        <p14:creationId xmlns:p14="http://schemas.microsoft.com/office/powerpoint/2010/main" val="233332950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48</a:t>
            </a:fld>
            <a:endParaRPr lang="en-US" dirty="0"/>
          </a:p>
        </p:txBody>
      </p:sp>
    </p:spTree>
    <p:extLst>
      <p:ext uri="{BB962C8B-B14F-4D97-AF65-F5344CB8AC3E}">
        <p14:creationId xmlns:p14="http://schemas.microsoft.com/office/powerpoint/2010/main" val="276900490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49</a:t>
            </a:fld>
            <a:endParaRPr lang="en-US" dirty="0"/>
          </a:p>
        </p:txBody>
      </p:sp>
    </p:spTree>
    <p:extLst>
      <p:ext uri="{BB962C8B-B14F-4D97-AF65-F5344CB8AC3E}">
        <p14:creationId xmlns:p14="http://schemas.microsoft.com/office/powerpoint/2010/main" val="3735294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a:t>
            </a:fld>
            <a:endParaRPr lang="en-US" dirty="0"/>
          </a:p>
        </p:txBody>
      </p:sp>
    </p:spTree>
    <p:extLst>
      <p:ext uri="{BB962C8B-B14F-4D97-AF65-F5344CB8AC3E}">
        <p14:creationId xmlns:p14="http://schemas.microsoft.com/office/powerpoint/2010/main" val="353798048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50</a:t>
            </a:fld>
            <a:endParaRPr lang="en-US" dirty="0"/>
          </a:p>
        </p:txBody>
      </p:sp>
    </p:spTree>
    <p:extLst>
      <p:ext uri="{BB962C8B-B14F-4D97-AF65-F5344CB8AC3E}">
        <p14:creationId xmlns:p14="http://schemas.microsoft.com/office/powerpoint/2010/main" val="344607502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51</a:t>
            </a:fld>
            <a:endParaRPr lang="en-US" dirty="0"/>
          </a:p>
        </p:txBody>
      </p:sp>
    </p:spTree>
    <p:extLst>
      <p:ext uri="{BB962C8B-B14F-4D97-AF65-F5344CB8AC3E}">
        <p14:creationId xmlns:p14="http://schemas.microsoft.com/office/powerpoint/2010/main" val="411031204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52</a:t>
            </a:fld>
            <a:endParaRPr lang="en-US" dirty="0"/>
          </a:p>
        </p:txBody>
      </p:sp>
    </p:spTree>
    <p:extLst>
      <p:ext uri="{BB962C8B-B14F-4D97-AF65-F5344CB8AC3E}">
        <p14:creationId xmlns:p14="http://schemas.microsoft.com/office/powerpoint/2010/main" val="126829596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53</a:t>
            </a:fld>
            <a:endParaRPr lang="en-US" dirty="0"/>
          </a:p>
        </p:txBody>
      </p:sp>
    </p:spTree>
    <p:extLst>
      <p:ext uri="{BB962C8B-B14F-4D97-AF65-F5344CB8AC3E}">
        <p14:creationId xmlns:p14="http://schemas.microsoft.com/office/powerpoint/2010/main" val="224923762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54</a:t>
            </a:fld>
            <a:endParaRPr lang="en-US" dirty="0"/>
          </a:p>
        </p:txBody>
      </p:sp>
    </p:spTree>
    <p:extLst>
      <p:ext uri="{BB962C8B-B14F-4D97-AF65-F5344CB8AC3E}">
        <p14:creationId xmlns:p14="http://schemas.microsoft.com/office/powerpoint/2010/main" val="399635142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55</a:t>
            </a:fld>
            <a:endParaRPr lang="en-US" dirty="0"/>
          </a:p>
        </p:txBody>
      </p:sp>
    </p:spTree>
    <p:extLst>
      <p:ext uri="{BB962C8B-B14F-4D97-AF65-F5344CB8AC3E}">
        <p14:creationId xmlns:p14="http://schemas.microsoft.com/office/powerpoint/2010/main" val="128689656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56</a:t>
            </a:fld>
            <a:endParaRPr lang="en-US" dirty="0"/>
          </a:p>
        </p:txBody>
      </p:sp>
    </p:spTree>
    <p:extLst>
      <p:ext uri="{BB962C8B-B14F-4D97-AF65-F5344CB8AC3E}">
        <p14:creationId xmlns:p14="http://schemas.microsoft.com/office/powerpoint/2010/main" val="93451552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fontAlgn="base"/>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57</a:t>
            </a:fld>
            <a:endParaRPr lang="en-US" dirty="0"/>
          </a:p>
        </p:txBody>
      </p:sp>
    </p:spTree>
    <p:extLst>
      <p:ext uri="{BB962C8B-B14F-4D97-AF65-F5344CB8AC3E}">
        <p14:creationId xmlns:p14="http://schemas.microsoft.com/office/powerpoint/2010/main" val="158850515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58</a:t>
            </a:fld>
            <a:endParaRPr lang="en-US" dirty="0"/>
          </a:p>
        </p:txBody>
      </p:sp>
    </p:spTree>
    <p:extLst>
      <p:ext uri="{BB962C8B-B14F-4D97-AF65-F5344CB8AC3E}">
        <p14:creationId xmlns:p14="http://schemas.microsoft.com/office/powerpoint/2010/main" val="191495208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59</a:t>
            </a:fld>
            <a:endParaRPr lang="en-US" dirty="0"/>
          </a:p>
        </p:txBody>
      </p:sp>
    </p:spTree>
    <p:extLst>
      <p:ext uri="{BB962C8B-B14F-4D97-AF65-F5344CB8AC3E}">
        <p14:creationId xmlns:p14="http://schemas.microsoft.com/office/powerpoint/2010/main" val="3002278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6</a:t>
            </a:fld>
            <a:endParaRPr lang="en-US" dirty="0"/>
          </a:p>
        </p:txBody>
      </p:sp>
    </p:spTree>
    <p:extLst>
      <p:ext uri="{BB962C8B-B14F-4D97-AF65-F5344CB8AC3E}">
        <p14:creationId xmlns:p14="http://schemas.microsoft.com/office/powerpoint/2010/main" val="81541095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60</a:t>
            </a:fld>
            <a:endParaRPr lang="en-US" dirty="0"/>
          </a:p>
        </p:txBody>
      </p:sp>
    </p:spTree>
    <p:extLst>
      <p:ext uri="{BB962C8B-B14F-4D97-AF65-F5344CB8AC3E}">
        <p14:creationId xmlns:p14="http://schemas.microsoft.com/office/powerpoint/2010/main" val="54509563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61</a:t>
            </a:fld>
            <a:endParaRPr lang="en-US" dirty="0"/>
          </a:p>
        </p:txBody>
      </p:sp>
    </p:spTree>
    <p:extLst>
      <p:ext uri="{BB962C8B-B14F-4D97-AF65-F5344CB8AC3E}">
        <p14:creationId xmlns:p14="http://schemas.microsoft.com/office/powerpoint/2010/main" val="368386225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62</a:t>
            </a:fld>
            <a:endParaRPr lang="en-US" dirty="0"/>
          </a:p>
        </p:txBody>
      </p:sp>
    </p:spTree>
    <p:extLst>
      <p:ext uri="{BB962C8B-B14F-4D97-AF65-F5344CB8AC3E}">
        <p14:creationId xmlns:p14="http://schemas.microsoft.com/office/powerpoint/2010/main" val="263132438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48468"/>
            <a:ext cx="5486400" cy="4114800"/>
          </a:xfrm>
        </p:spPr>
        <p:txBody>
          <a:bodyPr/>
          <a:lstStyle/>
          <a:p>
            <a:pPr fontAlgn="base"/>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63</a:t>
            </a:fld>
            <a:endParaRPr lang="en-US" dirty="0"/>
          </a:p>
        </p:txBody>
      </p:sp>
    </p:spTree>
    <p:extLst>
      <p:ext uri="{BB962C8B-B14F-4D97-AF65-F5344CB8AC3E}">
        <p14:creationId xmlns:p14="http://schemas.microsoft.com/office/powerpoint/2010/main" val="258209789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64</a:t>
            </a:fld>
            <a:endParaRPr lang="en-US" dirty="0"/>
          </a:p>
        </p:txBody>
      </p:sp>
    </p:spTree>
    <p:extLst>
      <p:ext uri="{BB962C8B-B14F-4D97-AF65-F5344CB8AC3E}">
        <p14:creationId xmlns:p14="http://schemas.microsoft.com/office/powerpoint/2010/main" val="82011479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65</a:t>
            </a:fld>
            <a:endParaRPr lang="en-US" dirty="0"/>
          </a:p>
        </p:txBody>
      </p:sp>
    </p:spTree>
    <p:extLst>
      <p:ext uri="{BB962C8B-B14F-4D97-AF65-F5344CB8AC3E}">
        <p14:creationId xmlns:p14="http://schemas.microsoft.com/office/powerpoint/2010/main" val="306122527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66</a:t>
            </a:fld>
            <a:endParaRPr lang="en-US" dirty="0"/>
          </a:p>
        </p:txBody>
      </p:sp>
    </p:spTree>
    <p:extLst>
      <p:ext uri="{BB962C8B-B14F-4D97-AF65-F5344CB8AC3E}">
        <p14:creationId xmlns:p14="http://schemas.microsoft.com/office/powerpoint/2010/main" val="336226526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67</a:t>
            </a:fld>
            <a:endParaRPr lang="en-US" dirty="0"/>
          </a:p>
        </p:txBody>
      </p:sp>
    </p:spTree>
    <p:extLst>
      <p:ext uri="{BB962C8B-B14F-4D97-AF65-F5344CB8AC3E}">
        <p14:creationId xmlns:p14="http://schemas.microsoft.com/office/powerpoint/2010/main" val="113114200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68</a:t>
            </a:fld>
            <a:endParaRPr lang="en-US" dirty="0"/>
          </a:p>
        </p:txBody>
      </p:sp>
    </p:spTree>
    <p:extLst>
      <p:ext uri="{BB962C8B-B14F-4D97-AF65-F5344CB8AC3E}">
        <p14:creationId xmlns:p14="http://schemas.microsoft.com/office/powerpoint/2010/main" val="125860272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69</a:t>
            </a:fld>
            <a:endParaRPr lang="en-US" dirty="0"/>
          </a:p>
        </p:txBody>
      </p:sp>
    </p:spTree>
    <p:extLst>
      <p:ext uri="{BB962C8B-B14F-4D97-AF65-F5344CB8AC3E}">
        <p14:creationId xmlns:p14="http://schemas.microsoft.com/office/powerpoint/2010/main" val="1095037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7</a:t>
            </a:fld>
            <a:endParaRPr lang="en-US" dirty="0"/>
          </a:p>
        </p:txBody>
      </p:sp>
    </p:spTree>
    <p:extLst>
      <p:ext uri="{BB962C8B-B14F-4D97-AF65-F5344CB8AC3E}">
        <p14:creationId xmlns:p14="http://schemas.microsoft.com/office/powerpoint/2010/main" val="40461744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D5447F-AEB5-495F-AE5C-2965668B9EB8}" type="slidenum">
              <a:rPr lang="en-US" smtClean="0"/>
              <a:t>8</a:t>
            </a:fld>
            <a:endParaRPr lang="en-US" dirty="0"/>
          </a:p>
        </p:txBody>
      </p:sp>
    </p:spTree>
    <p:extLst>
      <p:ext uri="{BB962C8B-B14F-4D97-AF65-F5344CB8AC3E}">
        <p14:creationId xmlns:p14="http://schemas.microsoft.com/office/powerpoint/2010/main" val="2307968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ffectLst/>
            </a:endParaRPr>
          </a:p>
        </p:txBody>
      </p:sp>
      <p:sp>
        <p:nvSpPr>
          <p:cNvPr id="4" name="Slide Number Placeholder 3"/>
          <p:cNvSpPr>
            <a:spLocks noGrp="1"/>
          </p:cNvSpPr>
          <p:nvPr>
            <p:ph type="sldNum" sz="quarter" idx="10"/>
          </p:nvPr>
        </p:nvSpPr>
        <p:spPr/>
        <p:txBody>
          <a:bodyPr/>
          <a:lstStyle/>
          <a:p>
            <a:fld id="{02D5447F-AEB5-495F-AE5C-2965668B9EB8}" type="slidenum">
              <a:rPr lang="en-US" smtClean="0"/>
              <a:t>9</a:t>
            </a:fld>
            <a:endParaRPr lang="en-US" dirty="0"/>
          </a:p>
        </p:txBody>
      </p:sp>
    </p:spTree>
    <p:extLst>
      <p:ext uri="{BB962C8B-B14F-4D97-AF65-F5344CB8AC3E}">
        <p14:creationId xmlns:p14="http://schemas.microsoft.com/office/powerpoint/2010/main" val="3714114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512520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Horiz rule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463040"/>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4" name="Straight Connector 3"/>
          <p:cNvCxnSpPr/>
          <p:nvPr userDrawn="1"/>
        </p:nvCxnSpPr>
        <p:spPr>
          <a:xfrm>
            <a:off x="540399" y="1828800"/>
            <a:ext cx="8146401" cy="0"/>
          </a:xfrm>
          <a:prstGeom prst="line">
            <a:avLst/>
          </a:prstGeom>
          <a:ln>
            <a:solidFill>
              <a:srgbClr val="0A5287"/>
            </a:solidFill>
          </a:ln>
          <a:effectLst/>
        </p:spPr>
        <p:style>
          <a:lnRef idx="2">
            <a:schemeClr val="accent1"/>
          </a:lnRef>
          <a:fillRef idx="0">
            <a:schemeClr val="accent1"/>
          </a:fillRef>
          <a:effectRef idx="1">
            <a:schemeClr val="accent1"/>
          </a:effectRef>
          <a:fontRef idx="minor">
            <a:schemeClr val="tx1"/>
          </a:fontRef>
        </p:style>
      </p:cxn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4219620373"/>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96015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able and Note">
    <p:spTree>
      <p:nvGrpSpPr>
        <p:cNvPr id="1" name=""/>
        <p:cNvGrpSpPr/>
        <p:nvPr/>
      </p:nvGrpSpPr>
      <p:grpSpPr>
        <a:xfrm>
          <a:off x="0" y="0"/>
          <a:ext cx="0" cy="0"/>
          <a:chOff x="0" y="0"/>
          <a:chExt cx="0" cy="0"/>
        </a:xfrm>
      </p:grpSpPr>
      <p:sp>
        <p:nvSpPr>
          <p:cNvPr id="2" name="Title 1"/>
          <p:cNvSpPr>
            <a:spLocks noGrp="1"/>
          </p:cNvSpPr>
          <p:nvPr>
            <p:ph type="title"/>
          </p:nvPr>
        </p:nvSpPr>
        <p:spPr>
          <a:xfrm>
            <a:off x="457200" y="566928"/>
            <a:ext cx="8229600" cy="429768"/>
          </a:xfrm>
        </p:spPr>
        <p:txBody>
          <a:bodyPr/>
          <a:lstStyle/>
          <a:p>
            <a:r>
              <a:rPr lang="en-US" dirty="0"/>
              <a:t>Click to edit Master title style</a:t>
            </a:r>
          </a:p>
        </p:txBody>
      </p:sp>
      <p:sp>
        <p:nvSpPr>
          <p:cNvPr id="3" name="Content Placeholder 2"/>
          <p:cNvSpPr>
            <a:spLocks noGrp="1"/>
          </p:cNvSpPr>
          <p:nvPr>
            <p:ph sz="half" idx="1"/>
          </p:nvPr>
        </p:nvSpPr>
        <p:spPr>
          <a:xfrm>
            <a:off x="374904" y="1069847"/>
            <a:ext cx="8403336" cy="4270248"/>
          </a:xfrm>
        </p:spPr>
        <p:txBody>
          <a:bodyPr>
            <a:spAutoFit/>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74904" y="5486400"/>
            <a:ext cx="3739896" cy="274320"/>
          </a:xfrm>
        </p:spPr>
        <p:txBody>
          <a:bodyPr>
            <a:spAutoFit/>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1914643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Intro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566928"/>
            <a:ext cx="8229600" cy="429768"/>
          </a:xfrm>
        </p:spPr>
        <p:txBody>
          <a:bodyPr/>
          <a:lstStyle/>
          <a:p>
            <a:r>
              <a:rPr lang="en-US" dirty="0"/>
              <a:t>Click to edit Master title style</a:t>
            </a:r>
          </a:p>
        </p:txBody>
      </p:sp>
      <p:sp>
        <p:nvSpPr>
          <p:cNvPr id="4" name="Content Placeholder 3"/>
          <p:cNvSpPr>
            <a:spLocks noGrp="1"/>
          </p:cNvSpPr>
          <p:nvPr>
            <p:ph sz="half" idx="2"/>
          </p:nvPr>
        </p:nvSpPr>
        <p:spPr>
          <a:xfrm>
            <a:off x="451103" y="1066800"/>
            <a:ext cx="8268669" cy="1698927"/>
          </a:xfrm>
        </p:spPr>
        <p:txBody>
          <a:bodyPr wrap="square">
            <a:sp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2"/>
          <p:cNvSpPr>
            <a:spLocks noGrp="1"/>
          </p:cNvSpPr>
          <p:nvPr>
            <p:ph sz="half" idx="1"/>
          </p:nvPr>
        </p:nvSpPr>
        <p:spPr>
          <a:xfrm>
            <a:off x="457200" y="2875205"/>
            <a:ext cx="8262573" cy="1163395"/>
          </a:xfrm>
        </p:spPr>
        <p:txBody>
          <a:bodyPr wrap="square">
            <a:spAutoFit/>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819716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tro, Table 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566928"/>
            <a:ext cx="8229600" cy="429768"/>
          </a:xfrm>
        </p:spPr>
        <p:txBody>
          <a:bodyPr/>
          <a:lstStyle/>
          <a:p>
            <a:r>
              <a:rPr lang="en-US" dirty="0"/>
              <a:t>Click to edit Master title style</a:t>
            </a:r>
          </a:p>
        </p:txBody>
      </p:sp>
      <p:sp>
        <p:nvSpPr>
          <p:cNvPr id="4" name="Content Placeholder 3"/>
          <p:cNvSpPr>
            <a:spLocks noGrp="1"/>
          </p:cNvSpPr>
          <p:nvPr>
            <p:ph sz="half" idx="2"/>
          </p:nvPr>
        </p:nvSpPr>
        <p:spPr>
          <a:xfrm>
            <a:off x="451103" y="1066800"/>
            <a:ext cx="8268669" cy="1698927"/>
          </a:xfrm>
        </p:spPr>
        <p:txBody>
          <a:bodyPr wrap="square">
            <a:sp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2"/>
          <p:cNvSpPr>
            <a:spLocks noGrp="1"/>
          </p:cNvSpPr>
          <p:nvPr>
            <p:ph sz="half" idx="1"/>
          </p:nvPr>
        </p:nvSpPr>
        <p:spPr>
          <a:xfrm>
            <a:off x="457200" y="2875205"/>
            <a:ext cx="8262573" cy="1163395"/>
          </a:xfrm>
        </p:spPr>
        <p:txBody>
          <a:bodyPr wrap="square">
            <a:spAutoFit/>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
        <p:nvSpPr>
          <p:cNvPr id="6" name="Content Placeholder 2"/>
          <p:cNvSpPr>
            <a:spLocks noGrp="1"/>
          </p:cNvSpPr>
          <p:nvPr>
            <p:ph sz="half" idx="10"/>
          </p:nvPr>
        </p:nvSpPr>
        <p:spPr>
          <a:xfrm>
            <a:off x="457200" y="4191000"/>
            <a:ext cx="8262573" cy="1163395"/>
          </a:xfrm>
        </p:spPr>
        <p:txBody>
          <a:bodyPr wrap="square">
            <a:spAutoFit/>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639156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2431435"/>
          </a:xfrm>
        </p:spPr>
        <p:txBody>
          <a:bodyPr>
            <a:sp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2431435"/>
          </a:xfrm>
        </p:spPr>
        <p:txBody>
          <a:bodyPr>
            <a:sp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7772999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9141844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3591419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9534407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696567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463040"/>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425323292"/>
      </p:ext>
    </p:extLst>
  </p:cSld>
  <p:clrMapOvr>
    <a:masterClrMapping/>
  </p:clrMapOvr>
  <p:extLst mod="1">
    <p:ext uri="{DCECCB84-F9BA-43D5-87BE-67443E8EF086}">
      <p15:sldGuideLst xmlns:p15="http://schemas.microsoft.com/office/powerpoint/2012/main">
        <p15:guide id="1" orient="horz" pos="720" userDrawn="1">
          <p15:clr>
            <a:srgbClr val="FBAE40"/>
          </p15:clr>
        </p15:guide>
        <p15:guide id="2" orient="horz" pos="5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602035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3245825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267578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5048048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4828725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Main Title Slide">
    <p:spTree>
      <p:nvGrpSpPr>
        <p:cNvPr id="1" name=""/>
        <p:cNvGrpSpPr/>
        <p:nvPr/>
      </p:nvGrpSpPr>
      <p:grpSpPr>
        <a:xfrm>
          <a:off x="0" y="0"/>
          <a:ext cx="0" cy="0"/>
          <a:chOff x="0" y="0"/>
          <a:chExt cx="0" cy="0"/>
        </a:xfrm>
      </p:grpSpPr>
      <p:sp>
        <p:nvSpPr>
          <p:cNvPr id="9" name="Picture Placeholder 8"/>
          <p:cNvSpPr>
            <a:spLocks noGrp="1"/>
          </p:cNvSpPr>
          <p:nvPr>
            <p:ph type="pic" sz="quarter" idx="12"/>
          </p:nvPr>
        </p:nvSpPr>
        <p:spPr>
          <a:xfrm>
            <a:off x="7205472" y="347472"/>
            <a:ext cx="1344168" cy="1207008"/>
          </a:xfrm>
          <a:ln w="25400">
            <a:solidFill>
              <a:schemeClr val="accent1">
                <a:shade val="50000"/>
              </a:schemeClr>
            </a:solidFill>
          </a:ln>
        </p:spPr>
        <p:txBody>
          <a:bodyPr/>
          <a:lstStyle/>
          <a:p>
            <a:endParaRPr lang="en-CA" dirty="0"/>
          </a:p>
        </p:txBody>
      </p:sp>
      <p:sp>
        <p:nvSpPr>
          <p:cNvPr id="2" name="Title 1"/>
          <p:cNvSpPr>
            <a:spLocks noGrp="1"/>
          </p:cNvSpPr>
          <p:nvPr>
            <p:ph type="ctrTitle"/>
          </p:nvPr>
        </p:nvSpPr>
        <p:spPr>
          <a:xfrm>
            <a:off x="685800" y="914400"/>
            <a:ext cx="6705600" cy="523220"/>
          </a:xfrm>
        </p:spPr>
        <p:txBody>
          <a:bodyPr wrap="square">
            <a:spAutoFit/>
          </a:bodyPr>
          <a:lstStyle/>
          <a:p>
            <a:r>
              <a:rPr lang="en-US"/>
              <a:t>Click to edit Master title style</a:t>
            </a:r>
          </a:p>
        </p:txBody>
      </p:sp>
      <p:sp>
        <p:nvSpPr>
          <p:cNvPr id="3" name="Subtitle 2"/>
          <p:cNvSpPr>
            <a:spLocks noGrp="1"/>
          </p:cNvSpPr>
          <p:nvPr>
            <p:ph type="subTitle" idx="1"/>
          </p:nvPr>
        </p:nvSpPr>
        <p:spPr>
          <a:xfrm>
            <a:off x="777240" y="3584447"/>
            <a:ext cx="7772400" cy="2743200"/>
          </a:xfrm>
        </p:spPr>
        <p:txBody>
          <a:bodyPr>
            <a:spAutoFit/>
          </a:bodyPr>
          <a:lstStyle>
            <a:lvl1pPr marL="0" indent="0" algn="ctr">
              <a:buNone/>
              <a:defRPr sz="1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Picture Placeholder 4"/>
          <p:cNvSpPr>
            <a:spLocks noGrp="1"/>
          </p:cNvSpPr>
          <p:nvPr>
            <p:ph type="pic" sz="quarter" idx="10"/>
          </p:nvPr>
        </p:nvSpPr>
        <p:spPr>
          <a:xfrm>
            <a:off x="230188" y="5559552"/>
            <a:ext cx="886968" cy="886968"/>
          </a:xfrm>
        </p:spPr>
        <p:txBody>
          <a:bodyPr/>
          <a:lstStyle/>
          <a:p>
            <a:endParaRPr lang="en-CA"/>
          </a:p>
        </p:txBody>
      </p:sp>
      <p:sp>
        <p:nvSpPr>
          <p:cNvPr id="7" name="Picture Placeholder 6"/>
          <p:cNvSpPr>
            <a:spLocks noGrp="1"/>
          </p:cNvSpPr>
          <p:nvPr>
            <p:ph type="pic" sz="quarter" idx="11"/>
          </p:nvPr>
        </p:nvSpPr>
        <p:spPr>
          <a:xfrm>
            <a:off x="7379208" y="6108192"/>
            <a:ext cx="1453896" cy="493776"/>
          </a:xfrm>
        </p:spPr>
        <p:txBody>
          <a:bodyPr/>
          <a:lstStyle/>
          <a:p>
            <a:endParaRPr lang="en-CA" dirty="0"/>
          </a:p>
        </p:txBody>
      </p:sp>
    </p:spTree>
    <p:extLst>
      <p:ext uri="{BB962C8B-B14F-4D97-AF65-F5344CB8AC3E}">
        <p14:creationId xmlns:p14="http://schemas.microsoft.com/office/powerpoint/2010/main" val="4036191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rought By">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552"/>
            <a:ext cx="7772400" cy="1472184"/>
          </a:xfrm>
        </p:spPr>
        <p:txBody>
          <a:bodyPr wrap="square">
            <a:spAutoFit/>
          </a:bodyPr>
          <a:lstStyle>
            <a:lvl1pPr algn="ctr">
              <a:defRPr sz="2400">
                <a:solidFill>
                  <a:schemeClr val="tx1"/>
                </a:solidFill>
              </a:defRPr>
            </a:lvl1pPr>
          </a:lstStyle>
          <a:p>
            <a:r>
              <a:rPr lang="en-US" dirty="0"/>
              <a:t>Click to edit Master title style</a:t>
            </a:r>
          </a:p>
        </p:txBody>
      </p:sp>
      <p:sp>
        <p:nvSpPr>
          <p:cNvPr id="5" name="Picture Placeholder 4"/>
          <p:cNvSpPr>
            <a:spLocks noGrp="1"/>
          </p:cNvSpPr>
          <p:nvPr>
            <p:ph type="pic" sz="quarter" idx="10"/>
          </p:nvPr>
        </p:nvSpPr>
        <p:spPr>
          <a:xfrm>
            <a:off x="230188" y="5559552"/>
            <a:ext cx="886968" cy="886968"/>
          </a:xfrm>
        </p:spPr>
        <p:txBody>
          <a:bodyPr/>
          <a:lstStyle/>
          <a:p>
            <a:endParaRPr lang="en-CA"/>
          </a:p>
        </p:txBody>
      </p:sp>
      <p:sp>
        <p:nvSpPr>
          <p:cNvPr id="7" name="Picture Placeholder 6"/>
          <p:cNvSpPr>
            <a:spLocks noGrp="1"/>
          </p:cNvSpPr>
          <p:nvPr>
            <p:ph type="pic" sz="quarter" idx="11"/>
          </p:nvPr>
        </p:nvSpPr>
        <p:spPr>
          <a:xfrm>
            <a:off x="7379208" y="6108192"/>
            <a:ext cx="1453896" cy="493776"/>
          </a:xfrm>
        </p:spPr>
        <p:txBody>
          <a:bodyPr/>
          <a:lstStyle/>
          <a:p>
            <a:endParaRPr lang="en-CA" dirty="0"/>
          </a:p>
        </p:txBody>
      </p:sp>
      <p:sp>
        <p:nvSpPr>
          <p:cNvPr id="8"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pPr/>
              <a:t>‹#›</a:t>
            </a:fld>
            <a:endParaRPr lang="en-US" b="1" dirty="0"/>
          </a:p>
        </p:txBody>
      </p:sp>
    </p:spTree>
    <p:extLst>
      <p:ext uri="{BB962C8B-B14F-4D97-AF65-F5344CB8AC3E}">
        <p14:creationId xmlns:p14="http://schemas.microsoft.com/office/powerpoint/2010/main" val="2476887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Graphic_Imag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62573" cy="304800"/>
          </a:xfrm>
        </p:spPr>
        <p:txBody>
          <a:bodyPr>
            <a:normAutofit/>
          </a:bodyPr>
          <a:lstStyle>
            <a:lvl1pPr>
              <a:defRPr sz="500" b="0">
                <a:solidFill>
                  <a:schemeClr val="bg1"/>
                </a:solidFill>
              </a:defRPr>
            </a:lvl1pPr>
          </a:lstStyle>
          <a:p>
            <a:r>
              <a:rPr lang="en-US"/>
              <a:t>Click to edit Master title style</a:t>
            </a:r>
          </a:p>
        </p:txBody>
      </p:sp>
      <p:sp>
        <p:nvSpPr>
          <p:cNvPr id="3" name="Content Placeholder 2"/>
          <p:cNvSpPr>
            <a:spLocks noGrp="1"/>
          </p:cNvSpPr>
          <p:nvPr>
            <p:ph idx="1"/>
          </p:nvPr>
        </p:nvSpPr>
        <p:spPr>
          <a:xfrm>
            <a:off x="594360" y="603504"/>
            <a:ext cx="7955280" cy="5358384"/>
          </a:xfrm>
          <a:ln w="25400">
            <a:solidFill>
              <a:schemeClr val="accent1"/>
            </a:solidFill>
          </a:ln>
        </p:spPr>
        <p:txBody>
          <a:bodyPr>
            <a:no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4221785149"/>
      </p:ext>
    </p:extLst>
  </p:cSld>
  <p:clrMapOvr>
    <a:masterClrMapping/>
  </p:clrMapOvr>
  <p:extLst mod="1">
    <p:ext uri="{DCECCB84-F9BA-43D5-87BE-67443E8EF086}">
      <p15:sldGuideLst xmlns:p15="http://schemas.microsoft.com/office/powerpoint/2012/main">
        <p15:guide id="1" orient="horz" pos="720" userDrawn="1">
          <p15:clr>
            <a:srgbClr val="FBAE40"/>
          </p15:clr>
        </p15:guide>
        <p15:guide id="2" orient="horz" pos="57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Additional Info">
    <p:spTree>
      <p:nvGrpSpPr>
        <p:cNvPr id="1" name=""/>
        <p:cNvGrpSpPr/>
        <p:nvPr/>
      </p:nvGrpSpPr>
      <p:grpSpPr>
        <a:xfrm>
          <a:off x="0" y="0"/>
          <a:ext cx="0" cy="0"/>
          <a:chOff x="0" y="0"/>
          <a:chExt cx="0" cy="0"/>
        </a:xfrm>
      </p:grpSpPr>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2031999"/>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4" name="Straight Connector 3"/>
          <p:cNvCxnSpPr/>
          <p:nvPr userDrawn="1"/>
        </p:nvCxnSpPr>
        <p:spPr>
          <a:xfrm>
            <a:off x="540399" y="1828800"/>
            <a:ext cx="8146401" cy="0"/>
          </a:xfrm>
          <a:prstGeom prst="line">
            <a:avLst/>
          </a:prstGeom>
          <a:ln>
            <a:solidFill>
              <a:srgbClr val="0A5287"/>
            </a:solidFill>
          </a:ln>
          <a:effectLst/>
        </p:spPr>
        <p:style>
          <a:lnRef idx="2">
            <a:schemeClr val="accent1"/>
          </a:lnRef>
          <a:fillRef idx="0">
            <a:schemeClr val="accent1"/>
          </a:fillRef>
          <a:effectRef idx="1">
            <a:schemeClr val="accent1"/>
          </a:effectRef>
          <a:fontRef idx="minor">
            <a:schemeClr val="tx1"/>
          </a:fontRef>
        </p:style>
      </p:cxnSp>
      <p:pic>
        <p:nvPicPr>
          <p:cNvPr id="5" name="Picture 4" descr="Lectern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1752" y="768096"/>
            <a:ext cx="585216" cy="585216"/>
          </a:xfrm>
          <a:prstGeom prst="rect">
            <a:avLst/>
          </a:prstGeom>
        </p:spPr>
      </p:pic>
      <p:sp>
        <p:nvSpPr>
          <p:cNvPr id="6"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1841657918"/>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utline">
    <p:spTree>
      <p:nvGrpSpPr>
        <p:cNvPr id="1" name=""/>
        <p:cNvGrpSpPr/>
        <p:nvPr/>
      </p:nvGrpSpPr>
      <p:grpSpPr>
        <a:xfrm>
          <a:off x="0" y="0"/>
          <a:ext cx="0" cy="0"/>
          <a:chOff x="0" y="0"/>
          <a:chExt cx="0" cy="0"/>
        </a:xfrm>
      </p:grpSpPr>
      <p:sp>
        <p:nvSpPr>
          <p:cNvPr id="9" name="Picture Placeholder 8"/>
          <p:cNvSpPr>
            <a:spLocks noGrp="1"/>
          </p:cNvSpPr>
          <p:nvPr>
            <p:ph type="pic" sz="quarter" idx="12"/>
          </p:nvPr>
        </p:nvSpPr>
        <p:spPr>
          <a:xfrm>
            <a:off x="7205472" y="347472"/>
            <a:ext cx="1344168" cy="1207008"/>
          </a:xfrm>
          <a:ln w="25400">
            <a:solidFill>
              <a:schemeClr val="accent1">
                <a:shade val="50000"/>
              </a:schemeClr>
            </a:solidFill>
          </a:ln>
        </p:spPr>
        <p:txBody>
          <a:bodyPr/>
          <a:lstStyle/>
          <a:p>
            <a:endParaRPr lang="en-CA" dirty="0"/>
          </a:p>
        </p:txBody>
      </p:sp>
      <p:pic>
        <p:nvPicPr>
          <p:cNvPr id="6" name="Picture 5" descr="Book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1752" y="77123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560945"/>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611686699"/>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Learning Objectives">
    <p:spTree>
      <p:nvGrpSpPr>
        <p:cNvPr id="1" name=""/>
        <p:cNvGrpSpPr/>
        <p:nvPr/>
      </p:nvGrpSpPr>
      <p:grpSpPr>
        <a:xfrm>
          <a:off x="0" y="0"/>
          <a:ext cx="0" cy="0"/>
          <a:chOff x="0" y="0"/>
          <a:chExt cx="0" cy="0"/>
        </a:xfrm>
      </p:grpSpPr>
      <p:pic>
        <p:nvPicPr>
          <p:cNvPr id="6" name="Picture 5" descr="Blackboard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2029" y="76809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644087"/>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240080003"/>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Evaluation">
    <p:spTree>
      <p:nvGrpSpPr>
        <p:cNvPr id="1" name=""/>
        <p:cNvGrpSpPr/>
        <p:nvPr/>
      </p:nvGrpSpPr>
      <p:grpSpPr>
        <a:xfrm>
          <a:off x="0" y="0"/>
          <a:ext cx="0" cy="0"/>
          <a:chOff x="0" y="0"/>
          <a:chExt cx="0" cy="0"/>
        </a:xfrm>
      </p:grpSpPr>
      <p:pic>
        <p:nvPicPr>
          <p:cNvPr id="5" name="Picture 4" descr="Finger on touch screen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4320" y="76809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644087"/>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2108130454"/>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Acknowledgements">
    <p:spTree>
      <p:nvGrpSpPr>
        <p:cNvPr id="1" name=""/>
        <p:cNvGrpSpPr/>
        <p:nvPr/>
      </p:nvGrpSpPr>
      <p:grpSpPr>
        <a:xfrm>
          <a:off x="0" y="0"/>
          <a:ext cx="0" cy="0"/>
          <a:chOff x="0" y="0"/>
          <a:chExt cx="0" cy="0"/>
        </a:xfrm>
      </p:grpSpPr>
      <p:pic>
        <p:nvPicPr>
          <p:cNvPr id="6" name="Picture 5" descr="Lectern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1752" y="612648"/>
            <a:ext cx="585216" cy="585216"/>
          </a:xfrm>
          <a:prstGeom prst="rect">
            <a:avLst/>
          </a:prstGeom>
        </p:spPr>
      </p:pic>
      <p:sp>
        <p:nvSpPr>
          <p:cNvPr id="2" name="Title 1"/>
          <p:cNvSpPr>
            <a:spLocks noGrp="1"/>
          </p:cNvSpPr>
          <p:nvPr>
            <p:ph type="title"/>
          </p:nvPr>
        </p:nvSpPr>
        <p:spPr>
          <a:xfrm>
            <a:off x="987552" y="786384"/>
            <a:ext cx="6473952" cy="228600"/>
          </a:xfrm>
        </p:spPr>
        <p:txBody>
          <a:bodyPr>
            <a:spAutoFit/>
          </a:bodyPr>
          <a:lstStyle/>
          <a:p>
            <a:r>
              <a:rPr lang="en-US" dirty="0"/>
              <a:t>Click to edit Master title style</a:t>
            </a:r>
          </a:p>
        </p:txBody>
      </p:sp>
      <p:sp>
        <p:nvSpPr>
          <p:cNvPr id="3" name="Content Placeholder 2"/>
          <p:cNvSpPr>
            <a:spLocks noGrp="1"/>
          </p:cNvSpPr>
          <p:nvPr>
            <p:ph idx="1"/>
          </p:nvPr>
        </p:nvSpPr>
        <p:spPr>
          <a:xfrm>
            <a:off x="228600" y="1225296"/>
            <a:ext cx="8787384" cy="4965192"/>
          </a:xfrm>
        </p:spPr>
        <p:txBody>
          <a:bodyPr wrap="square">
            <a:sp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3944820321"/>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6_Take Home">
    <p:spTree>
      <p:nvGrpSpPr>
        <p:cNvPr id="1" name=""/>
        <p:cNvGrpSpPr/>
        <p:nvPr/>
      </p:nvGrpSpPr>
      <p:grpSpPr>
        <a:xfrm>
          <a:off x="0" y="0"/>
          <a:ext cx="0" cy="0"/>
          <a:chOff x="0" y="0"/>
          <a:chExt cx="0" cy="0"/>
        </a:xfrm>
      </p:grpSpPr>
      <p:pic>
        <p:nvPicPr>
          <p:cNvPr id="5" name="Picture 4" descr="Backpack ic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83996" y="768096"/>
            <a:ext cx="585216" cy="585216"/>
          </a:xfrm>
          <a:prstGeom prst="rect">
            <a:avLst/>
          </a:prstGeom>
        </p:spPr>
      </p:pic>
      <p:sp>
        <p:nvSpPr>
          <p:cNvPr id="2" name="Title 1"/>
          <p:cNvSpPr>
            <a:spLocks noGrp="1"/>
          </p:cNvSpPr>
          <p:nvPr>
            <p:ph type="title"/>
          </p:nvPr>
        </p:nvSpPr>
        <p:spPr>
          <a:xfrm>
            <a:off x="987552" y="794332"/>
            <a:ext cx="7153564" cy="523220"/>
          </a:xfrm>
        </p:spPr>
        <p:txBody>
          <a:bodyPr>
            <a:spAutoFit/>
          </a:bodyPr>
          <a:lstStyle/>
          <a:p>
            <a:r>
              <a:rPr lang="en-US" dirty="0"/>
              <a:t>Click to edit Master title style</a:t>
            </a:r>
          </a:p>
        </p:txBody>
      </p:sp>
      <p:sp>
        <p:nvSpPr>
          <p:cNvPr id="3" name="Content Placeholder 2"/>
          <p:cNvSpPr>
            <a:spLocks noGrp="1"/>
          </p:cNvSpPr>
          <p:nvPr>
            <p:ph idx="1"/>
          </p:nvPr>
        </p:nvSpPr>
        <p:spPr>
          <a:xfrm>
            <a:off x="457200" y="1644087"/>
            <a:ext cx="8229600" cy="1877437"/>
          </a:xfrm>
        </p:spPr>
        <p:txBody>
          <a:bodyPr>
            <a:spAutoFit/>
          </a:bodyPr>
          <a:lstStyle>
            <a:lvl1pPr>
              <a:defRPr sz="2000"/>
            </a:lvl1pPr>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3"/>
          <p:cNvSpPr txBox="1">
            <a:spLocks/>
          </p:cNvSpPr>
          <p:nvPr userDrawn="1"/>
        </p:nvSpPr>
        <p:spPr>
          <a:xfrm>
            <a:off x="6586173" y="6549571"/>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51F1B40-CE92-420F-A613-53F8152165F0}" type="slidenum">
              <a:rPr lang="en-US" b="1" smtClean="0">
                <a:solidFill>
                  <a:prstClr val="white"/>
                </a:solidFill>
              </a:rPr>
              <a:pPr/>
              <a:t>‹#›</a:t>
            </a:fld>
            <a:endParaRPr lang="en-US" b="1" dirty="0">
              <a:solidFill>
                <a:prstClr val="white"/>
              </a:solidFill>
            </a:endParaRPr>
          </a:p>
        </p:txBody>
      </p:sp>
    </p:spTree>
    <p:extLst>
      <p:ext uri="{BB962C8B-B14F-4D97-AF65-F5344CB8AC3E}">
        <p14:creationId xmlns:p14="http://schemas.microsoft.com/office/powerpoint/2010/main" val="4000024824"/>
      </p:ext>
    </p:extLst>
  </p:cSld>
  <p:clrMapOvr>
    <a:masterClrMapping/>
  </p:clrMapOvr>
  <p:extLst mod="1">
    <p:ext uri="{DCECCB84-F9BA-43D5-87BE-67443E8EF086}">
      <p15:sldGuideLst xmlns:p15="http://schemas.microsoft.com/office/powerpoint/2012/main">
        <p15:guide id="1" orient="horz" pos="720">
          <p15:clr>
            <a:srgbClr val="FBAE40"/>
          </p15:clr>
        </p15:guide>
        <p15:guide id="2" orient="horz" pos="57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6.xml"/><Relationship Id="rId1"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4400"/>
            <a:ext cx="8229600" cy="228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46304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26"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26" name="Group 25"/>
          <p:cNvGrpSpPr/>
          <p:nvPr userDrawn="1"/>
        </p:nvGrpSpPr>
        <p:grpSpPr>
          <a:xfrm>
            <a:off x="513087" y="-18238"/>
            <a:ext cx="8054040" cy="307777"/>
            <a:chOff x="513087" y="-18238"/>
            <a:chExt cx="8054040" cy="307777"/>
          </a:xfrm>
        </p:grpSpPr>
        <p:grpSp>
          <p:nvGrpSpPr>
            <p:cNvPr id="45" name="Group 44"/>
            <p:cNvGrpSpPr/>
            <p:nvPr userDrawn="1"/>
          </p:nvGrpSpPr>
          <p:grpSpPr>
            <a:xfrm>
              <a:off x="1317181" y="-8368"/>
              <a:ext cx="7249946" cy="259363"/>
              <a:chOff x="1317181" y="-8368"/>
              <a:chExt cx="7249946" cy="259363"/>
            </a:xfrm>
          </p:grpSpPr>
          <p:sp>
            <p:nvSpPr>
              <p:cNvPr id="47" name="Rectangle 46"/>
              <p:cNvSpPr/>
              <p:nvPr userDrawn="1"/>
            </p:nvSpPr>
            <p:spPr>
              <a:xfrm>
                <a:off x="1317181" y="-8368"/>
                <a:ext cx="393804" cy="259363"/>
              </a:xfrm>
              <a:prstGeom prst="rect">
                <a:avLst/>
              </a:prstGeom>
              <a:solidFill>
                <a:srgbClr val="0A5287"/>
              </a:solidFill>
              <a:ln>
                <a:no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a:t>
                </a:r>
              </a:p>
            </p:txBody>
          </p:sp>
          <p:sp>
            <p:nvSpPr>
              <p:cNvPr id="48" name="Rectangle 47"/>
              <p:cNvSpPr/>
              <p:nvPr userDrawn="1"/>
            </p:nvSpPr>
            <p:spPr>
              <a:xfrm>
                <a:off x="1774257"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2</a:t>
                </a:r>
              </a:p>
            </p:txBody>
          </p:sp>
          <p:sp>
            <p:nvSpPr>
              <p:cNvPr id="49" name="Rectangle 48"/>
              <p:cNvSpPr/>
              <p:nvPr userDrawn="1"/>
            </p:nvSpPr>
            <p:spPr>
              <a:xfrm>
                <a:off x="2231333"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3</a:t>
                </a:r>
              </a:p>
            </p:txBody>
          </p:sp>
          <p:sp>
            <p:nvSpPr>
              <p:cNvPr id="50" name="Rectangle 49"/>
              <p:cNvSpPr/>
              <p:nvPr userDrawn="1"/>
            </p:nvSpPr>
            <p:spPr>
              <a:xfrm>
                <a:off x="2688409" y="-8368"/>
                <a:ext cx="393804" cy="2593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4</a:t>
                </a:r>
              </a:p>
            </p:txBody>
          </p:sp>
          <p:sp>
            <p:nvSpPr>
              <p:cNvPr id="51" name="Rectangle 50"/>
              <p:cNvSpPr/>
              <p:nvPr userDrawn="1"/>
            </p:nvSpPr>
            <p:spPr>
              <a:xfrm>
                <a:off x="3145485" y="-8368"/>
                <a:ext cx="393804" cy="2593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5</a:t>
                </a:r>
              </a:p>
            </p:txBody>
          </p:sp>
          <p:sp>
            <p:nvSpPr>
              <p:cNvPr id="52" name="Rectangle 51"/>
              <p:cNvSpPr/>
              <p:nvPr userDrawn="1"/>
            </p:nvSpPr>
            <p:spPr>
              <a:xfrm>
                <a:off x="3602561"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6</a:t>
                </a:r>
              </a:p>
            </p:txBody>
          </p:sp>
          <p:sp>
            <p:nvSpPr>
              <p:cNvPr id="53" name="Rectangle 52"/>
              <p:cNvSpPr/>
              <p:nvPr userDrawn="1"/>
            </p:nvSpPr>
            <p:spPr>
              <a:xfrm>
                <a:off x="4059637"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7</a:t>
                </a:r>
              </a:p>
            </p:txBody>
          </p:sp>
          <p:sp>
            <p:nvSpPr>
              <p:cNvPr id="54" name="Rectangle 53"/>
              <p:cNvSpPr/>
              <p:nvPr userDrawn="1"/>
            </p:nvSpPr>
            <p:spPr>
              <a:xfrm>
                <a:off x="4973789"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9</a:t>
                </a:r>
              </a:p>
            </p:txBody>
          </p:sp>
          <p:sp>
            <p:nvSpPr>
              <p:cNvPr id="55" name="Rectangle 54"/>
              <p:cNvSpPr/>
              <p:nvPr userDrawn="1"/>
            </p:nvSpPr>
            <p:spPr>
              <a:xfrm>
                <a:off x="5430865"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10</a:t>
                </a:r>
              </a:p>
            </p:txBody>
          </p:sp>
          <p:sp>
            <p:nvSpPr>
              <p:cNvPr id="56" name="Rectangle 55"/>
              <p:cNvSpPr/>
              <p:nvPr userDrawn="1"/>
            </p:nvSpPr>
            <p:spPr>
              <a:xfrm>
                <a:off x="5887941"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11</a:t>
                </a:r>
              </a:p>
            </p:txBody>
          </p:sp>
          <p:sp>
            <p:nvSpPr>
              <p:cNvPr id="57" name="Rectangle 56"/>
              <p:cNvSpPr/>
              <p:nvPr userDrawn="1"/>
            </p:nvSpPr>
            <p:spPr>
              <a:xfrm>
                <a:off x="6345017"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12</a:t>
                </a:r>
              </a:p>
            </p:txBody>
          </p:sp>
          <p:sp>
            <p:nvSpPr>
              <p:cNvPr id="58" name="Rectangle 57"/>
              <p:cNvSpPr/>
              <p:nvPr userDrawn="1"/>
            </p:nvSpPr>
            <p:spPr>
              <a:xfrm>
                <a:off x="6802093"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13</a:t>
                </a:r>
              </a:p>
            </p:txBody>
          </p:sp>
          <p:sp>
            <p:nvSpPr>
              <p:cNvPr id="59" name="Rectangle 58"/>
              <p:cNvSpPr/>
              <p:nvPr userDrawn="1"/>
            </p:nvSpPr>
            <p:spPr>
              <a:xfrm>
                <a:off x="7259169" y="-8368"/>
                <a:ext cx="393804" cy="259363"/>
              </a:xfrm>
              <a:prstGeom prst="rect">
                <a:avLst/>
              </a:prstGeom>
              <a:solidFill>
                <a:srgbClr val="FFC000"/>
              </a:solidFill>
              <a:ln>
                <a:noFill/>
              </a:ln>
              <a:effectLst>
                <a:reflection blurRad="12700" stA="50000" endPos="56000" dist="254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14</a:t>
                </a:r>
              </a:p>
            </p:txBody>
          </p:sp>
          <p:sp>
            <p:nvSpPr>
              <p:cNvPr id="60" name="Rectangle 59"/>
              <p:cNvSpPr/>
              <p:nvPr userDrawn="1"/>
            </p:nvSpPr>
            <p:spPr>
              <a:xfrm>
                <a:off x="7716245"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15</a:t>
                </a:r>
              </a:p>
            </p:txBody>
          </p:sp>
          <p:sp>
            <p:nvSpPr>
              <p:cNvPr id="61" name="Rectangle 60"/>
              <p:cNvSpPr/>
              <p:nvPr userDrawn="1"/>
            </p:nvSpPr>
            <p:spPr>
              <a:xfrm>
                <a:off x="8173323"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16</a:t>
                </a:r>
              </a:p>
            </p:txBody>
          </p:sp>
          <p:sp>
            <p:nvSpPr>
              <p:cNvPr id="63" name="Rectangle 62"/>
              <p:cNvSpPr/>
              <p:nvPr userDrawn="1"/>
            </p:nvSpPr>
            <p:spPr>
              <a:xfrm>
                <a:off x="4516713"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8</a:t>
                </a:r>
              </a:p>
            </p:txBody>
          </p:sp>
        </p:grpSp>
        <p:sp>
          <p:nvSpPr>
            <p:cNvPr id="46" name="TextBox 45"/>
            <p:cNvSpPr txBox="1"/>
            <p:nvPr userDrawn="1"/>
          </p:nvSpPr>
          <p:spPr>
            <a:xfrm>
              <a:off x="513087" y="-18238"/>
              <a:ext cx="927664" cy="307777"/>
            </a:xfrm>
            <a:prstGeom prst="rect">
              <a:avLst/>
            </a:prstGeom>
            <a:noFill/>
          </p:spPr>
          <p:txBody>
            <a:bodyPr wrap="square" rtlCol="0">
              <a:spAutoFit/>
            </a:bodyPr>
            <a:lstStyle/>
            <a:p>
              <a:r>
                <a:rPr lang="en-US" sz="1400" b="1" dirty="0">
                  <a:solidFill>
                    <a:schemeClr val="tx2"/>
                  </a:solidFill>
                </a:rPr>
                <a:t>MODULE</a:t>
              </a:r>
            </a:p>
          </p:txBody>
        </p:sp>
      </p:grpSp>
    </p:spTree>
    <p:extLst>
      <p:ext uri="{BB962C8B-B14F-4D97-AF65-F5344CB8AC3E}">
        <p14:creationId xmlns:p14="http://schemas.microsoft.com/office/powerpoint/2010/main" val="4438871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98" r:id="rId13"/>
    <p:sldLayoutId id="2147483699" r:id="rId14"/>
    <p:sldLayoutId id="2147483685" r:id="rId15"/>
    <p:sldLayoutId id="2147483686" r:id="rId16"/>
    <p:sldLayoutId id="2147483687" r:id="rId17"/>
    <p:sldLayoutId id="2147483688" r:id="rId18"/>
    <p:sldLayoutId id="2147483689" r:id="rId19"/>
    <p:sldLayoutId id="2147483690" r:id="rId20"/>
    <p:sldLayoutId id="2147483691" r:id="rId21"/>
    <p:sldLayoutId id="2147483692" r:id="rId22"/>
    <p:sldLayoutId id="2147483693" r:id="rId23"/>
    <p:sldLayoutId id="2147483694" r:id="rId24"/>
  </p:sldLayoutIdLst>
  <p:txStyles>
    <p:titleStyle>
      <a:lvl1pPr algn="l" defTabSz="914400" rtl="0" eaLnBrk="1" latinLnBrk="0" hangingPunct="1">
        <a:spcBef>
          <a:spcPct val="0"/>
        </a:spcBef>
        <a:buNone/>
        <a:defRPr sz="2800" b="1"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720" userDrawn="1">
          <p15:clr>
            <a:srgbClr val="F26B43"/>
          </p15:clr>
        </p15:guide>
        <p15:guide id="2" orient="horz" pos="57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4400"/>
            <a:ext cx="8229600" cy="228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46304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25" name="Group 24"/>
          <p:cNvGrpSpPr/>
          <p:nvPr userDrawn="1"/>
        </p:nvGrpSpPr>
        <p:grpSpPr>
          <a:xfrm>
            <a:off x="513087" y="-18238"/>
            <a:ext cx="8054040" cy="307777"/>
            <a:chOff x="513087" y="-18238"/>
            <a:chExt cx="8054040" cy="307777"/>
          </a:xfrm>
        </p:grpSpPr>
        <p:grpSp>
          <p:nvGrpSpPr>
            <p:cNvPr id="44" name="Group 43"/>
            <p:cNvGrpSpPr/>
            <p:nvPr userDrawn="1"/>
          </p:nvGrpSpPr>
          <p:grpSpPr>
            <a:xfrm>
              <a:off x="1317181" y="-8368"/>
              <a:ext cx="7249946" cy="259363"/>
              <a:chOff x="1317181" y="-8368"/>
              <a:chExt cx="7249946" cy="259363"/>
            </a:xfrm>
          </p:grpSpPr>
          <p:sp>
            <p:nvSpPr>
              <p:cNvPr id="46" name="Rectangle 45"/>
              <p:cNvSpPr/>
              <p:nvPr userDrawn="1"/>
            </p:nvSpPr>
            <p:spPr>
              <a:xfrm>
                <a:off x="1317181" y="-8368"/>
                <a:ext cx="393804" cy="259363"/>
              </a:xfrm>
              <a:prstGeom prst="rect">
                <a:avLst/>
              </a:prstGeom>
              <a:solidFill>
                <a:srgbClr val="0A5287"/>
              </a:solidFill>
              <a:ln>
                <a:no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a:t>
                </a:r>
              </a:p>
            </p:txBody>
          </p:sp>
          <p:sp>
            <p:nvSpPr>
              <p:cNvPr id="47" name="Rectangle 46"/>
              <p:cNvSpPr/>
              <p:nvPr userDrawn="1"/>
            </p:nvSpPr>
            <p:spPr>
              <a:xfrm>
                <a:off x="1774257"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2</a:t>
                </a:r>
              </a:p>
            </p:txBody>
          </p:sp>
          <p:sp>
            <p:nvSpPr>
              <p:cNvPr id="48" name="Rectangle 47"/>
              <p:cNvSpPr/>
              <p:nvPr userDrawn="1"/>
            </p:nvSpPr>
            <p:spPr>
              <a:xfrm>
                <a:off x="2231333"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3</a:t>
                </a:r>
              </a:p>
            </p:txBody>
          </p:sp>
          <p:sp>
            <p:nvSpPr>
              <p:cNvPr id="49" name="Rectangle 48"/>
              <p:cNvSpPr/>
              <p:nvPr userDrawn="1"/>
            </p:nvSpPr>
            <p:spPr>
              <a:xfrm>
                <a:off x="2688409" y="-8368"/>
                <a:ext cx="393804" cy="2593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4</a:t>
                </a:r>
              </a:p>
            </p:txBody>
          </p:sp>
          <p:sp>
            <p:nvSpPr>
              <p:cNvPr id="50" name="Rectangle 49"/>
              <p:cNvSpPr/>
              <p:nvPr userDrawn="1"/>
            </p:nvSpPr>
            <p:spPr>
              <a:xfrm>
                <a:off x="3145485" y="-8368"/>
                <a:ext cx="393804" cy="2593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5</a:t>
                </a:r>
              </a:p>
            </p:txBody>
          </p:sp>
          <p:sp>
            <p:nvSpPr>
              <p:cNvPr id="51" name="Rectangle 50"/>
              <p:cNvSpPr/>
              <p:nvPr userDrawn="1"/>
            </p:nvSpPr>
            <p:spPr>
              <a:xfrm>
                <a:off x="3602561"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6</a:t>
                </a:r>
              </a:p>
            </p:txBody>
          </p:sp>
          <p:sp>
            <p:nvSpPr>
              <p:cNvPr id="52" name="Rectangle 51"/>
              <p:cNvSpPr/>
              <p:nvPr userDrawn="1"/>
            </p:nvSpPr>
            <p:spPr>
              <a:xfrm>
                <a:off x="4059637"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7</a:t>
                </a:r>
              </a:p>
            </p:txBody>
          </p:sp>
          <p:sp>
            <p:nvSpPr>
              <p:cNvPr id="53" name="Rectangle 52"/>
              <p:cNvSpPr/>
              <p:nvPr userDrawn="1"/>
            </p:nvSpPr>
            <p:spPr>
              <a:xfrm>
                <a:off x="4973789"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9</a:t>
                </a:r>
              </a:p>
            </p:txBody>
          </p:sp>
          <p:sp>
            <p:nvSpPr>
              <p:cNvPr id="54" name="Rectangle 53"/>
              <p:cNvSpPr/>
              <p:nvPr userDrawn="1"/>
            </p:nvSpPr>
            <p:spPr>
              <a:xfrm>
                <a:off x="5430865"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10</a:t>
                </a:r>
              </a:p>
            </p:txBody>
          </p:sp>
          <p:sp>
            <p:nvSpPr>
              <p:cNvPr id="55" name="Rectangle 54"/>
              <p:cNvSpPr/>
              <p:nvPr userDrawn="1"/>
            </p:nvSpPr>
            <p:spPr>
              <a:xfrm>
                <a:off x="5887941"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11</a:t>
                </a:r>
              </a:p>
            </p:txBody>
          </p:sp>
          <p:sp>
            <p:nvSpPr>
              <p:cNvPr id="56" name="Rectangle 55"/>
              <p:cNvSpPr/>
              <p:nvPr userDrawn="1"/>
            </p:nvSpPr>
            <p:spPr>
              <a:xfrm>
                <a:off x="6345017"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12</a:t>
                </a:r>
              </a:p>
            </p:txBody>
          </p:sp>
          <p:sp>
            <p:nvSpPr>
              <p:cNvPr id="57" name="Rectangle 56"/>
              <p:cNvSpPr/>
              <p:nvPr userDrawn="1"/>
            </p:nvSpPr>
            <p:spPr>
              <a:xfrm>
                <a:off x="6802093"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13</a:t>
                </a:r>
              </a:p>
            </p:txBody>
          </p:sp>
          <p:sp>
            <p:nvSpPr>
              <p:cNvPr id="58" name="Rectangle 57"/>
              <p:cNvSpPr/>
              <p:nvPr userDrawn="1"/>
            </p:nvSpPr>
            <p:spPr>
              <a:xfrm>
                <a:off x="7259169" y="-8368"/>
                <a:ext cx="393804" cy="259363"/>
              </a:xfrm>
              <a:prstGeom prst="rect">
                <a:avLst/>
              </a:prstGeom>
              <a:solidFill>
                <a:srgbClr val="FFC000"/>
              </a:solidFill>
              <a:ln>
                <a:noFill/>
              </a:ln>
              <a:effectLst>
                <a:reflection blurRad="12700" stA="50000" endPos="56000" dist="254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14</a:t>
                </a:r>
              </a:p>
            </p:txBody>
          </p:sp>
          <p:sp>
            <p:nvSpPr>
              <p:cNvPr id="59" name="Rectangle 58"/>
              <p:cNvSpPr/>
              <p:nvPr userDrawn="1"/>
            </p:nvSpPr>
            <p:spPr>
              <a:xfrm>
                <a:off x="7716245"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15</a:t>
                </a:r>
              </a:p>
            </p:txBody>
          </p:sp>
          <p:sp>
            <p:nvSpPr>
              <p:cNvPr id="60" name="Rectangle 59"/>
              <p:cNvSpPr/>
              <p:nvPr userDrawn="1"/>
            </p:nvSpPr>
            <p:spPr>
              <a:xfrm>
                <a:off x="8173323"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16</a:t>
                </a:r>
              </a:p>
            </p:txBody>
          </p:sp>
          <p:sp>
            <p:nvSpPr>
              <p:cNvPr id="62" name="Rectangle 61"/>
              <p:cNvSpPr/>
              <p:nvPr userDrawn="1"/>
            </p:nvSpPr>
            <p:spPr>
              <a:xfrm>
                <a:off x="4516713" y="-8368"/>
                <a:ext cx="393804" cy="259363"/>
              </a:xfrm>
              <a:prstGeom prst="rect">
                <a:avLst/>
              </a:prstGeom>
              <a:solidFill>
                <a:srgbClr val="0A52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bg1"/>
                    </a:solidFill>
                  </a:rPr>
                  <a:t>8</a:t>
                </a:r>
              </a:p>
            </p:txBody>
          </p:sp>
        </p:grpSp>
        <p:sp>
          <p:nvSpPr>
            <p:cNvPr id="45" name="TextBox 44"/>
            <p:cNvSpPr txBox="1"/>
            <p:nvPr userDrawn="1"/>
          </p:nvSpPr>
          <p:spPr>
            <a:xfrm>
              <a:off x="513087" y="-18238"/>
              <a:ext cx="927664" cy="307777"/>
            </a:xfrm>
            <a:prstGeom prst="rect">
              <a:avLst/>
            </a:prstGeom>
            <a:noFill/>
          </p:spPr>
          <p:txBody>
            <a:bodyPr wrap="square" rtlCol="0">
              <a:spAutoFit/>
            </a:bodyPr>
            <a:lstStyle/>
            <a:p>
              <a:r>
                <a:rPr lang="en-US" sz="1400" b="1" dirty="0">
                  <a:solidFill>
                    <a:schemeClr val="tx2"/>
                  </a:solidFill>
                </a:rPr>
                <a:t>MODULE</a:t>
              </a:r>
            </a:p>
          </p:txBody>
        </p:sp>
      </p:grpSp>
    </p:spTree>
    <p:extLst>
      <p:ext uri="{BB962C8B-B14F-4D97-AF65-F5344CB8AC3E}">
        <p14:creationId xmlns:p14="http://schemas.microsoft.com/office/powerpoint/2010/main" val="326137381"/>
      </p:ext>
    </p:extLst>
  </p:cSld>
  <p:clrMap bg1="lt1" tx1="dk1" bg2="lt2" tx2="dk2" accent1="accent1" accent2="accent2" accent3="accent3" accent4="accent4" accent5="accent5" accent6="accent6" hlink="hlink" folHlink="folHlink"/>
  <p:sldLayoutIdLst>
    <p:sldLayoutId id="2147483696" r:id="rId1"/>
    <p:sldLayoutId id="2147483697" r:id="rId2"/>
  </p:sldLayoutIdLst>
  <p:txStyles>
    <p:titleStyle>
      <a:lvl1pPr algn="l" defTabSz="914400" rtl="0" eaLnBrk="1" latinLnBrk="0" hangingPunct="1">
        <a:spcBef>
          <a:spcPct val="0"/>
        </a:spcBef>
        <a:buNone/>
        <a:defRPr sz="2800" b="1"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720" userDrawn="1">
          <p15:clr>
            <a:srgbClr val="F26B43"/>
          </p15:clr>
        </p15:guide>
        <p15:guide id="2" orient="horz" pos="57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5.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innovations.ahrq.gov/qualitytools/implementing-abcde-bundle-bedside" TargetMode="External"/><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upport.google.com/websearch/answer/29508?hl=en"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https://www.nia.nih.gov/alzheimers/alzheimers-disease-research-centers" TargetMode="External"/><Relationship Id="rId7" Type="http://schemas.openxmlformats.org/officeDocument/2006/relationships/hyperlink" Target="http://www.cms.gov/" TargetMode="External"/><Relationship Id="rId2" Type="http://schemas.openxmlformats.org/officeDocument/2006/relationships/notesSlide" Target="../notesSlides/notesSlide64.xml"/><Relationship Id="rId1" Type="http://schemas.openxmlformats.org/officeDocument/2006/relationships/slideLayout" Target="../slideLayouts/slideLayout2.xml"/><Relationship Id="rId6" Type="http://schemas.openxmlformats.org/officeDocument/2006/relationships/hyperlink" Target="http://memory.ucsf.edu/caregiving/hospitalization" TargetMode="External"/><Relationship Id="rId5" Type="http://schemas.openxmlformats.org/officeDocument/2006/relationships/hyperlink" Target="http://www.ncbi.nlm.nih.gov/pmc/articles/PMC2955811/" TargetMode="External"/><Relationship Id="rId4" Type="http://schemas.openxmlformats.org/officeDocument/2006/relationships/hyperlink" Target="http://www.hrsa.gov/advisorycommittees/bhpradvisory/acicbl/meetings/zaldy_tan_practice_redesign_for_dementia_.pdf" TargetMode="External"/></Relationships>
</file>

<file path=ppt/slides/_rels/slide65.xml.rels><?xml version="1.0" encoding="UTF-8" standalone="yes"?>
<Relationships xmlns="http://schemas.openxmlformats.org/package/2006/relationships"><Relationship Id="rId3" Type="http://schemas.openxmlformats.org/officeDocument/2006/relationships/hyperlink" Target="https://www.hrsa.gov/advisorycommittees/bhpradvisory/acicbl/Reports/fourteenthreport.pdf" TargetMode="External"/><Relationship Id="rId2" Type="http://schemas.openxmlformats.org/officeDocument/2006/relationships/notesSlide" Target="../notesSlides/notesSlide65.xml"/><Relationship Id="rId1" Type="http://schemas.openxmlformats.org/officeDocument/2006/relationships/slideLayout" Target="../slideLayouts/slideLayout2.xml"/><Relationship Id="rId5" Type="http://schemas.openxmlformats.org/officeDocument/2006/relationships/hyperlink" Target="http://www.nia.nih.gov/health/going-hospital-tips-dementia-caregivers" TargetMode="External"/><Relationship Id="rId4" Type="http://schemas.openxmlformats.org/officeDocument/2006/relationships/hyperlink" Target="https://www.ahrq.gov/professionals/education/curriculum-tools/shareddecisionmaking/tools/tool-9/index.html" TargetMode="Externa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8.xml"/></Relationships>
</file>

<file path=ppt/slides/_rels/slide6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9.xml"/><Relationship Id="rId1" Type="http://schemas.openxmlformats.org/officeDocument/2006/relationships/slideLayout" Target="../slideLayouts/slideLayout26.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8229600" cy="1818620"/>
          </a:xfrm>
        </p:spPr>
        <p:txBody>
          <a:bodyPr>
            <a:normAutofit fontScale="90000"/>
          </a:bodyPr>
          <a:lstStyle/>
          <a:p>
            <a:pPr algn="l"/>
            <a:r>
              <a:rPr lang="en-US" sz="3600" b="1" dirty="0">
                <a:solidFill>
                  <a:schemeClr val="tx2"/>
                </a:solidFill>
              </a:rPr>
              <a:t>The Role of Acute Care Staff in Emergency Departments (EDs) and Hospitals for Persons Living with Dementia </a:t>
            </a:r>
            <a:br>
              <a:rPr lang="en-US" sz="3600" b="1" dirty="0">
                <a:solidFill>
                  <a:schemeClr val="tx2"/>
                </a:solidFill>
              </a:rPr>
            </a:br>
            <a:r>
              <a:rPr lang="en-US" sz="2200" dirty="0">
                <a:solidFill>
                  <a:schemeClr val="accent6">
                    <a:lumMod val="50000"/>
                  </a:schemeClr>
                </a:solidFill>
              </a:rPr>
              <a:t>MODULE 14</a:t>
            </a:r>
            <a:endParaRPr lang="en-US" dirty="0"/>
          </a:p>
        </p:txBody>
      </p:sp>
      <p:sp>
        <p:nvSpPr>
          <p:cNvPr id="3" name="Subtitle 2"/>
          <p:cNvSpPr>
            <a:spLocks noGrp="1"/>
          </p:cNvSpPr>
          <p:nvPr>
            <p:ph type="subTitle" idx="1"/>
          </p:nvPr>
        </p:nvSpPr>
        <p:spPr>
          <a:xfrm>
            <a:off x="777240" y="3200400"/>
            <a:ext cx="7772400" cy="2743200"/>
          </a:xfrm>
        </p:spPr>
        <p:txBody>
          <a:bodyPr>
            <a:normAutofit/>
          </a:bodyPr>
          <a:lstStyle/>
          <a:p>
            <a:pPr>
              <a:spcBef>
                <a:spcPts val="0"/>
              </a:spcBef>
            </a:pPr>
            <a:r>
              <a:rPr lang="en-US" sz="1600" dirty="0"/>
              <a:t>U.S. Department of Health and Human Services</a:t>
            </a:r>
          </a:p>
          <a:p>
            <a:pPr>
              <a:spcBef>
                <a:spcPts val="0"/>
              </a:spcBef>
            </a:pPr>
            <a:r>
              <a:rPr lang="en-US" sz="1600" dirty="0"/>
              <a:t>Health Resources and Services Administration</a:t>
            </a:r>
          </a:p>
          <a:p>
            <a:pPr>
              <a:spcBef>
                <a:spcPts val="0"/>
              </a:spcBef>
            </a:pPr>
            <a:r>
              <a:rPr lang="en-US" sz="1600" dirty="0" smtClean="0"/>
              <a:t>January 2019</a:t>
            </a:r>
            <a:endParaRPr lang="en-US" sz="1600" dirty="0"/>
          </a:p>
          <a:p>
            <a:pPr algn="l"/>
            <a:endParaRPr lang="en-US" sz="1600" i="1" dirty="0"/>
          </a:p>
          <a:p>
            <a:r>
              <a:rPr lang="en-US" sz="1600" i="1" dirty="0"/>
              <a:t>The U.S. Department of Health and Human Services, Health Resources and Services Administration developed this module under a contact. Some of the views expressed in this presentation module are solely the opinions of the author(s) and do not necessarily reflect the official policies of the U.S. Department of Health and Human Services or the Health Resources and Services Administration, nor does mention of the department or agency names imply endorsement by the U.S. Government.</a:t>
            </a:r>
          </a:p>
        </p:txBody>
      </p:sp>
      <p:pic>
        <p:nvPicPr>
          <p:cNvPr id="9" name="Picture Placeholder 8" descr="Logo of the U.S. Department of Health &amp; Human Services. "/>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a:stretch>
            <a:fillRect/>
          </a:stretch>
        </p:blipFill>
        <p:spPr/>
      </p:pic>
      <p:pic>
        <p:nvPicPr>
          <p:cNvPr id="10" name="Picture Placeholder 9" descr="Logo of the Health Resources and Services Administration (HRSA)"/>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l="491" r="491"/>
          <a:stretch>
            <a:fillRect/>
          </a:stretch>
        </p:blipFill>
        <p:spPr/>
      </p:pic>
    </p:spTree>
    <p:extLst>
      <p:ext uri="{BB962C8B-B14F-4D97-AF65-F5344CB8AC3E}">
        <p14:creationId xmlns:p14="http://schemas.microsoft.com/office/powerpoint/2010/main" val="42943048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Outline</a:t>
            </a:r>
            <a:r>
              <a:rPr lang="en-US" dirty="0">
                <a:solidFill>
                  <a:schemeClr val="bg1"/>
                </a:solidFill>
              </a:rPr>
              <a:t> </a:t>
            </a:r>
            <a:r>
              <a:rPr lang="en-US" dirty="0" smtClean="0">
                <a:solidFill>
                  <a:schemeClr val="bg1"/>
                </a:solidFill>
              </a:rPr>
              <a:t>1</a:t>
            </a:r>
            <a:endParaRPr lang="en-CA" dirty="0">
              <a:solidFill>
                <a:schemeClr val="bg1"/>
              </a:solidFill>
            </a:endParaRPr>
          </a:p>
        </p:txBody>
      </p:sp>
      <p:sp>
        <p:nvSpPr>
          <p:cNvPr id="2" name="Content Placeholder 1">
            <a:extLst>
              <a:ext uri="{FF2B5EF4-FFF2-40B4-BE49-F238E27FC236}">
                <a16:creationId xmlns:a16="http://schemas.microsoft.com/office/drawing/2014/main" id="{5B35A007-CB27-4D6B-A169-98773E71CC65}"/>
              </a:ext>
            </a:extLst>
          </p:cNvPr>
          <p:cNvSpPr>
            <a:spLocks noGrp="1"/>
          </p:cNvSpPr>
          <p:nvPr>
            <p:ph idx="1"/>
          </p:nvPr>
        </p:nvSpPr>
        <p:spPr>
          <a:xfrm>
            <a:off x="457200" y="1560945"/>
            <a:ext cx="8229600" cy="2616101"/>
          </a:xfrm>
        </p:spPr>
        <p:txBody>
          <a:bodyPr/>
          <a:lstStyle/>
          <a:p>
            <a:pPr marL="285750" lvl="0" indent="-285750"/>
            <a:r>
              <a:rPr lang="en-US" dirty="0"/>
              <a:t>Prevalence and incidence of dementia in the United States</a:t>
            </a:r>
          </a:p>
          <a:p>
            <a:pPr marL="285750" lvl="0" indent="-285750"/>
            <a:r>
              <a:rPr lang="en-US" b="1" dirty="0"/>
              <a:t>Guidelines for a Geriatric ED</a:t>
            </a:r>
          </a:p>
          <a:p>
            <a:pPr marL="285750" lvl="0" indent="-285750"/>
            <a:r>
              <a:rPr lang="en-US" dirty="0"/>
              <a:t>Presentation of a </a:t>
            </a:r>
            <a:r>
              <a:rPr lang="en-US" dirty="0" err="1"/>
              <a:t>PLwD</a:t>
            </a:r>
            <a:r>
              <a:rPr lang="en-US" dirty="0"/>
              <a:t> to the ED</a:t>
            </a:r>
          </a:p>
          <a:p>
            <a:pPr marL="285750" lvl="0" indent="-285750"/>
            <a:r>
              <a:rPr lang="en-US" dirty="0"/>
              <a:t>Providing a safe, secure environment for the </a:t>
            </a:r>
            <a:r>
              <a:rPr lang="en-US" dirty="0" err="1"/>
              <a:t>PLwD</a:t>
            </a:r>
            <a:endParaRPr lang="en-US" dirty="0"/>
          </a:p>
          <a:p>
            <a:pPr marL="285750" lvl="0" indent="-285750"/>
            <a:r>
              <a:rPr lang="en-US" dirty="0"/>
              <a:t>Recognizing and managing common behavioral disturbances within the ED </a:t>
            </a:r>
          </a:p>
          <a:p>
            <a:pPr marL="285750" lvl="0" indent="-285750"/>
            <a:r>
              <a:rPr lang="en-US" dirty="0"/>
              <a:t>Recognizing and managing delirium and other adverse events</a:t>
            </a:r>
          </a:p>
          <a:p>
            <a:pPr marL="285750" lvl="0" indent="-285750"/>
            <a:r>
              <a:rPr lang="en-US" dirty="0"/>
              <a:t>Successful discharge or transition from the ED</a:t>
            </a:r>
            <a:endParaRPr lang="en-CA" dirty="0"/>
          </a:p>
        </p:txBody>
      </p:sp>
    </p:spTree>
    <p:extLst>
      <p:ext uri="{BB962C8B-B14F-4D97-AF65-F5344CB8AC3E}">
        <p14:creationId xmlns:p14="http://schemas.microsoft.com/office/powerpoint/2010/main" val="1479006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2410"/>
            <a:ext cx="8229600" cy="1143000"/>
          </a:xfrm>
        </p:spPr>
        <p:txBody>
          <a:bodyPr>
            <a:normAutofit fontScale="90000"/>
          </a:bodyPr>
          <a:lstStyle/>
          <a:p>
            <a:pPr algn="l"/>
            <a:r>
              <a:rPr lang="en-US" sz="3100" b="1" dirty="0">
                <a:solidFill>
                  <a:schemeClr val="tx2"/>
                </a:solidFill>
              </a:rPr>
              <a:t>The Need for Specialized ED: Why EDs are Difficult Care Settings for Persons Living with Dementia </a:t>
            </a:r>
            <a:endParaRPr lang="en-US" dirty="0"/>
          </a:p>
        </p:txBody>
      </p:sp>
      <p:sp>
        <p:nvSpPr>
          <p:cNvPr id="3" name="Content Placeholder 2"/>
          <p:cNvSpPr>
            <a:spLocks noGrp="1"/>
          </p:cNvSpPr>
          <p:nvPr>
            <p:ph idx="1"/>
          </p:nvPr>
        </p:nvSpPr>
        <p:spPr>
          <a:xfrm>
            <a:off x="457200" y="1676400"/>
            <a:ext cx="8229600" cy="4191000"/>
          </a:xfrm>
        </p:spPr>
        <p:txBody>
          <a:bodyPr>
            <a:normAutofit/>
          </a:bodyPr>
          <a:lstStyle/>
          <a:p>
            <a:pPr marL="0" indent="0">
              <a:buNone/>
            </a:pPr>
            <a:r>
              <a:rPr lang="en-US" sz="2000" dirty="0"/>
              <a:t>The ED can be a frightening experience to a PLwD. It’s a new environment filled with:</a:t>
            </a:r>
          </a:p>
          <a:p>
            <a:r>
              <a:rPr lang="en-US" sz="2000" dirty="0"/>
              <a:t>Strange sights, odors and sounds</a:t>
            </a:r>
          </a:p>
          <a:p>
            <a:pPr lvl="0"/>
            <a:r>
              <a:rPr lang="en-US" sz="2000" dirty="0"/>
              <a:t>Drastic change in their daily routine</a:t>
            </a:r>
          </a:p>
          <a:p>
            <a:pPr lvl="0"/>
            <a:r>
              <a:rPr lang="en-US" sz="2000" dirty="0"/>
              <a:t>New medications and/or medical tests </a:t>
            </a:r>
          </a:p>
          <a:p>
            <a:pPr lvl="0"/>
            <a:r>
              <a:rPr lang="en-US" sz="2000" dirty="0"/>
              <a:t>The PLwD may feel </a:t>
            </a:r>
            <a:r>
              <a:rPr lang="en-US" sz="2000" dirty="0" smtClean="0"/>
              <a:t>stressed due to fatigue </a:t>
            </a:r>
            <a:endParaRPr lang="en-US" sz="2000" dirty="0"/>
          </a:p>
          <a:p>
            <a:pPr lvl="0"/>
            <a:r>
              <a:rPr lang="en-US" sz="2000" dirty="0"/>
              <a:t>The PLwD may be in pain or feel ill </a:t>
            </a:r>
            <a:r>
              <a:rPr lang="en-US" sz="2000" dirty="0" smtClean="0"/>
              <a:t>and unable to communicate that</a:t>
            </a:r>
          </a:p>
          <a:p>
            <a:r>
              <a:rPr lang="en-US" dirty="0"/>
              <a:t>(</a:t>
            </a:r>
            <a:r>
              <a:rPr lang="en-US" dirty="0" err="1"/>
              <a:t>Clissett</a:t>
            </a:r>
            <a:r>
              <a:rPr lang="en-US" dirty="0"/>
              <a:t> et el., 2013; NIA, 2015; Holloman &amp; Zeller, 2012)</a:t>
            </a:r>
          </a:p>
          <a:p>
            <a:pPr marL="0" lvl="0" indent="0" algn="r">
              <a:buNone/>
            </a:pPr>
            <a:r>
              <a:rPr lang="en-US" dirty="0">
                <a:solidFill>
                  <a:prstClr val="black"/>
                </a:solidFill>
              </a:rPr>
              <a:t>(</a:t>
            </a:r>
            <a:r>
              <a:rPr lang="en-US" dirty="0" err="1">
                <a:solidFill>
                  <a:prstClr val="black"/>
                </a:solidFill>
              </a:rPr>
              <a:t>Clissett</a:t>
            </a:r>
            <a:r>
              <a:rPr lang="en-US" dirty="0">
                <a:solidFill>
                  <a:prstClr val="black"/>
                </a:solidFill>
              </a:rPr>
              <a:t> et el., 2013; NIA, 2015; Holloman &amp; Zeller, 2012)</a:t>
            </a:r>
          </a:p>
          <a:p>
            <a:pPr lvl="0"/>
            <a:r>
              <a:rPr lang="en-US" dirty="0" smtClean="0"/>
              <a:t>Specialized </a:t>
            </a:r>
            <a:r>
              <a:rPr lang="en-US" dirty="0"/>
              <a:t>EDs may be of benefit </a:t>
            </a:r>
            <a:r>
              <a:rPr lang="en-US" dirty="0" smtClean="0"/>
              <a:t>by optimizing </a:t>
            </a:r>
            <a:r>
              <a:rPr lang="en-US" dirty="0"/>
              <a:t>patient-centered approaches to </a:t>
            </a:r>
            <a:r>
              <a:rPr lang="en-US" dirty="0" smtClean="0"/>
              <a:t>care.</a:t>
            </a:r>
            <a:endParaRPr lang="en-US" sz="2000" dirty="0"/>
          </a:p>
        </p:txBody>
      </p:sp>
    </p:spTree>
    <p:extLst>
      <p:ext uri="{BB962C8B-B14F-4D97-AF65-F5344CB8AC3E}">
        <p14:creationId xmlns:p14="http://schemas.microsoft.com/office/powerpoint/2010/main" val="2969017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0832"/>
            <a:ext cx="8229600" cy="429768"/>
          </a:xfrm>
        </p:spPr>
        <p:txBody>
          <a:bodyPr>
            <a:normAutofit fontScale="90000"/>
          </a:bodyPr>
          <a:lstStyle/>
          <a:p>
            <a:pPr algn="l"/>
            <a:r>
              <a:rPr lang="en-US" sz="3100" b="1" dirty="0">
                <a:solidFill>
                  <a:schemeClr val="tx2"/>
                </a:solidFill>
              </a:rPr>
              <a:t>Physical Environment of a Geriatric ED</a:t>
            </a:r>
            <a:endParaRPr lang="en-US" dirty="0"/>
          </a:p>
        </p:txBody>
      </p:sp>
      <p:sp>
        <p:nvSpPr>
          <p:cNvPr id="6" name="Text Placeholder 5"/>
          <p:cNvSpPr>
            <a:spLocks noGrp="1"/>
          </p:cNvSpPr>
          <p:nvPr>
            <p:ph sz="half" idx="10"/>
          </p:nvPr>
        </p:nvSpPr>
        <p:spPr>
          <a:xfrm>
            <a:off x="457200" y="1117017"/>
            <a:ext cx="8262573" cy="1163395"/>
          </a:xfrm>
        </p:spPr>
        <p:txBody>
          <a:bodyPr>
            <a:noAutofit/>
          </a:bodyPr>
          <a:lstStyle/>
          <a:p>
            <a:pPr marL="342900" indent="-342900">
              <a:buFont typeface="Arial" panose="020B0604020202020204" pitchFamily="34" charset="0"/>
              <a:buChar char="•"/>
            </a:pPr>
            <a:r>
              <a:rPr lang="en-US" sz="2000" b="0" dirty="0"/>
              <a:t>Hospitals have recognized the risk to </a:t>
            </a:r>
            <a:r>
              <a:rPr lang="en-US" sz="2000" b="0" dirty="0" err="1"/>
              <a:t>PLwD</a:t>
            </a:r>
            <a:r>
              <a:rPr lang="en-US" sz="2000" b="0" dirty="0"/>
              <a:t> and have developed several ways of providing specialized care for the </a:t>
            </a:r>
            <a:r>
              <a:rPr lang="en-US" sz="2000" b="0" dirty="0" err="1"/>
              <a:t>PLwD</a:t>
            </a:r>
            <a:r>
              <a:rPr lang="en-US" sz="2000" b="0" dirty="0"/>
              <a:t> that include: </a:t>
            </a:r>
          </a:p>
        </p:txBody>
      </p:sp>
      <p:sp>
        <p:nvSpPr>
          <p:cNvPr id="7" name="Content Placeholder 6"/>
          <p:cNvSpPr>
            <a:spLocks noGrp="1"/>
          </p:cNvSpPr>
          <p:nvPr>
            <p:ph sz="half" idx="1"/>
          </p:nvPr>
        </p:nvSpPr>
        <p:spPr>
          <a:xfrm>
            <a:off x="457200" y="1795607"/>
            <a:ext cx="8262573" cy="337993"/>
          </a:xfrm>
          <a:solidFill>
            <a:srgbClr val="1F497D"/>
          </a:solidFill>
        </p:spPr>
        <p:txBody>
          <a:bodyPr>
            <a:normAutofit/>
          </a:bodyPr>
          <a:lstStyle/>
          <a:p>
            <a:pPr marL="0" indent="0" algn="ctr">
              <a:buNone/>
            </a:pPr>
            <a:r>
              <a:rPr lang="en-US" sz="1200" b="1" dirty="0">
                <a:solidFill>
                  <a:schemeClr val="bg1"/>
                </a:solidFill>
              </a:rPr>
              <a:t>Programs to Minimize Hazards for a </a:t>
            </a:r>
            <a:r>
              <a:rPr lang="en-US" sz="1200" b="1" dirty="0" err="1">
                <a:solidFill>
                  <a:schemeClr val="bg1"/>
                </a:solidFill>
              </a:rPr>
              <a:t>PLwD</a:t>
            </a:r>
            <a:r>
              <a:rPr lang="en-US" sz="1200" b="1" dirty="0">
                <a:solidFill>
                  <a:schemeClr val="bg1"/>
                </a:solidFill>
              </a:rPr>
              <a:t> in the ED/Hospital</a:t>
            </a:r>
            <a:endParaRPr lang="en-US" sz="12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10" name="Content Placeholder 9" descr="Table listing programs and associated descriptions"/>
          <p:cNvGraphicFramePr>
            <a:graphicFrameLocks noGrp="1"/>
          </p:cNvGraphicFramePr>
          <p:nvPr>
            <p:ph sz="half" idx="2"/>
            <p:extLst>
              <p:ext uri="{D42A27DB-BD31-4B8C-83A1-F6EECF244321}">
                <p14:modId xmlns:p14="http://schemas.microsoft.com/office/powerpoint/2010/main" val="2183236339"/>
              </p:ext>
            </p:extLst>
          </p:nvPr>
        </p:nvGraphicFramePr>
        <p:xfrm>
          <a:off x="457200" y="2133600"/>
          <a:ext cx="8269288" cy="3835400"/>
        </p:xfrm>
        <a:graphic>
          <a:graphicData uri="http://schemas.openxmlformats.org/drawingml/2006/table">
            <a:tbl>
              <a:tblPr firstRow="1" bandRow="1">
                <a:tableStyleId>{5C22544A-7EE6-4342-B048-85BDC9FD1C3A}</a:tableStyleId>
              </a:tblPr>
              <a:tblGrid>
                <a:gridCol w="4134644">
                  <a:extLst>
                    <a:ext uri="{9D8B030D-6E8A-4147-A177-3AD203B41FA5}">
                      <a16:colId xmlns:a16="http://schemas.microsoft.com/office/drawing/2014/main" val="20000"/>
                    </a:ext>
                  </a:extLst>
                </a:gridCol>
                <a:gridCol w="4134644">
                  <a:extLst>
                    <a:ext uri="{9D8B030D-6E8A-4147-A177-3AD203B41FA5}">
                      <a16:colId xmlns:a16="http://schemas.microsoft.com/office/drawing/2014/main" val="20001"/>
                    </a:ext>
                  </a:extLst>
                </a:gridCol>
              </a:tblGrid>
              <a:tr h="370840">
                <a:tc>
                  <a:txBody>
                    <a:bodyPr/>
                    <a:lstStyle/>
                    <a:p>
                      <a:pPr marL="0" marR="0">
                        <a:spcAft>
                          <a:spcPts val="600"/>
                        </a:spcAft>
                      </a:pPr>
                      <a:r>
                        <a:rPr lang="en-US" sz="1200" dirty="0">
                          <a:effectLst/>
                        </a:rPr>
                        <a:t>Program</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solidFill>
                      <a:srgbClr val="1F497D"/>
                    </a:solidFill>
                  </a:tcPr>
                </a:tc>
                <a:tc>
                  <a:txBody>
                    <a:bodyPr/>
                    <a:lstStyle/>
                    <a:p>
                      <a:pPr marL="0" marR="0">
                        <a:spcAft>
                          <a:spcPts val="600"/>
                        </a:spcAft>
                      </a:pPr>
                      <a:r>
                        <a:rPr lang="en-US" sz="1200" dirty="0">
                          <a:effectLst/>
                        </a:rPr>
                        <a:t>Description</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solidFill>
                      <a:srgbClr val="1F497D"/>
                    </a:solidFill>
                  </a:tcPr>
                </a:tc>
                <a:extLst>
                  <a:ext uri="{0D108BD9-81ED-4DB2-BD59-A6C34878D82A}">
                    <a16:rowId xmlns:a16="http://schemas.microsoft.com/office/drawing/2014/main" val="10000"/>
                  </a:ext>
                </a:extLst>
              </a:tr>
              <a:tr h="370840">
                <a:tc>
                  <a:txBody>
                    <a:bodyPr/>
                    <a:lstStyle/>
                    <a:p>
                      <a:pPr marL="0" marR="0">
                        <a:spcAft>
                          <a:spcPts val="600"/>
                        </a:spcAft>
                      </a:pPr>
                      <a:r>
                        <a:rPr lang="en-US" sz="1200" dirty="0">
                          <a:solidFill>
                            <a:schemeClr val="bg1"/>
                          </a:solidFill>
                          <a:effectLst/>
                        </a:rPr>
                        <a:t>Delirium rooms</a:t>
                      </a:r>
                      <a:endParaRPr lang="en-US"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solidFill>
                      <a:srgbClr val="1F497D"/>
                    </a:solidFill>
                  </a:tcPr>
                </a:tc>
                <a:tc>
                  <a:txBody>
                    <a:bodyPr/>
                    <a:lstStyle/>
                    <a:p>
                      <a:pPr marL="342900" marR="0" lvl="0" indent="-342900">
                        <a:spcAft>
                          <a:spcPts val="600"/>
                        </a:spcAft>
                        <a:buFont typeface="Symbol" panose="05050102010706020507" pitchFamily="18" charset="2"/>
                        <a:buChar char=""/>
                      </a:pPr>
                      <a:r>
                        <a:rPr lang="en-US" sz="1200" dirty="0">
                          <a:effectLst/>
                        </a:rPr>
                        <a:t>“TA-DA” method, Tolerate, Anticipate, Don’t Agitate</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tc>
                <a:extLst>
                  <a:ext uri="{0D108BD9-81ED-4DB2-BD59-A6C34878D82A}">
                    <a16:rowId xmlns:a16="http://schemas.microsoft.com/office/drawing/2014/main" val="10001"/>
                  </a:ext>
                </a:extLst>
              </a:tr>
              <a:tr h="370840">
                <a:tc>
                  <a:txBody>
                    <a:bodyPr/>
                    <a:lstStyle/>
                    <a:p>
                      <a:pPr marL="0" marR="0">
                        <a:spcAft>
                          <a:spcPts val="600"/>
                        </a:spcAft>
                      </a:pPr>
                      <a:r>
                        <a:rPr lang="en-US" sz="1200" dirty="0">
                          <a:solidFill>
                            <a:schemeClr val="bg1"/>
                          </a:solidFill>
                          <a:effectLst/>
                        </a:rPr>
                        <a:t>Delirium prevention programs</a:t>
                      </a:r>
                      <a:endParaRPr lang="en-US"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solidFill>
                      <a:srgbClr val="1F497D"/>
                    </a:solidFill>
                  </a:tcPr>
                </a:tc>
                <a:tc>
                  <a:txBody>
                    <a:bodyPr/>
                    <a:lstStyle/>
                    <a:p>
                      <a:pPr marL="342900" marR="0" lvl="0" indent="-342900">
                        <a:spcAft>
                          <a:spcPts val="600"/>
                        </a:spcAft>
                        <a:buFont typeface="Symbol" panose="05050102010706020507" pitchFamily="18" charset="2"/>
                        <a:buChar char=""/>
                      </a:pPr>
                      <a:r>
                        <a:rPr lang="en-US" sz="1200" dirty="0" err="1">
                          <a:effectLst/>
                        </a:rPr>
                        <a:t>Multiprofessional</a:t>
                      </a:r>
                      <a:r>
                        <a:rPr lang="en-US" sz="1200" dirty="0">
                          <a:effectLst/>
                        </a:rPr>
                        <a:t> team vs interprofessional team </a:t>
                      </a:r>
                      <a:r>
                        <a:rPr lang="en-US" sz="1200" kern="1200" dirty="0">
                          <a:solidFill>
                            <a:schemeClr val="dk1"/>
                          </a:solidFill>
                          <a:effectLst/>
                          <a:latin typeface="+mn-lt"/>
                          <a:ea typeface="+mn-ea"/>
                          <a:cs typeface="+mn-cs"/>
                        </a:rPr>
                        <a:t>– provide coordinated care</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tc>
                <a:extLst>
                  <a:ext uri="{0D108BD9-81ED-4DB2-BD59-A6C34878D82A}">
                    <a16:rowId xmlns:a16="http://schemas.microsoft.com/office/drawing/2014/main" val="10002"/>
                  </a:ext>
                </a:extLst>
              </a:tr>
              <a:tr h="370840">
                <a:tc>
                  <a:txBody>
                    <a:bodyPr/>
                    <a:lstStyle/>
                    <a:p>
                      <a:pPr marL="0" marR="0">
                        <a:spcAft>
                          <a:spcPts val="600"/>
                        </a:spcAft>
                      </a:pPr>
                      <a:r>
                        <a:rPr lang="en-US" sz="1200" dirty="0">
                          <a:solidFill>
                            <a:schemeClr val="bg1"/>
                          </a:solidFill>
                          <a:effectLst/>
                        </a:rPr>
                        <a:t>ABCDE </a:t>
                      </a:r>
                      <a:r>
                        <a:rPr lang="en-US" sz="1200" dirty="0" smtClean="0">
                          <a:solidFill>
                            <a:schemeClr val="bg1"/>
                          </a:solidFill>
                          <a:effectLst/>
                        </a:rPr>
                        <a:t>bundle: </a:t>
                      </a:r>
                      <a:r>
                        <a:rPr lang="en-US" sz="1200" dirty="0" smtClean="0">
                          <a:solidFill>
                            <a:schemeClr val="bg1"/>
                          </a:solidFill>
                          <a:effectLst/>
                          <a:hlinkClick r:id="rId3"/>
                        </a:rPr>
                        <a:t>https://</a:t>
                      </a:r>
                      <a:r>
                        <a:rPr lang="en-US" sz="1200" dirty="0" smtClean="0">
                          <a:solidFill>
                            <a:schemeClr val="bg1"/>
                          </a:solidFill>
                          <a:effectLst/>
                          <a:hlinkClick r:id="rId3" tooltip="Implementing the ABCDE Bundle at the Bedside"/>
                        </a:rPr>
                        <a:t>innovations.ahrq.gov/qualitytools/implementing-abcde-bundle-bedside</a:t>
                      </a:r>
                      <a:r>
                        <a:rPr lang="en-US" sz="1200" dirty="0" smtClean="0">
                          <a:solidFill>
                            <a:schemeClr val="bg1"/>
                          </a:solidFill>
                          <a:effectLst/>
                        </a:rPr>
                        <a:t> </a:t>
                      </a:r>
                      <a:endParaRPr lang="en-US"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solidFill>
                      <a:srgbClr val="1F497D"/>
                    </a:solidFill>
                  </a:tcPr>
                </a:tc>
                <a:tc>
                  <a:txBody>
                    <a:bodyPr/>
                    <a:lstStyle/>
                    <a:p>
                      <a:pPr marL="342900" marR="0" lvl="0" indent="-342900">
                        <a:spcAft>
                          <a:spcPts val="600"/>
                        </a:spcAft>
                        <a:buFont typeface="Symbol" panose="05050102010706020507" pitchFamily="18" charset="2"/>
                        <a:buChar char=""/>
                      </a:pPr>
                      <a:r>
                        <a:rPr lang="en-US" sz="1200" dirty="0">
                          <a:effectLst/>
                        </a:rPr>
                        <a:t>Tool kit of resources and guidelines to prevent unintended consequences of delirium</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tc>
                <a:extLst>
                  <a:ext uri="{0D108BD9-81ED-4DB2-BD59-A6C34878D82A}">
                    <a16:rowId xmlns:a16="http://schemas.microsoft.com/office/drawing/2014/main" val="10003"/>
                  </a:ext>
                </a:extLst>
              </a:tr>
              <a:tr h="370840">
                <a:tc>
                  <a:txBody>
                    <a:bodyPr/>
                    <a:lstStyle/>
                    <a:p>
                      <a:pPr marL="0" marR="0">
                        <a:spcAft>
                          <a:spcPts val="600"/>
                        </a:spcAft>
                      </a:pPr>
                      <a:r>
                        <a:rPr lang="en-US" sz="1200" dirty="0">
                          <a:solidFill>
                            <a:schemeClr val="bg1"/>
                          </a:solidFill>
                          <a:effectLst/>
                        </a:rPr>
                        <a:t>Companions/sitters</a:t>
                      </a:r>
                      <a:endParaRPr lang="en-US"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solidFill>
                      <a:srgbClr val="1F497D"/>
                    </a:solidFill>
                  </a:tcPr>
                </a:tc>
                <a:tc>
                  <a:txBody>
                    <a:bodyPr/>
                    <a:lstStyle/>
                    <a:p>
                      <a:pPr marL="342900" marR="0" lvl="0" indent="-342900">
                        <a:spcAft>
                          <a:spcPts val="600"/>
                        </a:spcAft>
                        <a:buFont typeface="Symbol" panose="05050102010706020507" pitchFamily="18" charset="2"/>
                        <a:buChar char=""/>
                      </a:pPr>
                      <a:r>
                        <a:rPr lang="en-US" sz="1200">
                          <a:effectLst/>
                        </a:rPr>
                        <a:t>Constant supervision through the use of a 1:1 aide</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tc>
                <a:extLst>
                  <a:ext uri="{0D108BD9-81ED-4DB2-BD59-A6C34878D82A}">
                    <a16:rowId xmlns:a16="http://schemas.microsoft.com/office/drawing/2014/main" val="10004"/>
                  </a:ext>
                </a:extLst>
              </a:tr>
              <a:tr h="370840">
                <a:tc>
                  <a:txBody>
                    <a:bodyPr/>
                    <a:lstStyle/>
                    <a:p>
                      <a:pPr marL="0" marR="0">
                        <a:spcAft>
                          <a:spcPts val="600"/>
                        </a:spcAft>
                      </a:pPr>
                      <a:r>
                        <a:rPr lang="en-US" sz="1200" dirty="0">
                          <a:solidFill>
                            <a:schemeClr val="bg1"/>
                          </a:solidFill>
                          <a:effectLst/>
                        </a:rPr>
                        <a:t>Communication training</a:t>
                      </a:r>
                      <a:endParaRPr lang="en-US"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solidFill>
                      <a:srgbClr val="1F497D"/>
                    </a:solidFill>
                  </a:tcPr>
                </a:tc>
                <a:tc>
                  <a:txBody>
                    <a:bodyPr/>
                    <a:lstStyle/>
                    <a:p>
                      <a:pPr marL="342900" marR="0" lvl="0" indent="-342900">
                        <a:spcAft>
                          <a:spcPts val="600"/>
                        </a:spcAft>
                        <a:buFont typeface="Symbol" panose="05050102010706020507" pitchFamily="18" charset="2"/>
                        <a:buChar char=""/>
                      </a:pPr>
                      <a:r>
                        <a:rPr lang="en-US" sz="1200" dirty="0">
                          <a:effectLst/>
                        </a:rPr>
                        <a:t>Encourages a warm and open approach </a:t>
                      </a:r>
                      <a:r>
                        <a:rPr lang="en-US" sz="1200" dirty="0">
                          <a:solidFill>
                            <a:srgbClr val="000000"/>
                          </a:solidFill>
                          <a:effectLst/>
                          <a:latin typeface="Arial" panose="020B0604020202020204" pitchFamily="34" charset="0"/>
                          <a:ea typeface="Times New Roman" panose="02020603050405020304" pitchFamily="18" charset="0"/>
                        </a:rPr>
                        <a:t>to working with a PLwD</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tc>
                <a:extLst>
                  <a:ext uri="{0D108BD9-81ED-4DB2-BD59-A6C34878D82A}">
                    <a16:rowId xmlns:a16="http://schemas.microsoft.com/office/drawing/2014/main" val="10005"/>
                  </a:ext>
                </a:extLst>
              </a:tr>
              <a:tr h="370840">
                <a:tc>
                  <a:txBody>
                    <a:bodyPr/>
                    <a:lstStyle/>
                    <a:p>
                      <a:pPr marL="0" marR="0">
                        <a:spcAft>
                          <a:spcPts val="1200"/>
                        </a:spcAft>
                      </a:pPr>
                      <a:r>
                        <a:rPr lang="en-US" sz="1200" dirty="0">
                          <a:solidFill>
                            <a:schemeClr val="bg1"/>
                          </a:solidFill>
                          <a:effectLst/>
                        </a:rPr>
                        <a:t>Acute Care for Elderly (ACE) Units</a:t>
                      </a:r>
                      <a:endParaRPr lang="en-US"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solidFill>
                      <a:srgbClr val="1F497D"/>
                    </a:solidFill>
                  </a:tcPr>
                </a:tc>
                <a:tc>
                  <a:txBody>
                    <a:bodyPr/>
                    <a:lstStyle/>
                    <a:p>
                      <a:pPr marL="342900" marR="0" lvl="0" indent="-342900">
                        <a:spcAft>
                          <a:spcPts val="600"/>
                        </a:spcAft>
                        <a:buFont typeface="Symbol" panose="05050102010706020507" pitchFamily="18" charset="2"/>
                        <a:buChar char=""/>
                      </a:pPr>
                      <a:r>
                        <a:rPr lang="en-US" sz="1200" dirty="0">
                          <a:effectLst/>
                        </a:rPr>
                        <a:t>Interprofessional model provides coordinated care from every field needed</a:t>
                      </a:r>
                      <a:endParaRPr lang="en-US" sz="1200" baseline="0" dirty="0">
                        <a:effectLst/>
                      </a:endParaRPr>
                    </a:p>
                    <a:p>
                      <a:pPr marL="342900" marR="0" lvl="0" indent="-342900">
                        <a:spcAft>
                          <a:spcPts val="600"/>
                        </a:spcAft>
                        <a:buFont typeface="Symbol" panose="05050102010706020507" pitchFamily="18" charset="2"/>
                        <a:buChar char=""/>
                      </a:pPr>
                      <a:r>
                        <a:rPr lang="en-US" sz="1200" dirty="0">
                          <a:solidFill>
                            <a:srgbClr val="000000"/>
                          </a:solidFill>
                          <a:effectLst/>
                          <a:latin typeface="+mn-lt"/>
                          <a:ea typeface="Times New Roman" panose="02020603050405020304" pitchFamily="18" charset="0"/>
                          <a:cs typeface="Times New Roman" panose="02020603050405020304" pitchFamily="18" charset="0"/>
                        </a:rPr>
                        <a:t>PLwD often have comorbid conditions and multiple medications—an interprofessional team provides coordinated care from every field needed</a:t>
                      </a:r>
                      <a:endParaRPr lang="en-US" sz="1200" dirty="0">
                        <a:effectLst/>
                        <a:latin typeface="+mn-lt"/>
                      </a:endParaRPr>
                    </a:p>
                    <a:p>
                      <a:pPr marL="342900" marR="0" lvl="0" indent="-342900">
                        <a:spcAft>
                          <a:spcPts val="600"/>
                        </a:spcAft>
                        <a:buFont typeface="Symbol" panose="05050102010706020507" pitchFamily="18" charset="2"/>
                        <a:buChar char=""/>
                      </a:pPr>
                      <a:r>
                        <a:rPr lang="en-US" sz="1200" dirty="0">
                          <a:effectLst/>
                        </a:rPr>
                        <a:t>Frequent rounds provide opportunity to recognize and manage changes in symptoms and issues</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211" marR="70211" marT="0"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042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665" y="1066800"/>
            <a:ext cx="8229600" cy="639762"/>
          </a:xfrm>
        </p:spPr>
        <p:txBody>
          <a:bodyPr>
            <a:normAutofit fontScale="90000"/>
          </a:bodyPr>
          <a:lstStyle/>
          <a:p>
            <a:pPr algn="l"/>
            <a:r>
              <a:rPr lang="en-US" sz="3100" b="1" dirty="0">
                <a:solidFill>
                  <a:schemeClr val="tx2"/>
                </a:solidFill>
              </a:rPr>
              <a:t>A Comprehensive Approach to Specialized Care for Person Living with Dementia: The Geriatric Emergency Department </a:t>
            </a:r>
            <a:endParaRPr lang="en-US" dirty="0"/>
          </a:p>
        </p:txBody>
      </p:sp>
      <p:sp>
        <p:nvSpPr>
          <p:cNvPr id="3" name="Content Placeholder 2"/>
          <p:cNvSpPr>
            <a:spLocks noGrp="1"/>
          </p:cNvSpPr>
          <p:nvPr>
            <p:ph idx="1"/>
          </p:nvPr>
        </p:nvSpPr>
        <p:spPr>
          <a:xfrm>
            <a:off x="304800" y="2057401"/>
            <a:ext cx="8229600" cy="2286000"/>
          </a:xfrm>
        </p:spPr>
        <p:txBody>
          <a:bodyPr>
            <a:noAutofit/>
          </a:bodyPr>
          <a:lstStyle/>
          <a:p>
            <a:r>
              <a:rPr lang="en-US" dirty="0"/>
              <a:t>The Geriatric ED is focused on person-centered </a:t>
            </a:r>
            <a:r>
              <a:rPr lang="en-US" dirty="0" smtClean="0"/>
              <a:t>care.</a:t>
            </a:r>
          </a:p>
          <a:p>
            <a:r>
              <a:rPr lang="en-US" sz="2000" dirty="0" smtClean="0"/>
              <a:t>Geriatric </a:t>
            </a:r>
            <a:r>
              <a:rPr lang="en-US" sz="2000" dirty="0"/>
              <a:t>EDs visualize the ED from an older adult’s point of view, designing space and implementing policies to maximize patient comfort and satisfaction.</a:t>
            </a:r>
          </a:p>
          <a:p>
            <a:pPr marL="0" lvl="0" indent="0" algn="r">
              <a:buNone/>
            </a:pPr>
            <a:r>
              <a:rPr lang="en-US" sz="2400" dirty="0"/>
              <a:t>(</a:t>
            </a:r>
            <a:r>
              <a:rPr lang="en-US" sz="2000" dirty="0"/>
              <a:t>Adams et al., 2013)</a:t>
            </a:r>
          </a:p>
        </p:txBody>
      </p:sp>
    </p:spTree>
    <p:extLst>
      <p:ext uri="{BB962C8B-B14F-4D97-AF65-F5344CB8AC3E}">
        <p14:creationId xmlns:p14="http://schemas.microsoft.com/office/powerpoint/2010/main" val="3003478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a:bodyPr>
          <a:lstStyle/>
          <a:p>
            <a:pPr algn="l"/>
            <a:r>
              <a:rPr lang="en-US" sz="2800" b="1" dirty="0">
                <a:solidFill>
                  <a:schemeClr val="tx2"/>
                </a:solidFill>
              </a:rPr>
              <a:t>Purpose for Geriatric Emergency Departments </a:t>
            </a:r>
            <a:endParaRPr lang="en-US" sz="2800" dirty="0">
              <a:solidFill>
                <a:schemeClr val="tx2"/>
              </a:solidFill>
            </a:endParaRPr>
          </a:p>
        </p:txBody>
      </p:sp>
      <p:sp>
        <p:nvSpPr>
          <p:cNvPr id="3" name="Content Placeholder 2"/>
          <p:cNvSpPr>
            <a:spLocks noGrp="1"/>
          </p:cNvSpPr>
          <p:nvPr>
            <p:ph idx="1"/>
          </p:nvPr>
        </p:nvSpPr>
        <p:spPr>
          <a:xfrm>
            <a:off x="457200" y="1463040"/>
            <a:ext cx="8229600" cy="4632960"/>
          </a:xfrm>
        </p:spPr>
        <p:txBody>
          <a:bodyPr>
            <a:noAutofit/>
          </a:bodyPr>
          <a:lstStyle/>
          <a:p>
            <a:pPr marL="0" indent="0">
              <a:buNone/>
            </a:pPr>
            <a:r>
              <a:rPr lang="en-US" dirty="0"/>
              <a:t>The concept of a specialized, geriatric emergency department provides an acute care environment conducive to caring for PLwD. This concept helps to address the difficulties and challenges of an acute care setting for PLwD.</a:t>
            </a:r>
          </a:p>
          <a:p>
            <a:pPr lvl="0"/>
            <a:r>
              <a:rPr lang="en-US" dirty="0"/>
              <a:t>Despite the time and disproportionate use of resources while in the ED, PLwD frequently leave the ED dissatisfied. </a:t>
            </a:r>
          </a:p>
          <a:p>
            <a:pPr lvl="0"/>
            <a:r>
              <a:rPr lang="en-US" dirty="0"/>
              <a:t>The purpose of the Geriatric ED is to re-imagine the emergency department from the point of view of a PLwD.</a:t>
            </a:r>
          </a:p>
          <a:p>
            <a:pPr lvl="0"/>
            <a:r>
              <a:rPr lang="en-US" dirty="0"/>
              <a:t>Guidelines for implementing a Geriatric ED: redesign the physical environment, train staff in geriatrics principles, and implement geriatric care models. </a:t>
            </a:r>
          </a:p>
          <a:p>
            <a:pPr lvl="0"/>
            <a:r>
              <a:rPr lang="en-US" dirty="0"/>
              <a:t>The concept of the Geriatric ED will improve health outcomes, reduce costs to the health system, and improve the experience of care for these </a:t>
            </a:r>
            <a:r>
              <a:rPr lang="en-US" dirty="0" err="1"/>
              <a:t>PLwDs</a:t>
            </a:r>
            <a:r>
              <a:rPr lang="en-US" dirty="0"/>
              <a:t>. </a:t>
            </a:r>
          </a:p>
          <a:p>
            <a:pPr marL="0" lvl="0" indent="0" algn="r">
              <a:buNone/>
            </a:pPr>
            <a:r>
              <a:rPr lang="en-US" dirty="0"/>
              <a:t>(American College of Emergency Physicians, 2013; Adams et el., 2013;)</a:t>
            </a:r>
            <a:endParaRPr lang="en-US" b="1" dirty="0"/>
          </a:p>
        </p:txBody>
      </p:sp>
    </p:spTree>
    <p:extLst>
      <p:ext uri="{BB962C8B-B14F-4D97-AF65-F5344CB8AC3E}">
        <p14:creationId xmlns:p14="http://schemas.microsoft.com/office/powerpoint/2010/main" val="397283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Autofit/>
          </a:bodyPr>
          <a:lstStyle/>
          <a:p>
            <a:pPr algn="l"/>
            <a:r>
              <a:rPr lang="en-US" sz="2800" b="1" dirty="0">
                <a:solidFill>
                  <a:schemeClr val="tx2"/>
                </a:solidFill>
              </a:rPr>
              <a:t>Guidelines for the Physical Environment of a Geriatric ED</a:t>
            </a:r>
          </a:p>
        </p:txBody>
      </p:sp>
      <p:sp>
        <p:nvSpPr>
          <p:cNvPr id="5" name="Text Placeholder 4"/>
          <p:cNvSpPr>
            <a:spLocks noGrp="1"/>
          </p:cNvSpPr>
          <p:nvPr>
            <p:ph type="body" idx="1"/>
          </p:nvPr>
        </p:nvSpPr>
        <p:spPr>
          <a:xfrm>
            <a:off x="457200" y="1447800"/>
            <a:ext cx="8229600" cy="1752600"/>
          </a:xfrm>
        </p:spPr>
        <p:txBody>
          <a:bodyPr>
            <a:noAutofit/>
          </a:bodyPr>
          <a:lstStyle/>
          <a:p>
            <a:pPr marL="342900" indent="-342900">
              <a:buFont typeface="Arial" panose="020B0604020202020204" pitchFamily="34" charset="0"/>
              <a:buChar char="•"/>
            </a:pPr>
            <a:r>
              <a:rPr lang="en-US" sz="2000" dirty="0"/>
              <a:t>Physical Environment: </a:t>
            </a:r>
            <a:r>
              <a:rPr lang="en-US" sz="2000" b="0" dirty="0"/>
              <a:t>A Geriatric ED requires an environment with equipment designed for a patient population with specific needs. These specific needs can be met in an atmosphere or setting geared toward mobility, incontinence, and behavior problems. (American College of Emergency Physicians, 2013)</a:t>
            </a:r>
          </a:p>
        </p:txBody>
      </p:sp>
      <p:graphicFrame>
        <p:nvGraphicFramePr>
          <p:cNvPr id="8" name="Content Placeholder 7" descr="Table listing physical environment requirements for a patient population with specific needs"/>
          <p:cNvGraphicFramePr>
            <a:graphicFrameLocks noGrp="1"/>
          </p:cNvGraphicFramePr>
          <p:nvPr>
            <p:ph sz="quarter" idx="4"/>
            <p:extLst>
              <p:ext uri="{D42A27DB-BD31-4B8C-83A1-F6EECF244321}">
                <p14:modId xmlns:p14="http://schemas.microsoft.com/office/powerpoint/2010/main" val="1096825646"/>
              </p:ext>
            </p:extLst>
          </p:nvPr>
        </p:nvGraphicFramePr>
        <p:xfrm>
          <a:off x="609600" y="3530600"/>
          <a:ext cx="8077200" cy="2260600"/>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20000"/>
                    </a:ext>
                  </a:extLst>
                </a:gridCol>
                <a:gridCol w="6324600">
                  <a:extLst>
                    <a:ext uri="{9D8B030D-6E8A-4147-A177-3AD203B41FA5}">
                      <a16:colId xmlns:a16="http://schemas.microsoft.com/office/drawing/2014/main" val="20001"/>
                    </a:ext>
                  </a:extLst>
                </a:gridCol>
              </a:tblGrid>
              <a:tr h="370840">
                <a:tc>
                  <a:txBody>
                    <a:bodyPr/>
                    <a:lstStyle/>
                    <a:p>
                      <a:pPr marL="0" marR="0">
                        <a:spcAft>
                          <a:spcPts val="1200"/>
                        </a:spcAft>
                      </a:pPr>
                      <a:endParaRPr lang="en-US"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1F497D"/>
                    </a:solidFill>
                  </a:tcPr>
                </a:tc>
                <a:tc>
                  <a:txBody>
                    <a:bodyPr/>
                    <a:lstStyle/>
                    <a:p>
                      <a:pPr marL="0" marR="0" lvl="0" indent="0" algn="ctr" defTabSz="914400" rtl="0" eaLnBrk="1" fontAlgn="auto" latinLnBrk="0" hangingPunct="1">
                        <a:lnSpc>
                          <a:spcPct val="100000"/>
                        </a:lnSpc>
                        <a:spcBef>
                          <a:spcPts val="600"/>
                        </a:spcBef>
                        <a:spcAft>
                          <a:spcPts val="600"/>
                        </a:spcAft>
                        <a:buClrTx/>
                        <a:buSzTx/>
                        <a:buFont typeface="Symbol" panose="05050102010706020507" pitchFamily="18" charset="2"/>
                        <a:buNone/>
                        <a:tabLst/>
                        <a:defRPr/>
                      </a:pPr>
                      <a:r>
                        <a:rPr lang="en-US" sz="1200" dirty="0">
                          <a:solidFill>
                            <a:schemeClr val="bg1"/>
                          </a:solidFill>
                        </a:rPr>
                        <a:t>Physical Environment</a:t>
                      </a:r>
                      <a:endParaRPr lang="en-US" sz="1200"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rgbClr val="1F497D"/>
                    </a:solidFill>
                  </a:tcPr>
                </a:tc>
                <a:extLst>
                  <a:ext uri="{0D108BD9-81ED-4DB2-BD59-A6C34878D82A}">
                    <a16:rowId xmlns:a16="http://schemas.microsoft.com/office/drawing/2014/main" val="10000"/>
                  </a:ext>
                </a:extLst>
              </a:tr>
              <a:tr h="370840">
                <a:tc>
                  <a:txBody>
                    <a:bodyPr/>
                    <a:lstStyle/>
                    <a:p>
                      <a:pPr marL="0" marR="0">
                        <a:spcAft>
                          <a:spcPts val="1200"/>
                        </a:spcAft>
                      </a:pPr>
                      <a:r>
                        <a:rPr lang="en-US" sz="1200" b="1" dirty="0">
                          <a:solidFill>
                            <a:schemeClr val="bg1"/>
                          </a:solidFill>
                          <a:effectLst/>
                        </a:rPr>
                        <a:t>Visual Orientation</a:t>
                      </a:r>
                      <a:endParaRPr lang="en-US"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1F497D"/>
                    </a:solidFill>
                  </a:tcPr>
                </a:tc>
                <a:tc>
                  <a:txBody>
                    <a:bodyPr/>
                    <a:lstStyle/>
                    <a:p>
                      <a:pPr marL="342900" marR="0" lvl="0" indent="-342900">
                        <a:spcBef>
                          <a:spcPts val="600"/>
                        </a:spcBef>
                        <a:spcAft>
                          <a:spcPts val="600"/>
                        </a:spcAft>
                        <a:buFont typeface="Symbol" panose="05050102010706020507" pitchFamily="18" charset="2"/>
                        <a:buChar char=""/>
                      </a:pPr>
                      <a:r>
                        <a:rPr lang="en-US" sz="1200" dirty="0">
                          <a:effectLst/>
                        </a:rPr>
                        <a:t>Soft lighting</a:t>
                      </a:r>
                    </a:p>
                    <a:p>
                      <a:pPr marL="342900" marR="0" lvl="0" indent="-342900">
                        <a:spcBef>
                          <a:spcPts val="600"/>
                        </a:spcBef>
                        <a:spcAft>
                          <a:spcPts val="600"/>
                        </a:spcAft>
                        <a:buFont typeface="Symbol" panose="05050102010706020507" pitchFamily="18" charset="2"/>
                        <a:buChar char=""/>
                      </a:pPr>
                      <a:r>
                        <a:rPr lang="en-US" sz="1200" dirty="0">
                          <a:effectLst/>
                        </a:rPr>
                        <a:t>Control of</a:t>
                      </a:r>
                      <a:r>
                        <a:rPr lang="en-US" sz="1200" baseline="0" dirty="0">
                          <a:effectLst/>
                        </a:rPr>
                        <a:t> </a:t>
                      </a:r>
                      <a:r>
                        <a:rPr lang="en-US" sz="1200" dirty="0">
                          <a:effectLst/>
                        </a:rPr>
                        <a:t>the lighting in their space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70840">
                <a:tc>
                  <a:txBody>
                    <a:bodyPr/>
                    <a:lstStyle/>
                    <a:p>
                      <a:pPr marL="0" marR="0">
                        <a:spcAft>
                          <a:spcPts val="1200"/>
                        </a:spcAft>
                      </a:pPr>
                      <a:r>
                        <a:rPr lang="en-US" sz="1200" b="1" dirty="0">
                          <a:solidFill>
                            <a:schemeClr val="bg1"/>
                          </a:solidFill>
                          <a:effectLst/>
                        </a:rPr>
                        <a:t>Acoustic Orientation</a:t>
                      </a:r>
                      <a:endParaRPr lang="en-US"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1F497D"/>
                    </a:solidFill>
                  </a:tcPr>
                </a:tc>
                <a:tc>
                  <a:txBody>
                    <a:bodyPr/>
                    <a:lstStyle/>
                    <a:p>
                      <a:pPr marL="342900" marR="0" lvl="0" indent="-342900">
                        <a:spcBef>
                          <a:spcPts val="600"/>
                        </a:spcBef>
                        <a:spcAft>
                          <a:spcPts val="600"/>
                        </a:spcAft>
                        <a:buFont typeface="Symbol" panose="05050102010706020507" pitchFamily="18" charset="2"/>
                        <a:buChar char=""/>
                      </a:pPr>
                      <a:r>
                        <a:rPr lang="en-US" sz="1200" dirty="0">
                          <a:effectLst/>
                        </a:rPr>
                        <a:t>Sound-absorbing materials </a:t>
                      </a:r>
                    </a:p>
                    <a:p>
                      <a:pPr marL="342900" marR="0" lvl="0" indent="-342900">
                        <a:spcBef>
                          <a:spcPts val="600"/>
                        </a:spcBef>
                        <a:spcAft>
                          <a:spcPts val="600"/>
                        </a:spcAft>
                        <a:buFont typeface="Symbol" panose="05050102010706020507" pitchFamily="18" charset="2"/>
                        <a:buChar char=""/>
                      </a:pPr>
                      <a:r>
                        <a:rPr lang="en-US" sz="1200" dirty="0">
                          <a:effectLst/>
                        </a:rPr>
                        <a:t>Portable hearing assist devices </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70840">
                <a:tc>
                  <a:txBody>
                    <a:bodyPr/>
                    <a:lstStyle/>
                    <a:p>
                      <a:pPr marL="0" marR="0">
                        <a:spcAft>
                          <a:spcPts val="1200"/>
                        </a:spcAft>
                      </a:pPr>
                      <a:r>
                        <a:rPr lang="en-US" sz="1200" b="1" dirty="0">
                          <a:solidFill>
                            <a:schemeClr val="bg1"/>
                          </a:solidFill>
                          <a:effectLst/>
                        </a:rPr>
                        <a:t>Furnishings</a:t>
                      </a:r>
                      <a:endParaRPr lang="en-US" sz="12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1F497D"/>
                    </a:solidFill>
                  </a:tcPr>
                </a:tc>
                <a:tc>
                  <a:txBody>
                    <a:bodyPr/>
                    <a:lstStyle/>
                    <a:p>
                      <a:pPr marL="342900" marR="0" lvl="0" indent="-342900">
                        <a:spcBef>
                          <a:spcPts val="600"/>
                        </a:spcBef>
                        <a:spcAft>
                          <a:spcPts val="600"/>
                        </a:spcAft>
                        <a:buFont typeface="Symbol" panose="05050102010706020507" pitchFamily="18" charset="2"/>
                        <a:buChar char=""/>
                      </a:pPr>
                      <a:r>
                        <a:rPr lang="en-US" sz="1200" dirty="0">
                          <a:effectLst/>
                        </a:rPr>
                        <a:t>Sturdy armrests and beds </a:t>
                      </a:r>
                    </a:p>
                    <a:p>
                      <a:pPr marL="342900" marR="0" lvl="0" indent="-342900">
                        <a:spcBef>
                          <a:spcPts val="600"/>
                        </a:spcBef>
                        <a:spcAft>
                          <a:spcPts val="600"/>
                        </a:spcAft>
                        <a:buFont typeface="Symbol" panose="05050102010706020507" pitchFamily="18" charset="2"/>
                        <a:buChar char=""/>
                      </a:pPr>
                      <a:r>
                        <a:rPr lang="en-US" sz="1200" dirty="0">
                          <a:effectLst/>
                        </a:rPr>
                        <a:t>Easily cleaned furniture surfaces</a:t>
                      </a:r>
                    </a:p>
                    <a:p>
                      <a:pPr marL="342900" marR="0" lvl="0" indent="-342900">
                        <a:spcBef>
                          <a:spcPts val="600"/>
                        </a:spcBef>
                        <a:spcAft>
                          <a:spcPts val="600"/>
                        </a:spcAft>
                        <a:buFont typeface="Symbol" panose="05050102010706020507" pitchFamily="18" charset="2"/>
                        <a:buChar char=""/>
                      </a:pPr>
                      <a:r>
                        <a:rPr lang="en-US" sz="1200" dirty="0">
                          <a:effectLst/>
                        </a:rPr>
                        <a:t>Furnishings and devices that promote safety and comfort</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18833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pPr algn="l"/>
            <a:r>
              <a:rPr lang="en-US" sz="2800" b="1" dirty="0">
                <a:solidFill>
                  <a:schemeClr val="tx2"/>
                </a:solidFill>
              </a:rPr>
              <a:t>Guidelines for the Staffing of a Geriatric ED</a:t>
            </a:r>
          </a:p>
        </p:txBody>
      </p:sp>
      <p:sp>
        <p:nvSpPr>
          <p:cNvPr id="3" name="Content Placeholder 2"/>
          <p:cNvSpPr>
            <a:spLocks noGrp="1"/>
          </p:cNvSpPr>
          <p:nvPr>
            <p:ph idx="1"/>
          </p:nvPr>
        </p:nvSpPr>
        <p:spPr>
          <a:xfrm>
            <a:off x="457200" y="1524000"/>
            <a:ext cx="8229600" cy="3962400"/>
          </a:xfrm>
        </p:spPr>
        <p:txBody>
          <a:bodyPr>
            <a:normAutofit fontScale="92500" lnSpcReduction="20000"/>
          </a:bodyPr>
          <a:lstStyle/>
          <a:p>
            <a:pPr marL="0" indent="0">
              <a:buNone/>
            </a:pPr>
            <a:r>
              <a:rPr lang="en-US" sz="2200" dirty="0"/>
              <a:t>Staffing recommendations for the Geriatric ED should </a:t>
            </a:r>
            <a:r>
              <a:rPr lang="en-US" sz="2200" dirty="0" smtClean="0"/>
              <a:t>include </a:t>
            </a:r>
            <a:r>
              <a:rPr lang="en-US" sz="2200" dirty="0"/>
              <a:t>an interprofessional team consisting of:</a:t>
            </a:r>
          </a:p>
          <a:p>
            <a:pPr lvl="0"/>
            <a:r>
              <a:rPr lang="en-US" sz="2200" dirty="0"/>
              <a:t>Geriatric ED Medical Director</a:t>
            </a:r>
          </a:p>
          <a:p>
            <a:pPr lvl="0"/>
            <a:r>
              <a:rPr lang="en-US" sz="2200" dirty="0"/>
              <a:t>Geriatric ED Nurse Manager</a:t>
            </a:r>
          </a:p>
          <a:p>
            <a:pPr lvl="0"/>
            <a:r>
              <a:rPr lang="en-US" sz="2200" dirty="0"/>
              <a:t>Staff physicians, staff nurses</a:t>
            </a:r>
          </a:p>
          <a:p>
            <a:pPr lvl="0"/>
            <a:r>
              <a:rPr lang="en-US" sz="2200" dirty="0"/>
              <a:t>Medical staff specialists for consultation in: geriatrics, cardiology, general surgery, GI, neurology, orthopedists, psychiatry (preferably with a geriatric specialty) and radiology</a:t>
            </a:r>
          </a:p>
          <a:p>
            <a:pPr lvl="0"/>
            <a:r>
              <a:rPr lang="en-US" sz="2200" dirty="0"/>
              <a:t>Ancillary services including case management and social services, </a:t>
            </a:r>
            <a:r>
              <a:rPr lang="en-US" sz="2400" dirty="0"/>
              <a:t>Advanced Practice Nurses (Nurse Practitioners and/or Clinical Nurse Specialists), Physician Assistants</a:t>
            </a:r>
            <a:r>
              <a:rPr lang="en-US" sz="2200" dirty="0" smtClean="0"/>
              <a:t>, </a:t>
            </a:r>
            <a:r>
              <a:rPr lang="en-US" sz="2200" dirty="0"/>
              <a:t>occupational and physical therapists, and pharmacists</a:t>
            </a:r>
          </a:p>
          <a:p>
            <a:pPr marL="0" lvl="0" indent="0" algn="r">
              <a:buNone/>
            </a:pPr>
            <a:r>
              <a:rPr lang="en-US" sz="2200" dirty="0"/>
              <a:t>(American College of Emergency Physicians, 2013)</a:t>
            </a:r>
          </a:p>
          <a:p>
            <a:pPr lvl="0"/>
            <a:endParaRPr lang="en-US" sz="2200" dirty="0"/>
          </a:p>
          <a:p>
            <a:pPr lvl="0"/>
            <a:endParaRPr lang="en-US" sz="2200" dirty="0"/>
          </a:p>
          <a:p>
            <a:pPr marL="0" indent="0">
              <a:buNone/>
            </a:pPr>
            <a:endParaRPr lang="en-US" dirty="0"/>
          </a:p>
          <a:p>
            <a:endParaRPr lang="en-US" b="1" dirty="0"/>
          </a:p>
        </p:txBody>
      </p:sp>
    </p:spTree>
    <p:extLst>
      <p:ext uri="{BB962C8B-B14F-4D97-AF65-F5344CB8AC3E}">
        <p14:creationId xmlns:p14="http://schemas.microsoft.com/office/powerpoint/2010/main" val="2045743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pPr algn="l"/>
            <a:r>
              <a:rPr lang="en-US" sz="2800" b="1" dirty="0">
                <a:solidFill>
                  <a:schemeClr val="tx2"/>
                </a:solidFill>
              </a:rPr>
              <a:t>The Geriatric ED: Consideration for Specific Policies and Procedures </a:t>
            </a:r>
          </a:p>
        </p:txBody>
      </p:sp>
      <p:sp>
        <p:nvSpPr>
          <p:cNvPr id="3" name="Content Placeholder 2"/>
          <p:cNvSpPr>
            <a:spLocks noGrp="1"/>
          </p:cNvSpPr>
          <p:nvPr>
            <p:ph idx="1"/>
          </p:nvPr>
        </p:nvSpPr>
        <p:spPr>
          <a:xfrm>
            <a:off x="457200" y="1524000"/>
            <a:ext cx="8229600" cy="2667000"/>
          </a:xfrm>
        </p:spPr>
        <p:txBody>
          <a:bodyPr>
            <a:normAutofit/>
          </a:bodyPr>
          <a:lstStyle/>
          <a:p>
            <a:pPr marL="0" indent="0">
              <a:buNone/>
            </a:pPr>
            <a:r>
              <a:rPr lang="en-US" sz="2000" dirty="0"/>
              <a:t>The Geriatric ED should have policies, procedures, and protocols to address common problems such as:</a:t>
            </a:r>
          </a:p>
          <a:p>
            <a:pPr lvl="0"/>
            <a:r>
              <a:rPr lang="en-US" sz="2000" dirty="0"/>
              <a:t>Assessment of delirium/agitation</a:t>
            </a:r>
          </a:p>
          <a:p>
            <a:pPr lvl="0"/>
            <a:r>
              <a:rPr lang="en-US" sz="2000" dirty="0"/>
              <a:t>Geriatric medication management</a:t>
            </a:r>
          </a:p>
          <a:p>
            <a:pPr lvl="0"/>
            <a:r>
              <a:rPr lang="en-US" sz="2000" dirty="0"/>
              <a:t>Urinary catheter placement guidelines</a:t>
            </a:r>
          </a:p>
          <a:p>
            <a:pPr marL="0" lvl="0" indent="0" algn="r">
              <a:buNone/>
            </a:pPr>
            <a:r>
              <a:rPr lang="en-US" sz="2000" dirty="0"/>
              <a:t>(American College of Emergency Physicians, 2013)</a:t>
            </a:r>
          </a:p>
          <a:p>
            <a:pPr lvl="0"/>
            <a:endParaRPr lang="en-US" sz="2000" dirty="0"/>
          </a:p>
          <a:p>
            <a:pPr marL="0" indent="0">
              <a:buNone/>
            </a:pPr>
            <a:endParaRPr lang="en-US" dirty="0"/>
          </a:p>
        </p:txBody>
      </p:sp>
    </p:spTree>
    <p:extLst>
      <p:ext uri="{BB962C8B-B14F-4D97-AF65-F5344CB8AC3E}">
        <p14:creationId xmlns:p14="http://schemas.microsoft.com/office/powerpoint/2010/main" val="2684573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pPr algn="l"/>
            <a:r>
              <a:rPr lang="en-US" sz="2800" b="1" dirty="0">
                <a:solidFill>
                  <a:schemeClr val="tx2"/>
                </a:solidFill>
              </a:rPr>
              <a:t>“Do” Tips in Caring for Persons Living with Dementia </a:t>
            </a:r>
          </a:p>
        </p:txBody>
      </p:sp>
      <p:sp>
        <p:nvSpPr>
          <p:cNvPr id="3" name="Content Placeholder 2"/>
          <p:cNvSpPr>
            <a:spLocks noGrp="1"/>
          </p:cNvSpPr>
          <p:nvPr>
            <p:ph idx="1"/>
          </p:nvPr>
        </p:nvSpPr>
        <p:spPr>
          <a:xfrm>
            <a:off x="457200" y="1524000"/>
            <a:ext cx="8229600" cy="3429000"/>
          </a:xfrm>
        </p:spPr>
        <p:txBody>
          <a:bodyPr>
            <a:normAutofit fontScale="92500" lnSpcReduction="20000"/>
          </a:bodyPr>
          <a:lstStyle/>
          <a:p>
            <a:pPr marL="0" indent="0" fontAlgn="base">
              <a:buNone/>
            </a:pPr>
            <a:r>
              <a:rPr lang="en-US" sz="2200" dirty="0"/>
              <a:t>The Geriatric ED is focused on person-centered care. Some tips </a:t>
            </a:r>
            <a:r>
              <a:rPr lang="en-US" sz="2400" dirty="0"/>
              <a:t>to help provide better care to PLwD in the ED</a:t>
            </a:r>
            <a:r>
              <a:rPr lang="en-US" sz="2200" dirty="0" smtClean="0"/>
              <a:t>:</a:t>
            </a:r>
            <a:endParaRPr lang="en-US" sz="2200" dirty="0"/>
          </a:p>
          <a:p>
            <a:pPr lvl="0" fontAlgn="base"/>
            <a:r>
              <a:rPr lang="en-US" sz="2200" dirty="0"/>
              <a:t>Label objects (i.e</a:t>
            </a:r>
            <a:r>
              <a:rPr lang="en-US" sz="2200" dirty="0" smtClean="0"/>
              <a:t>., </a:t>
            </a:r>
            <a:r>
              <a:rPr lang="en-US" sz="2200" dirty="0"/>
              <a:t>closet, bathroom)</a:t>
            </a:r>
          </a:p>
          <a:p>
            <a:pPr lvl="0" fontAlgn="base"/>
            <a:r>
              <a:rPr lang="en-US" sz="2200" dirty="0"/>
              <a:t>Simplify the environment, minimize noise</a:t>
            </a:r>
          </a:p>
          <a:p>
            <a:pPr lvl="0"/>
            <a:r>
              <a:rPr lang="en-US" sz="2200" dirty="0"/>
              <a:t>Obtain the person’s history from a close care partner</a:t>
            </a:r>
          </a:p>
          <a:p>
            <a:pPr lvl="0"/>
            <a:r>
              <a:rPr lang="en-US" sz="2200" dirty="0"/>
              <a:t>Get the person’s attention before communicating </a:t>
            </a:r>
          </a:p>
          <a:p>
            <a:pPr lvl="0"/>
            <a:r>
              <a:rPr lang="en-US" sz="2200" dirty="0"/>
              <a:t>Ask simple “yes” and “no” questions</a:t>
            </a:r>
          </a:p>
          <a:p>
            <a:pPr lvl="0"/>
            <a:r>
              <a:rPr lang="en-US" sz="2200" dirty="0"/>
              <a:t>Watch for non-verbal communication of pain or discomfort</a:t>
            </a:r>
          </a:p>
          <a:p>
            <a:pPr lvl="0"/>
            <a:r>
              <a:rPr lang="en-US" sz="2200" dirty="0"/>
              <a:t>Avoid painful exams</a:t>
            </a:r>
          </a:p>
          <a:p>
            <a:pPr lvl="0"/>
            <a:r>
              <a:rPr lang="en-US" sz="2200" dirty="0"/>
              <a:t>Consider re-introducing yourself</a:t>
            </a:r>
          </a:p>
          <a:p>
            <a:pPr marL="0" lvl="0" indent="0" algn="r">
              <a:buNone/>
            </a:pPr>
            <a:r>
              <a:rPr lang="en-US" sz="2200" dirty="0"/>
              <a:t>(NIA, 2015d; NIA, 2015h)</a:t>
            </a:r>
            <a:endParaRPr lang="en-US" dirty="0"/>
          </a:p>
        </p:txBody>
      </p:sp>
    </p:spTree>
    <p:extLst>
      <p:ext uri="{BB962C8B-B14F-4D97-AF65-F5344CB8AC3E}">
        <p14:creationId xmlns:p14="http://schemas.microsoft.com/office/powerpoint/2010/main" val="2143300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pPr algn="l"/>
            <a:r>
              <a:rPr lang="en-US" sz="2800" b="1" dirty="0">
                <a:solidFill>
                  <a:schemeClr val="tx2"/>
                </a:solidFill>
              </a:rPr>
              <a:t>“Don’t” Tips in Caring for Persons Living with Dementia </a:t>
            </a:r>
          </a:p>
        </p:txBody>
      </p:sp>
      <p:sp>
        <p:nvSpPr>
          <p:cNvPr id="3" name="Content Placeholder 2"/>
          <p:cNvSpPr>
            <a:spLocks noGrp="1"/>
          </p:cNvSpPr>
          <p:nvPr>
            <p:ph idx="1"/>
          </p:nvPr>
        </p:nvSpPr>
        <p:spPr>
          <a:xfrm>
            <a:off x="457200" y="1524000"/>
            <a:ext cx="8229600" cy="3048000"/>
          </a:xfrm>
        </p:spPr>
        <p:txBody>
          <a:bodyPr>
            <a:normAutofit fontScale="92500" lnSpcReduction="10000"/>
          </a:bodyPr>
          <a:lstStyle/>
          <a:p>
            <a:pPr marL="0" indent="0" fontAlgn="base">
              <a:buNone/>
            </a:pPr>
            <a:r>
              <a:rPr lang="en-US" dirty="0"/>
              <a:t>Some tips for what NOT to do of when caring for PLwD in the ED:</a:t>
            </a:r>
          </a:p>
          <a:p>
            <a:pPr lvl="0" fontAlgn="base"/>
            <a:r>
              <a:rPr lang="en-US" dirty="0"/>
              <a:t>Do not use intercom to communicate with PLwD, as it can be frightening and confusing when there is a disembodied voice in the room.</a:t>
            </a:r>
          </a:p>
          <a:p>
            <a:pPr lvl="0"/>
            <a:r>
              <a:rPr lang="en-US" dirty="0"/>
              <a:t>Avoid arguing or trying to reason with the person. Instead, try “going with the flow” or responding to antagonistic phrases with neutral language such as “you don’t say” “my goodness” or “I understand” before gently bringing up a new subject or distraction.</a:t>
            </a:r>
          </a:p>
          <a:p>
            <a:pPr lvl="0"/>
            <a:r>
              <a:rPr lang="en-US" dirty="0"/>
              <a:t>Never talk about PLwD as if they are not there.</a:t>
            </a:r>
          </a:p>
          <a:p>
            <a:pPr lvl="0"/>
            <a:r>
              <a:rPr lang="en-US" dirty="0"/>
              <a:t>Avoid surrounding PLwD with </a:t>
            </a:r>
            <a:r>
              <a:rPr lang="en-US" dirty="0" smtClean="0"/>
              <a:t>too many providers </a:t>
            </a:r>
            <a:r>
              <a:rPr lang="en-US" dirty="0"/>
              <a:t>at one time.</a:t>
            </a:r>
          </a:p>
          <a:p>
            <a:pPr marL="0" lvl="0" indent="0" algn="r">
              <a:buNone/>
            </a:pPr>
            <a:r>
              <a:rPr lang="en-US" dirty="0"/>
              <a:t>(NIA, 2015d)</a:t>
            </a:r>
          </a:p>
        </p:txBody>
      </p:sp>
    </p:spTree>
    <p:extLst>
      <p:ext uri="{BB962C8B-B14F-4D97-AF65-F5344CB8AC3E}">
        <p14:creationId xmlns:p14="http://schemas.microsoft.com/office/powerpoint/2010/main" val="2759919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rmAutofit/>
          </a:bodyPr>
          <a:lstStyle/>
          <a:p>
            <a:pPr algn="l"/>
            <a:r>
              <a:rPr lang="en-US" sz="2800" b="1" dirty="0">
                <a:solidFill>
                  <a:srgbClr val="0A5287"/>
                </a:solidFill>
              </a:rPr>
              <a:t>Copyright Language</a:t>
            </a:r>
          </a:p>
        </p:txBody>
      </p:sp>
      <p:sp>
        <p:nvSpPr>
          <p:cNvPr id="2" name="Content Placeholder 1"/>
          <p:cNvSpPr>
            <a:spLocks noGrp="1"/>
          </p:cNvSpPr>
          <p:nvPr>
            <p:ph idx="1"/>
          </p:nvPr>
        </p:nvSpPr>
        <p:spPr>
          <a:xfrm>
            <a:off x="457200" y="2031999"/>
            <a:ext cx="8229600" cy="1077218"/>
          </a:xfrm>
        </p:spPr>
        <p:txBody>
          <a:bodyPr/>
          <a:lstStyle/>
          <a:p>
            <a:r>
              <a:rPr lang="en-US" dirty="0"/>
              <a:t>We purchased the images for Modules 1-12 from </a:t>
            </a:r>
            <a:r>
              <a:rPr lang="en-US" dirty="0" err="1"/>
              <a:t>iStock</a:t>
            </a:r>
            <a:r>
              <a:rPr lang="en-US" dirty="0"/>
              <a:t> by Getty. </a:t>
            </a:r>
          </a:p>
          <a:p>
            <a:r>
              <a:rPr lang="en-US" dirty="0"/>
              <a:t>We accessed the images for Modules 13-16 using </a:t>
            </a:r>
            <a:r>
              <a:rPr lang="en-CA" dirty="0">
                <a:hlinkClick r:id="rId3"/>
              </a:rPr>
              <a:t>Google Find Free-to-Use Images</a:t>
            </a:r>
            <a:r>
              <a:rPr lang="en-CA" dirty="0"/>
              <a:t>.</a:t>
            </a:r>
            <a:endParaRPr lang="en-US" dirty="0"/>
          </a:p>
        </p:txBody>
      </p:sp>
    </p:spTree>
    <p:extLst>
      <p:ext uri="{BB962C8B-B14F-4D97-AF65-F5344CB8AC3E}">
        <p14:creationId xmlns:p14="http://schemas.microsoft.com/office/powerpoint/2010/main" val="3925578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Outline</a:t>
            </a:r>
            <a:r>
              <a:rPr lang="en-US" dirty="0">
                <a:solidFill>
                  <a:schemeClr val="bg1"/>
                </a:solidFill>
              </a:rPr>
              <a:t> </a:t>
            </a:r>
            <a:r>
              <a:rPr lang="en-US" dirty="0" smtClean="0">
                <a:solidFill>
                  <a:schemeClr val="bg1"/>
                </a:solidFill>
              </a:rPr>
              <a:t>2</a:t>
            </a:r>
            <a:endParaRPr lang="en-CA" dirty="0">
              <a:solidFill>
                <a:schemeClr val="bg1"/>
              </a:solidFill>
            </a:endParaRPr>
          </a:p>
        </p:txBody>
      </p:sp>
      <p:sp>
        <p:nvSpPr>
          <p:cNvPr id="2" name="Content Placeholder 1">
            <a:extLst>
              <a:ext uri="{FF2B5EF4-FFF2-40B4-BE49-F238E27FC236}">
                <a16:creationId xmlns:a16="http://schemas.microsoft.com/office/drawing/2014/main" id="{2F8DE56E-D6BF-4388-A0E1-4D60E7378B5C}"/>
              </a:ext>
            </a:extLst>
          </p:cNvPr>
          <p:cNvSpPr>
            <a:spLocks noGrp="1"/>
          </p:cNvSpPr>
          <p:nvPr>
            <p:ph idx="1"/>
          </p:nvPr>
        </p:nvSpPr>
        <p:spPr>
          <a:xfrm>
            <a:off x="457200" y="1560945"/>
            <a:ext cx="8229600" cy="2616101"/>
          </a:xfrm>
        </p:spPr>
        <p:txBody>
          <a:bodyPr/>
          <a:lstStyle/>
          <a:p>
            <a:pPr marL="285750" lvl="0" indent="-285750"/>
            <a:r>
              <a:rPr lang="en-US" dirty="0"/>
              <a:t>Prevalence and incidence of dementia in the United States</a:t>
            </a:r>
          </a:p>
          <a:p>
            <a:pPr marL="285750" lvl="0" indent="-285750"/>
            <a:r>
              <a:rPr lang="en-US" dirty="0"/>
              <a:t>Guidelines for a Geriatric ED</a:t>
            </a:r>
          </a:p>
          <a:p>
            <a:pPr marL="285750" lvl="0" indent="-285750"/>
            <a:r>
              <a:rPr lang="en-US" b="1" dirty="0"/>
              <a:t>Presentation of a </a:t>
            </a:r>
            <a:r>
              <a:rPr lang="en-US" b="1" dirty="0" err="1"/>
              <a:t>PLwD</a:t>
            </a:r>
            <a:r>
              <a:rPr lang="en-US" b="1" dirty="0"/>
              <a:t> to the ED</a:t>
            </a:r>
          </a:p>
          <a:p>
            <a:pPr marL="285750" lvl="0" indent="-285750"/>
            <a:r>
              <a:rPr lang="en-US" dirty="0"/>
              <a:t>Providing a safe, secure environment for the </a:t>
            </a:r>
            <a:r>
              <a:rPr lang="en-US" dirty="0" err="1"/>
              <a:t>PLwD</a:t>
            </a:r>
            <a:endParaRPr lang="en-US" dirty="0"/>
          </a:p>
          <a:p>
            <a:pPr marL="285750" lvl="0" indent="-285750"/>
            <a:r>
              <a:rPr lang="en-US" dirty="0"/>
              <a:t>Recognizing and managing common behavioral disturbances within the ED </a:t>
            </a:r>
          </a:p>
          <a:p>
            <a:pPr marL="285750" lvl="0" indent="-285750"/>
            <a:r>
              <a:rPr lang="en-US" dirty="0"/>
              <a:t>Recognizing and managing delirium and other adverse events</a:t>
            </a:r>
          </a:p>
          <a:p>
            <a:pPr marL="285750" lvl="0" indent="-285750"/>
            <a:r>
              <a:rPr lang="en-US" dirty="0"/>
              <a:t>Successful discharge or transition from the ED</a:t>
            </a:r>
            <a:endParaRPr lang="en-CA" dirty="0"/>
          </a:p>
        </p:txBody>
      </p:sp>
    </p:spTree>
    <p:extLst>
      <p:ext uri="{BB962C8B-B14F-4D97-AF65-F5344CB8AC3E}">
        <p14:creationId xmlns:p14="http://schemas.microsoft.com/office/powerpoint/2010/main" val="2211606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05840"/>
          </a:xfrm>
        </p:spPr>
        <p:txBody>
          <a:bodyPr>
            <a:normAutofit/>
          </a:bodyPr>
          <a:lstStyle/>
          <a:p>
            <a:pPr algn="l"/>
            <a:r>
              <a:rPr lang="en-US" sz="2800" b="1" dirty="0">
                <a:solidFill>
                  <a:schemeClr val="tx2"/>
                </a:solidFill>
              </a:rPr>
              <a:t>Why Do Persons Living with Dementia Present to the Emergency Department and Hospital?</a:t>
            </a:r>
            <a:endParaRPr lang="en-US" sz="2800" dirty="0">
              <a:solidFill>
                <a:schemeClr val="tx2"/>
              </a:solidFill>
            </a:endParaRPr>
          </a:p>
        </p:txBody>
      </p:sp>
      <p:sp>
        <p:nvSpPr>
          <p:cNvPr id="3" name="Content Placeholder 2"/>
          <p:cNvSpPr>
            <a:spLocks noGrp="1"/>
          </p:cNvSpPr>
          <p:nvPr>
            <p:ph idx="1"/>
          </p:nvPr>
        </p:nvSpPr>
        <p:spPr>
          <a:xfrm>
            <a:off x="457200" y="1463040"/>
            <a:ext cx="8229600" cy="3293209"/>
          </a:xfrm>
        </p:spPr>
        <p:txBody>
          <a:bodyPr/>
          <a:lstStyle/>
          <a:p>
            <a:pPr lvl="0"/>
            <a:r>
              <a:rPr lang="en-US" sz="2000" dirty="0"/>
              <a:t>PLwD present to the ED for a variety of reasons, but the leading causes include:</a:t>
            </a:r>
          </a:p>
          <a:p>
            <a:pPr lvl="1">
              <a:buFont typeface="Courier New" panose="02070309020205020404" pitchFamily="49" charset="0"/>
              <a:buChar char="o"/>
            </a:pPr>
            <a:r>
              <a:rPr lang="en-US" sz="2000" dirty="0"/>
              <a:t>Syncope</a:t>
            </a:r>
          </a:p>
          <a:p>
            <a:pPr lvl="1">
              <a:buFont typeface="Courier New" panose="02070309020205020404" pitchFamily="49" charset="0"/>
              <a:buChar char="o"/>
            </a:pPr>
            <a:r>
              <a:rPr lang="en-US" sz="2000" dirty="0"/>
              <a:t>Ischemic heart disease</a:t>
            </a:r>
          </a:p>
          <a:p>
            <a:pPr lvl="1">
              <a:buFont typeface="Courier New" panose="02070309020205020404" pitchFamily="49" charset="0"/>
              <a:buChar char="o"/>
            </a:pPr>
            <a:r>
              <a:rPr lang="en-US" sz="2000" dirty="0"/>
              <a:t>Gastrointestinal disease</a:t>
            </a:r>
          </a:p>
          <a:p>
            <a:pPr lvl="1">
              <a:buFont typeface="Courier New" panose="02070309020205020404" pitchFamily="49" charset="0"/>
              <a:buChar char="o"/>
            </a:pPr>
            <a:r>
              <a:rPr lang="en-US" sz="2000" dirty="0"/>
              <a:t>Pneumonia</a:t>
            </a:r>
          </a:p>
          <a:p>
            <a:pPr lvl="1">
              <a:buFont typeface="Courier New" panose="02070309020205020404" pitchFamily="49" charset="0"/>
              <a:buChar char="o"/>
            </a:pPr>
            <a:r>
              <a:rPr lang="en-US" sz="2000" dirty="0"/>
              <a:t>Delirium</a:t>
            </a:r>
          </a:p>
          <a:p>
            <a:pPr marL="457200" lvl="1" indent="0" algn="r">
              <a:buNone/>
            </a:pPr>
            <a:r>
              <a:rPr lang="en-US" sz="2000" dirty="0"/>
              <a:t>(Rudolph et al., 2010)</a:t>
            </a:r>
            <a:endParaRPr lang="en-US" dirty="0"/>
          </a:p>
        </p:txBody>
      </p:sp>
    </p:spTree>
    <p:extLst>
      <p:ext uri="{BB962C8B-B14F-4D97-AF65-F5344CB8AC3E}">
        <p14:creationId xmlns:p14="http://schemas.microsoft.com/office/powerpoint/2010/main" val="28081019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999"/>
            <a:ext cx="8229600" cy="1066801"/>
          </a:xfrm>
        </p:spPr>
        <p:txBody>
          <a:bodyPr>
            <a:normAutofit/>
          </a:bodyPr>
          <a:lstStyle/>
          <a:p>
            <a:pPr algn="l"/>
            <a:r>
              <a:rPr lang="en-US" sz="2800" b="1" dirty="0">
                <a:solidFill>
                  <a:schemeClr val="tx2"/>
                </a:solidFill>
              </a:rPr>
              <a:t>Risk Factors of Persons Living with Dementia for Admission to the ED</a:t>
            </a:r>
            <a:endParaRPr lang="en-US" sz="2800" dirty="0">
              <a:solidFill>
                <a:schemeClr val="tx2"/>
              </a:solidFill>
            </a:endParaRPr>
          </a:p>
        </p:txBody>
      </p:sp>
      <p:sp>
        <p:nvSpPr>
          <p:cNvPr id="3" name="Content Placeholder 2"/>
          <p:cNvSpPr>
            <a:spLocks noGrp="1"/>
          </p:cNvSpPr>
          <p:nvPr>
            <p:ph idx="1"/>
          </p:nvPr>
        </p:nvSpPr>
        <p:spPr>
          <a:xfrm>
            <a:off x="457200" y="1447799"/>
            <a:ext cx="8229600" cy="2819401"/>
          </a:xfrm>
        </p:spPr>
        <p:txBody>
          <a:bodyPr>
            <a:normAutofit/>
          </a:bodyPr>
          <a:lstStyle/>
          <a:p>
            <a:pPr lvl="0"/>
            <a:r>
              <a:rPr lang="en-US" sz="2000" dirty="0"/>
              <a:t>Factors that increase the risk of hospitalization of the PLwD include:</a:t>
            </a:r>
          </a:p>
          <a:p>
            <a:pPr lvl="1">
              <a:buFont typeface="Courier New" panose="02070309020205020404" pitchFamily="49" charset="0"/>
              <a:buChar char="o"/>
            </a:pPr>
            <a:r>
              <a:rPr lang="en-US" sz="2000" dirty="0"/>
              <a:t>High comorbidity</a:t>
            </a:r>
          </a:p>
          <a:p>
            <a:pPr lvl="1">
              <a:buFont typeface="Courier New" panose="02070309020205020404" pitchFamily="49" charset="0"/>
              <a:buChar char="o"/>
            </a:pPr>
            <a:r>
              <a:rPr lang="en-US" sz="2000" dirty="0"/>
              <a:t>Previous acute hospitalization</a:t>
            </a:r>
          </a:p>
          <a:p>
            <a:pPr lvl="1">
              <a:buFont typeface="Courier New" panose="02070309020205020404" pitchFamily="49" charset="0"/>
              <a:buChar char="o"/>
            </a:pPr>
            <a:r>
              <a:rPr lang="en-US" sz="2000" dirty="0"/>
              <a:t>Older age</a:t>
            </a:r>
          </a:p>
          <a:p>
            <a:pPr lvl="1">
              <a:buFont typeface="Courier New" panose="02070309020205020404" pitchFamily="49" charset="0"/>
              <a:buChar char="o"/>
            </a:pPr>
            <a:r>
              <a:rPr lang="en-US" sz="2000" dirty="0"/>
              <a:t>Male sex</a:t>
            </a:r>
          </a:p>
          <a:p>
            <a:pPr lvl="1">
              <a:buFont typeface="Courier New" panose="02070309020205020404" pitchFamily="49" charset="0"/>
              <a:buChar char="o"/>
            </a:pPr>
            <a:r>
              <a:rPr lang="en-US" sz="2000" dirty="0"/>
              <a:t>Shorter duration of dementia symptoms</a:t>
            </a:r>
          </a:p>
          <a:p>
            <a:pPr marL="457200" lvl="1" indent="0" algn="r">
              <a:buFont typeface="Courier New" panose="02070309020205020404" pitchFamily="49" charset="0"/>
              <a:buNone/>
            </a:pPr>
            <a:r>
              <a:rPr lang="en-US" sz="2000" dirty="0"/>
              <a:t>(Rudolph et al., 2010)</a:t>
            </a:r>
            <a:endParaRPr lang="en-US" sz="3500" dirty="0"/>
          </a:p>
        </p:txBody>
      </p:sp>
    </p:spTree>
    <p:extLst>
      <p:ext uri="{BB962C8B-B14F-4D97-AF65-F5344CB8AC3E}">
        <p14:creationId xmlns:p14="http://schemas.microsoft.com/office/powerpoint/2010/main" val="2251728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57870"/>
          </a:xfrm>
        </p:spPr>
        <p:txBody>
          <a:bodyPr>
            <a:normAutofit/>
          </a:bodyPr>
          <a:lstStyle/>
          <a:p>
            <a:pPr algn="l"/>
            <a:r>
              <a:rPr lang="en-US" sz="2800" b="1" dirty="0">
                <a:solidFill>
                  <a:schemeClr val="tx2"/>
                </a:solidFill>
              </a:rPr>
              <a:t>Co-Existing Conditions of Persons Living with Dementia for Admission to the ED or Hospital</a:t>
            </a:r>
            <a:endParaRPr lang="en-US" sz="2800" dirty="0">
              <a:solidFill>
                <a:schemeClr val="tx2"/>
              </a:solidFill>
            </a:endParaRPr>
          </a:p>
        </p:txBody>
      </p:sp>
      <p:sp>
        <p:nvSpPr>
          <p:cNvPr id="5" name="Content Placeholder 4"/>
          <p:cNvSpPr>
            <a:spLocks noGrp="1"/>
          </p:cNvSpPr>
          <p:nvPr>
            <p:ph sz="half" idx="2"/>
          </p:nvPr>
        </p:nvSpPr>
        <p:spPr>
          <a:xfrm>
            <a:off x="451103" y="1210270"/>
            <a:ext cx="8268669" cy="923330"/>
          </a:xfrm>
        </p:spPr>
        <p:txBody>
          <a:bodyPr/>
          <a:lstStyle/>
          <a:p>
            <a:pPr marL="0" indent="0">
              <a:spcBef>
                <a:spcPts val="1200"/>
              </a:spcBef>
              <a:buNone/>
            </a:pPr>
            <a:r>
              <a:rPr lang="en-US" dirty="0" err="1"/>
              <a:t>PLwD</a:t>
            </a:r>
            <a:r>
              <a:rPr lang="en-US" dirty="0"/>
              <a:t> also tend to have multiple co-existing medical conditions that further complicate diagnosis and care. These medical conditions include  (American College of Emergency Physicians, 2013; Rudolph et al., 2010):</a:t>
            </a:r>
            <a:endParaRPr lang="en-CA" dirty="0"/>
          </a:p>
        </p:txBody>
      </p:sp>
      <p:graphicFrame>
        <p:nvGraphicFramePr>
          <p:cNvPr id="6" name="Content Placeholder 5" descr="Table listing conditions leading to hospital and emergency department admissions."/>
          <p:cNvGraphicFramePr>
            <a:graphicFrameLocks noGrp="1"/>
          </p:cNvGraphicFramePr>
          <p:nvPr>
            <p:ph sz="half" idx="1"/>
            <p:extLst>
              <p:ext uri="{D42A27DB-BD31-4B8C-83A1-F6EECF244321}">
                <p14:modId xmlns:p14="http://schemas.microsoft.com/office/powerpoint/2010/main" val="19590883"/>
              </p:ext>
            </p:extLst>
          </p:nvPr>
        </p:nvGraphicFramePr>
        <p:xfrm>
          <a:off x="457200" y="2219960"/>
          <a:ext cx="8262938" cy="3876040"/>
        </p:xfrm>
        <a:graphic>
          <a:graphicData uri="http://schemas.openxmlformats.org/drawingml/2006/table">
            <a:tbl>
              <a:tblPr firstRow="1" bandRow="1">
                <a:tableStyleId>{5C22544A-7EE6-4342-B048-85BDC9FD1C3A}</a:tableStyleId>
              </a:tblPr>
              <a:tblGrid>
                <a:gridCol w="4131469">
                  <a:extLst>
                    <a:ext uri="{9D8B030D-6E8A-4147-A177-3AD203B41FA5}">
                      <a16:colId xmlns:a16="http://schemas.microsoft.com/office/drawing/2014/main" val="20000"/>
                    </a:ext>
                  </a:extLst>
                </a:gridCol>
                <a:gridCol w="4131469">
                  <a:extLst>
                    <a:ext uri="{9D8B030D-6E8A-4147-A177-3AD203B41FA5}">
                      <a16:colId xmlns:a16="http://schemas.microsoft.com/office/drawing/2014/main" val="20001"/>
                    </a:ext>
                  </a:extLst>
                </a:gridCol>
              </a:tblGrid>
              <a:tr h="370840">
                <a:tc>
                  <a:txBody>
                    <a:bodyPr/>
                    <a:lstStyle/>
                    <a:p>
                      <a:pPr marL="0" marR="0" algn="ctr">
                        <a:spcAft>
                          <a:spcPts val="600"/>
                        </a:spcAft>
                      </a:pPr>
                      <a:r>
                        <a:rPr lang="en-US" sz="1400" dirty="0">
                          <a:effectLst/>
                          <a:latin typeface="+mj-lt"/>
                        </a:rPr>
                        <a:t>Hospital Admission</a:t>
                      </a:r>
                      <a:endParaRPr lang="en-US" sz="1400" dirty="0">
                        <a:effectLst/>
                        <a:latin typeface="+mj-lt"/>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spcAft>
                          <a:spcPts val="600"/>
                        </a:spcAft>
                      </a:pPr>
                      <a:r>
                        <a:rPr lang="en-US" sz="1400" dirty="0">
                          <a:effectLst/>
                          <a:latin typeface="+mj-lt"/>
                        </a:rPr>
                        <a:t>Emergency Department Admission</a:t>
                      </a:r>
                      <a:endParaRPr lang="en-US" sz="1400" dirty="0">
                        <a:effectLst/>
                        <a:latin typeface="+mj-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370840">
                <a:tc>
                  <a:txBody>
                    <a:bodyPr/>
                    <a:lstStyle/>
                    <a:p>
                      <a:pPr marL="342900" marR="0" lvl="0" indent="-342900">
                        <a:spcBef>
                          <a:spcPts val="0"/>
                        </a:spcBef>
                        <a:spcAft>
                          <a:spcPts val="600"/>
                        </a:spcAft>
                        <a:buFont typeface="Symbol" panose="05050102010706020507" pitchFamily="18" charset="2"/>
                        <a:buChar char=""/>
                      </a:pPr>
                      <a:r>
                        <a:rPr lang="en-US" sz="1400" dirty="0">
                          <a:solidFill>
                            <a:schemeClr val="tx1"/>
                          </a:solidFill>
                          <a:effectLst/>
                          <a:latin typeface="+mj-lt"/>
                        </a:rPr>
                        <a:t>Chest pain </a:t>
                      </a:r>
                    </a:p>
                    <a:p>
                      <a:pPr marL="342900" marR="0" lvl="0" indent="-342900">
                        <a:spcBef>
                          <a:spcPts val="600"/>
                        </a:spcBef>
                        <a:spcAft>
                          <a:spcPts val="600"/>
                        </a:spcAft>
                        <a:buFont typeface="Symbol" panose="05050102010706020507" pitchFamily="18" charset="2"/>
                        <a:buChar char=""/>
                      </a:pPr>
                      <a:r>
                        <a:rPr lang="en-US" sz="1400" dirty="0">
                          <a:solidFill>
                            <a:schemeClr val="tx1"/>
                          </a:solidFill>
                          <a:effectLst/>
                          <a:latin typeface="+mj-lt"/>
                        </a:rPr>
                        <a:t>Dizziness, shortness of breath</a:t>
                      </a:r>
                    </a:p>
                    <a:p>
                      <a:pPr marL="342900" marR="0" lvl="0" indent="-342900">
                        <a:spcBef>
                          <a:spcPts val="600"/>
                        </a:spcBef>
                        <a:spcAft>
                          <a:spcPts val="600"/>
                        </a:spcAft>
                        <a:buFont typeface="Symbol" panose="05050102010706020507" pitchFamily="18" charset="2"/>
                        <a:buChar char=""/>
                      </a:pPr>
                      <a:r>
                        <a:rPr lang="en-US" sz="1400" dirty="0">
                          <a:solidFill>
                            <a:schemeClr val="tx1"/>
                          </a:solidFill>
                          <a:effectLst/>
                          <a:latin typeface="+mj-lt"/>
                        </a:rPr>
                        <a:t>Coronary artery disease</a:t>
                      </a:r>
                    </a:p>
                    <a:p>
                      <a:pPr marL="342900" marR="0" lvl="0" indent="-342900">
                        <a:spcBef>
                          <a:spcPts val="600"/>
                        </a:spcBef>
                        <a:spcAft>
                          <a:spcPts val="600"/>
                        </a:spcAft>
                        <a:buFont typeface="Symbol" panose="05050102010706020507" pitchFamily="18" charset="2"/>
                        <a:buChar char=""/>
                      </a:pPr>
                      <a:r>
                        <a:rPr lang="en-US" sz="1400" dirty="0">
                          <a:solidFill>
                            <a:schemeClr val="tx1"/>
                          </a:solidFill>
                          <a:effectLst/>
                          <a:latin typeface="+mj-lt"/>
                        </a:rPr>
                        <a:t>Diabetes</a:t>
                      </a:r>
                    </a:p>
                    <a:p>
                      <a:pPr marL="342900" marR="0" lvl="0" indent="-342900">
                        <a:spcBef>
                          <a:spcPts val="600"/>
                        </a:spcBef>
                        <a:spcAft>
                          <a:spcPts val="600"/>
                        </a:spcAft>
                        <a:buFont typeface="Symbol" panose="05050102010706020507" pitchFamily="18" charset="2"/>
                        <a:buChar char=""/>
                      </a:pPr>
                      <a:r>
                        <a:rPr lang="en-US" sz="1400" dirty="0">
                          <a:solidFill>
                            <a:schemeClr val="tx1"/>
                          </a:solidFill>
                          <a:effectLst/>
                          <a:latin typeface="+mj-lt"/>
                        </a:rPr>
                        <a:t>Hypertension</a:t>
                      </a:r>
                    </a:p>
                    <a:p>
                      <a:pPr marL="342900" marR="0" lvl="0" indent="-342900" algn="l" defTabSz="914400" rtl="0" eaLnBrk="1" fontAlgn="auto" latinLnBrk="0" hangingPunct="1">
                        <a:lnSpc>
                          <a:spcPct val="100000"/>
                        </a:lnSpc>
                        <a:spcBef>
                          <a:spcPts val="600"/>
                        </a:spcBef>
                        <a:spcAft>
                          <a:spcPts val="600"/>
                        </a:spcAft>
                        <a:buClrTx/>
                        <a:buSzTx/>
                        <a:buFont typeface="Symbol" panose="05050102010706020507" pitchFamily="18" charset="2"/>
                        <a:buChar char=""/>
                        <a:tabLst/>
                        <a:defRPr/>
                      </a:pPr>
                      <a:r>
                        <a:rPr lang="en-US" sz="1400" b="0" kern="1200" dirty="0">
                          <a:solidFill>
                            <a:schemeClr val="tx1"/>
                          </a:solidFill>
                          <a:effectLst/>
                          <a:latin typeface="+mj-lt"/>
                          <a:ea typeface="+mn-ea"/>
                          <a:cs typeface="+mn-cs"/>
                        </a:rPr>
                        <a:t>Chronic obstructive pulmonary disease (COPD)</a:t>
                      </a:r>
                    </a:p>
                    <a:p>
                      <a:pPr marL="342900" marR="0" lvl="0" indent="-342900">
                        <a:spcBef>
                          <a:spcPts val="600"/>
                        </a:spcBef>
                        <a:spcAft>
                          <a:spcPts val="600"/>
                        </a:spcAft>
                        <a:buFont typeface="Symbol" panose="05050102010706020507" pitchFamily="18" charset="2"/>
                        <a:buChar char=""/>
                      </a:pPr>
                      <a:r>
                        <a:rPr lang="en-US" sz="1400" dirty="0">
                          <a:solidFill>
                            <a:schemeClr val="tx1"/>
                          </a:solidFill>
                          <a:effectLst/>
                          <a:latin typeface="+mj-lt"/>
                        </a:rPr>
                        <a:t>Cancer</a:t>
                      </a:r>
                    </a:p>
                    <a:p>
                      <a:pPr marL="342900" marR="0" lvl="0" indent="-342900">
                        <a:spcBef>
                          <a:spcPts val="600"/>
                        </a:spcBef>
                        <a:spcAft>
                          <a:spcPts val="600"/>
                        </a:spcAft>
                        <a:buFont typeface="Symbol" panose="05050102010706020507" pitchFamily="18" charset="2"/>
                        <a:buChar char=""/>
                      </a:pPr>
                      <a:r>
                        <a:rPr lang="en-US" sz="1400" dirty="0">
                          <a:solidFill>
                            <a:schemeClr val="tx1"/>
                          </a:solidFill>
                          <a:effectLst/>
                          <a:latin typeface="+mj-lt"/>
                          <a:ea typeface="Times New Roman" panose="02020603050405020304" pitchFamily="18" charset="0"/>
                          <a:cs typeface="Times New Roman" panose="02020603050405020304" pitchFamily="18" charset="0"/>
                        </a:rPr>
                        <a:t>Gastrointestinal Disease</a:t>
                      </a:r>
                    </a:p>
                    <a:p>
                      <a:pPr marL="342900" marR="0" lvl="0" indent="-342900">
                        <a:spcBef>
                          <a:spcPts val="600"/>
                        </a:spcBef>
                        <a:spcAft>
                          <a:spcPts val="600"/>
                        </a:spcAft>
                        <a:buFont typeface="Symbol" panose="05050102010706020507" pitchFamily="18" charset="2"/>
                        <a:buChar char=""/>
                      </a:pPr>
                      <a:r>
                        <a:rPr lang="en-US" sz="1400" dirty="0">
                          <a:solidFill>
                            <a:schemeClr val="tx1"/>
                          </a:solidFill>
                          <a:effectLst/>
                          <a:latin typeface="+mj-lt"/>
                          <a:ea typeface="Times New Roman" panose="02020603050405020304" pitchFamily="18" charset="0"/>
                          <a:cs typeface="Times New Roman" panose="02020603050405020304" pitchFamily="18" charset="0"/>
                        </a:rPr>
                        <a:t>Fever or other unstable vitals</a:t>
                      </a:r>
                    </a:p>
                    <a:p>
                      <a:pPr marL="342900" marR="0" lvl="0" indent="-342900">
                        <a:spcBef>
                          <a:spcPts val="600"/>
                        </a:spcBef>
                        <a:spcAft>
                          <a:spcPts val="600"/>
                        </a:spcAft>
                        <a:buFont typeface="Symbol" panose="05050102010706020507" pitchFamily="18" charset="2"/>
                        <a:buChar char=""/>
                      </a:pPr>
                      <a:r>
                        <a:rPr lang="en-US" sz="1400" dirty="0">
                          <a:solidFill>
                            <a:schemeClr val="tx1"/>
                          </a:solidFill>
                          <a:effectLst/>
                          <a:latin typeface="+mj-lt"/>
                          <a:ea typeface="Times New Roman" panose="02020603050405020304" pitchFamily="18" charset="0"/>
                          <a:cs typeface="Times New Roman" panose="02020603050405020304" pitchFamily="18" charset="0"/>
                        </a:rPr>
                        <a:t>Surgery</a:t>
                      </a:r>
                    </a:p>
                  </a:txBody>
                  <a:tcPr marL="68580" marR="68580" marT="0" marB="0"/>
                </a:tc>
                <a:tc>
                  <a:txBody>
                    <a:bodyPr/>
                    <a:lstStyle/>
                    <a:p>
                      <a:pPr marL="342900" marR="0" lvl="0" indent="-342900">
                        <a:spcBef>
                          <a:spcPts val="600"/>
                        </a:spcBef>
                        <a:spcAft>
                          <a:spcPts val="600"/>
                        </a:spcAft>
                        <a:buFont typeface="Symbol" panose="05050102010706020507" pitchFamily="18" charset="2"/>
                        <a:buChar char=""/>
                      </a:pPr>
                      <a:r>
                        <a:rPr lang="en-US" sz="1400" dirty="0">
                          <a:effectLst/>
                          <a:latin typeface="+mj-lt"/>
                        </a:rPr>
                        <a:t>Heart failure</a:t>
                      </a:r>
                    </a:p>
                    <a:p>
                      <a:pPr marL="342900" marR="0" lvl="0" indent="-342900">
                        <a:spcBef>
                          <a:spcPts val="600"/>
                        </a:spcBef>
                        <a:spcAft>
                          <a:spcPts val="600"/>
                        </a:spcAft>
                        <a:buFont typeface="Symbol" panose="05050102010706020507" pitchFamily="18" charset="2"/>
                        <a:buChar char=""/>
                      </a:pPr>
                      <a:r>
                        <a:rPr lang="en-US" sz="1400" dirty="0">
                          <a:effectLst/>
                          <a:latin typeface="+mj-lt"/>
                        </a:rPr>
                        <a:t>Traumatic injury</a:t>
                      </a:r>
                    </a:p>
                    <a:p>
                      <a:pPr marL="342900" marR="0" lvl="0" indent="-342900">
                        <a:spcBef>
                          <a:spcPts val="600"/>
                        </a:spcBef>
                        <a:spcAft>
                          <a:spcPts val="600"/>
                        </a:spcAft>
                        <a:buFont typeface="Symbol" panose="05050102010706020507" pitchFamily="18" charset="2"/>
                        <a:buChar char=""/>
                      </a:pPr>
                      <a:r>
                        <a:rPr lang="en-US" sz="1400" dirty="0">
                          <a:effectLst/>
                          <a:latin typeface="+mj-lt"/>
                        </a:rPr>
                        <a:t>Pneumonia</a:t>
                      </a:r>
                    </a:p>
                    <a:p>
                      <a:pPr marL="342900" marR="0" lvl="0" indent="-342900">
                        <a:spcBef>
                          <a:spcPts val="600"/>
                        </a:spcBef>
                        <a:spcAft>
                          <a:spcPts val="600"/>
                        </a:spcAft>
                        <a:buFont typeface="Symbol" panose="05050102010706020507" pitchFamily="18" charset="2"/>
                        <a:buChar char=""/>
                      </a:pPr>
                      <a:r>
                        <a:rPr lang="en-US" sz="1400" dirty="0">
                          <a:effectLst/>
                          <a:latin typeface="+mj-lt"/>
                        </a:rPr>
                        <a:t>Septicemia</a:t>
                      </a:r>
                    </a:p>
                    <a:p>
                      <a:pPr marL="342900" marR="0" lvl="0" indent="-342900">
                        <a:spcBef>
                          <a:spcPts val="600"/>
                        </a:spcBef>
                        <a:spcAft>
                          <a:spcPts val="600"/>
                        </a:spcAft>
                        <a:buFont typeface="Symbol" panose="05050102010706020507" pitchFamily="18" charset="2"/>
                        <a:buChar char=""/>
                      </a:pPr>
                      <a:r>
                        <a:rPr lang="en-US" sz="1400" dirty="0">
                          <a:effectLst/>
                          <a:latin typeface="+mj-lt"/>
                        </a:rPr>
                        <a:t>Hip fracture</a:t>
                      </a:r>
                    </a:p>
                    <a:p>
                      <a:pPr marL="342900" marR="0" lvl="0" indent="-342900">
                        <a:spcBef>
                          <a:spcPts val="600"/>
                        </a:spcBef>
                        <a:spcAft>
                          <a:spcPts val="600"/>
                        </a:spcAft>
                        <a:buFont typeface="Symbol" panose="05050102010706020507" pitchFamily="18" charset="2"/>
                        <a:buChar char=""/>
                      </a:pPr>
                      <a:r>
                        <a:rPr lang="en-US" sz="1400" dirty="0">
                          <a:effectLst/>
                          <a:latin typeface="+mj-lt"/>
                        </a:rPr>
                        <a:t>Stroke</a:t>
                      </a:r>
                    </a:p>
                    <a:p>
                      <a:pPr marL="342900" marR="0" lvl="0" indent="-342900">
                        <a:spcBef>
                          <a:spcPts val="600"/>
                        </a:spcBef>
                        <a:spcAft>
                          <a:spcPts val="600"/>
                        </a:spcAft>
                        <a:buFont typeface="Symbol" panose="05050102010706020507" pitchFamily="18" charset="2"/>
                        <a:buChar char=""/>
                      </a:pPr>
                      <a:r>
                        <a:rPr lang="en-US" sz="1400" dirty="0">
                          <a:effectLst/>
                          <a:latin typeface="+mj-lt"/>
                        </a:rPr>
                        <a:t>Congestive Heart Disease</a:t>
                      </a:r>
                    </a:p>
                    <a:p>
                      <a:pPr marL="342900" marR="0" lvl="0" indent="-342900">
                        <a:spcBef>
                          <a:spcPts val="600"/>
                        </a:spcBef>
                        <a:spcAft>
                          <a:spcPts val="600"/>
                        </a:spcAft>
                        <a:buFont typeface="Symbol" panose="05050102010706020507" pitchFamily="18" charset="2"/>
                        <a:buChar char=""/>
                      </a:pPr>
                      <a:r>
                        <a:rPr lang="en-US" sz="1400" dirty="0">
                          <a:effectLst/>
                          <a:latin typeface="+mj-lt"/>
                        </a:rPr>
                        <a:t>Dehydration</a:t>
                      </a:r>
                    </a:p>
                    <a:p>
                      <a:pPr marL="342900" marR="0" lvl="0" indent="-342900">
                        <a:spcBef>
                          <a:spcPts val="600"/>
                        </a:spcBef>
                        <a:spcAft>
                          <a:spcPts val="600"/>
                        </a:spcAft>
                        <a:buFont typeface="Symbol" panose="05050102010706020507" pitchFamily="18" charset="2"/>
                        <a:buChar char=""/>
                      </a:pPr>
                      <a:r>
                        <a:rPr lang="en-US" sz="1400" dirty="0">
                          <a:effectLst/>
                          <a:latin typeface="+mj-lt"/>
                        </a:rPr>
                        <a:t>Exacerbations of COPD</a:t>
                      </a:r>
                    </a:p>
                    <a:p>
                      <a:pPr marL="342900" marR="0" lvl="0" indent="-342900">
                        <a:spcBef>
                          <a:spcPts val="600"/>
                        </a:spcBef>
                        <a:spcAft>
                          <a:spcPts val="600"/>
                        </a:spcAft>
                        <a:buFont typeface="Symbol" panose="05050102010706020507" pitchFamily="18" charset="2"/>
                        <a:buChar char=""/>
                      </a:pPr>
                      <a:r>
                        <a:rPr lang="en-US" sz="1400" dirty="0">
                          <a:effectLst/>
                          <a:latin typeface="+mj-lt"/>
                          <a:ea typeface="Times New Roman" panose="02020603050405020304" pitchFamily="18" charset="0"/>
                          <a:cs typeface="Times New Roman" panose="02020603050405020304" pitchFamily="18" charset="0"/>
                        </a:rPr>
                        <a:t>Urinary Tract Infections</a:t>
                      </a: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911149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228600"/>
          </a:xfrm>
        </p:spPr>
        <p:txBody>
          <a:bodyPr>
            <a:normAutofit fontScale="90000"/>
          </a:bodyPr>
          <a:lstStyle/>
          <a:p>
            <a:pPr algn="l"/>
            <a:r>
              <a:rPr lang="en-US" sz="3100" b="1" dirty="0">
                <a:solidFill>
                  <a:schemeClr val="tx2"/>
                </a:solidFill>
              </a:rPr>
              <a:t>Adverse Outcomes in PLwD Under ED or Hospital Care</a:t>
            </a:r>
            <a:endParaRPr lang="en-US" dirty="0"/>
          </a:p>
        </p:txBody>
      </p:sp>
      <p:sp>
        <p:nvSpPr>
          <p:cNvPr id="3" name="Content Placeholder 2"/>
          <p:cNvSpPr>
            <a:spLocks noGrp="1"/>
          </p:cNvSpPr>
          <p:nvPr>
            <p:ph idx="1"/>
          </p:nvPr>
        </p:nvSpPr>
        <p:spPr>
          <a:xfrm>
            <a:off x="457200" y="990600"/>
            <a:ext cx="8229600" cy="5135563"/>
          </a:xfrm>
        </p:spPr>
        <p:txBody>
          <a:bodyPr>
            <a:normAutofit fontScale="92500"/>
          </a:bodyPr>
          <a:lstStyle/>
          <a:p>
            <a:pPr lvl="0"/>
            <a:r>
              <a:rPr lang="en-US" sz="2400" dirty="0"/>
              <a:t>Co-existing conditions, negative response to a dramatic shift in environment, and/or failure to recognize dementia can trigger adverse events. Common adverse outcomes of PLwD while under </a:t>
            </a:r>
            <a:r>
              <a:rPr lang="en-US" sz="2400" dirty="0" smtClean="0"/>
              <a:t>ED or hospital </a:t>
            </a:r>
            <a:r>
              <a:rPr lang="en-US" sz="2400" dirty="0"/>
              <a:t>care include:</a:t>
            </a:r>
          </a:p>
          <a:p>
            <a:pPr lvl="1">
              <a:buFont typeface="Courier New" panose="02070309020205020404" pitchFamily="49" charset="0"/>
              <a:buChar char="o"/>
            </a:pPr>
            <a:r>
              <a:rPr lang="en-US" sz="2400" dirty="0"/>
              <a:t>Delirium</a:t>
            </a:r>
          </a:p>
          <a:p>
            <a:pPr lvl="1">
              <a:buFont typeface="Courier New" panose="02070309020205020404" pitchFamily="49" charset="0"/>
              <a:buChar char="o"/>
            </a:pPr>
            <a:r>
              <a:rPr lang="en-US" sz="2400" dirty="0"/>
              <a:t>Falls and other unintended injuries</a:t>
            </a:r>
          </a:p>
          <a:p>
            <a:pPr lvl="1">
              <a:buFont typeface="Courier New" panose="02070309020205020404" pitchFamily="49" charset="0"/>
              <a:buChar char="o"/>
            </a:pPr>
            <a:r>
              <a:rPr lang="en-US" sz="2400" dirty="0"/>
              <a:t>Malnutrition</a:t>
            </a:r>
          </a:p>
          <a:p>
            <a:pPr lvl="1">
              <a:buFont typeface="Courier New" panose="02070309020205020404" pitchFamily="49" charset="0"/>
              <a:buChar char="o"/>
            </a:pPr>
            <a:r>
              <a:rPr lang="en-US" sz="2400" dirty="0"/>
              <a:t>Deconditioning</a:t>
            </a:r>
          </a:p>
          <a:p>
            <a:pPr lvl="1">
              <a:buFont typeface="Courier New" panose="02070309020205020404" pitchFamily="49" charset="0"/>
              <a:buChar char="o"/>
            </a:pPr>
            <a:r>
              <a:rPr lang="en-US" sz="2400" dirty="0"/>
              <a:t>Functional decline</a:t>
            </a:r>
          </a:p>
          <a:p>
            <a:pPr lvl="1">
              <a:buFont typeface="Courier New" panose="02070309020205020404" pitchFamily="49" charset="0"/>
              <a:buChar char="o"/>
            </a:pPr>
            <a:r>
              <a:rPr lang="en-US" sz="2400" dirty="0"/>
              <a:t>Adverse response to medication</a:t>
            </a:r>
          </a:p>
          <a:p>
            <a:pPr lvl="1">
              <a:buFont typeface="Courier New" panose="02070309020205020404" pitchFamily="49" charset="0"/>
              <a:buChar char="o"/>
            </a:pPr>
            <a:r>
              <a:rPr lang="en-US" sz="2400" dirty="0"/>
              <a:t>Incontinence</a:t>
            </a:r>
          </a:p>
          <a:p>
            <a:pPr lvl="1">
              <a:buFont typeface="Courier New" panose="02070309020205020404" pitchFamily="49" charset="0"/>
              <a:buChar char="o"/>
            </a:pPr>
            <a:r>
              <a:rPr lang="en-US" sz="2400" dirty="0"/>
              <a:t>Agitation and other behavioral issues</a:t>
            </a:r>
          </a:p>
          <a:p>
            <a:pPr marL="457200" lvl="1" indent="0" algn="r">
              <a:buNone/>
            </a:pPr>
            <a:r>
              <a:rPr lang="en-US" sz="2400" dirty="0"/>
              <a:t>(</a:t>
            </a:r>
            <a:r>
              <a:rPr lang="en-US" sz="2200" dirty="0"/>
              <a:t>Office of the Assistant Secretary for Planning and Evaluation, 2014)</a:t>
            </a:r>
            <a:endParaRPr lang="en-US" dirty="0"/>
          </a:p>
        </p:txBody>
      </p:sp>
    </p:spTree>
    <p:extLst>
      <p:ext uri="{BB962C8B-B14F-4D97-AF65-F5344CB8AC3E}">
        <p14:creationId xmlns:p14="http://schemas.microsoft.com/office/powerpoint/2010/main" val="1795174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96962"/>
          </a:xfrm>
        </p:spPr>
        <p:txBody>
          <a:bodyPr>
            <a:normAutofit fontScale="90000"/>
          </a:bodyPr>
          <a:lstStyle/>
          <a:p>
            <a:pPr algn="l"/>
            <a:r>
              <a:rPr lang="en-US" sz="3100" b="1" dirty="0">
                <a:solidFill>
                  <a:schemeClr val="tx2"/>
                </a:solidFill>
              </a:rPr>
              <a:t>Challenges to Clinical Emergency Department Management of Persons Living With Dementia: Reporting Somatic Symptoms </a:t>
            </a:r>
            <a:endParaRPr lang="en-US" dirty="0"/>
          </a:p>
        </p:txBody>
      </p:sp>
      <p:sp>
        <p:nvSpPr>
          <p:cNvPr id="3" name="Content Placeholder 2"/>
          <p:cNvSpPr>
            <a:spLocks noGrp="1"/>
          </p:cNvSpPr>
          <p:nvPr>
            <p:ph idx="1"/>
          </p:nvPr>
        </p:nvSpPr>
        <p:spPr>
          <a:xfrm>
            <a:off x="609600" y="1726919"/>
            <a:ext cx="8229600" cy="5135563"/>
          </a:xfrm>
        </p:spPr>
        <p:txBody>
          <a:bodyPr>
            <a:normAutofit/>
          </a:bodyPr>
          <a:lstStyle/>
          <a:p>
            <a:pPr marL="0" indent="0">
              <a:buNone/>
            </a:pPr>
            <a:r>
              <a:rPr lang="en-US" sz="1900" dirty="0"/>
              <a:t>One challenge in clinical </a:t>
            </a:r>
            <a:r>
              <a:rPr lang="en-US" sz="1900" dirty="0" smtClean="0"/>
              <a:t>management </a:t>
            </a:r>
            <a:r>
              <a:rPr lang="en-US" sz="1900" dirty="0"/>
              <a:t>is the impairment in the ability of the PLwD to report somatic symptoms. Further complications include:</a:t>
            </a:r>
          </a:p>
          <a:p>
            <a:pPr lvl="0"/>
            <a:r>
              <a:rPr lang="en-US" sz="1900" dirty="0"/>
              <a:t>Even older adults not living with dementia are less likely to report symptoms than are younger adults, which can be related to insight of </a:t>
            </a:r>
            <a:r>
              <a:rPr lang="en-US" sz="1900" dirty="0" smtClean="0"/>
              <a:t>illness. </a:t>
            </a:r>
            <a:r>
              <a:rPr lang="en-US" sz="1900" dirty="0"/>
              <a:t>An older adult living with dementia can add another layer to an already complicated case for ED staff.</a:t>
            </a:r>
          </a:p>
          <a:p>
            <a:pPr lvl="0"/>
            <a:r>
              <a:rPr lang="en-US" sz="1900" dirty="0" smtClean="0"/>
              <a:t>Loss of executive function causes PLwD underreport </a:t>
            </a:r>
            <a:r>
              <a:rPr lang="en-US" sz="1900" dirty="0"/>
              <a:t>somatic </a:t>
            </a:r>
            <a:r>
              <a:rPr lang="en-US" sz="1900" dirty="0" smtClean="0"/>
              <a:t>issues.</a:t>
            </a:r>
            <a:endParaRPr lang="en-US" sz="1900" dirty="0"/>
          </a:p>
          <a:p>
            <a:pPr lvl="0"/>
            <a:r>
              <a:rPr lang="en-US" sz="1900" dirty="0"/>
              <a:t>Clinical indicators of somatic diseases may be </a:t>
            </a:r>
            <a:r>
              <a:rPr lang="en-US" sz="1900" dirty="0" smtClean="0"/>
              <a:t>atypical: onset </a:t>
            </a:r>
            <a:r>
              <a:rPr lang="en-US" sz="1900" dirty="0"/>
              <a:t>of acute illness or exacerbation of persistent disease may occur, rather than with classic signs and symptoms, along with confusion. </a:t>
            </a:r>
          </a:p>
          <a:p>
            <a:pPr lvl="0"/>
            <a:r>
              <a:rPr lang="en-US" sz="1900" dirty="0"/>
              <a:t>Somatic diseases may occur with sudden onset </a:t>
            </a:r>
            <a:r>
              <a:rPr lang="en-US" sz="1900" dirty="0" smtClean="0"/>
              <a:t>or modification of </a:t>
            </a:r>
            <a:r>
              <a:rPr lang="en-US" sz="1900" dirty="0"/>
              <a:t>behavioral </a:t>
            </a:r>
            <a:r>
              <a:rPr lang="en-US" sz="1900" dirty="0" smtClean="0"/>
              <a:t>problems: </a:t>
            </a:r>
            <a:r>
              <a:rPr lang="en-US" sz="1900" dirty="0"/>
              <a:t>usually there is an increase in frequency and severity of b</a:t>
            </a:r>
            <a:r>
              <a:rPr lang="en-US" sz="1900" dirty="0" smtClean="0"/>
              <a:t>ehavioral </a:t>
            </a:r>
            <a:r>
              <a:rPr lang="en-US" sz="1900" dirty="0"/>
              <a:t>and </a:t>
            </a:r>
            <a:r>
              <a:rPr lang="en-US" sz="1900" dirty="0" smtClean="0"/>
              <a:t>psychological </a:t>
            </a:r>
            <a:r>
              <a:rPr lang="en-US" sz="1900" dirty="0"/>
              <a:t>s</a:t>
            </a:r>
            <a:r>
              <a:rPr lang="en-US" sz="1900" dirty="0" smtClean="0"/>
              <a:t>ymptoms </a:t>
            </a:r>
            <a:r>
              <a:rPr lang="en-US" sz="1900" dirty="0"/>
              <a:t>of d</a:t>
            </a:r>
            <a:r>
              <a:rPr lang="en-US" sz="1900" dirty="0" smtClean="0"/>
              <a:t>ementia (BPSD) </a:t>
            </a:r>
            <a:r>
              <a:rPr lang="en-US" sz="1900" dirty="0"/>
              <a:t>such as agitation, insomnia, </a:t>
            </a:r>
            <a:r>
              <a:rPr lang="en-US" sz="1900" dirty="0" smtClean="0"/>
              <a:t>delirium, </a:t>
            </a:r>
            <a:r>
              <a:rPr lang="en-US" sz="1900" dirty="0"/>
              <a:t>or hallucinations</a:t>
            </a:r>
          </a:p>
          <a:p>
            <a:pPr marL="0" lvl="0" indent="0">
              <a:buNone/>
            </a:pPr>
            <a:r>
              <a:rPr lang="en-US" sz="1900" dirty="0"/>
              <a:t>	(American College of Emergency Physicians, 2013)</a:t>
            </a:r>
          </a:p>
        </p:txBody>
      </p:sp>
    </p:spTree>
    <p:extLst>
      <p:ext uri="{BB962C8B-B14F-4D97-AF65-F5344CB8AC3E}">
        <p14:creationId xmlns:p14="http://schemas.microsoft.com/office/powerpoint/2010/main" val="30315350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Outline</a:t>
            </a:r>
            <a:r>
              <a:rPr lang="en-US" dirty="0">
                <a:solidFill>
                  <a:schemeClr val="bg1"/>
                </a:solidFill>
              </a:rPr>
              <a:t> </a:t>
            </a:r>
            <a:r>
              <a:rPr lang="en-US" dirty="0" smtClean="0">
                <a:solidFill>
                  <a:schemeClr val="bg1"/>
                </a:solidFill>
              </a:rPr>
              <a:t>3</a:t>
            </a:r>
            <a:endParaRPr lang="en-CA" dirty="0">
              <a:solidFill>
                <a:schemeClr val="bg1"/>
              </a:solidFill>
            </a:endParaRPr>
          </a:p>
        </p:txBody>
      </p:sp>
      <p:sp>
        <p:nvSpPr>
          <p:cNvPr id="2" name="Content Placeholder 1">
            <a:extLst>
              <a:ext uri="{FF2B5EF4-FFF2-40B4-BE49-F238E27FC236}">
                <a16:creationId xmlns:a16="http://schemas.microsoft.com/office/drawing/2014/main" id="{7DFE415D-2295-4ECE-A2BF-1CA221BCF60B}"/>
              </a:ext>
            </a:extLst>
          </p:cNvPr>
          <p:cNvSpPr>
            <a:spLocks noGrp="1"/>
          </p:cNvSpPr>
          <p:nvPr>
            <p:ph idx="1"/>
          </p:nvPr>
        </p:nvSpPr>
        <p:spPr>
          <a:xfrm>
            <a:off x="457200" y="1560945"/>
            <a:ext cx="8229600" cy="2616101"/>
          </a:xfrm>
        </p:spPr>
        <p:txBody>
          <a:bodyPr/>
          <a:lstStyle/>
          <a:p>
            <a:pPr marL="285750" lvl="0" indent="-285750"/>
            <a:r>
              <a:rPr lang="en-US" dirty="0"/>
              <a:t>Prevalence and incidence of dementia in the United States</a:t>
            </a:r>
          </a:p>
          <a:p>
            <a:pPr marL="285750" lvl="0" indent="-285750"/>
            <a:r>
              <a:rPr lang="en-US" dirty="0"/>
              <a:t>Guidelines for a Geriatric ED</a:t>
            </a:r>
          </a:p>
          <a:p>
            <a:pPr marL="285750" lvl="0" indent="-285750"/>
            <a:r>
              <a:rPr lang="en-US" dirty="0"/>
              <a:t>Presentation of a </a:t>
            </a:r>
            <a:r>
              <a:rPr lang="en-US" dirty="0" err="1"/>
              <a:t>PLwD</a:t>
            </a:r>
            <a:r>
              <a:rPr lang="en-US" dirty="0"/>
              <a:t> to the ED</a:t>
            </a:r>
          </a:p>
          <a:p>
            <a:pPr marL="285750" lvl="0" indent="-285750"/>
            <a:r>
              <a:rPr lang="en-US" b="1" dirty="0"/>
              <a:t>Providing a safe, secure environment for the </a:t>
            </a:r>
            <a:r>
              <a:rPr lang="en-US" b="1" dirty="0" err="1"/>
              <a:t>PLwD</a:t>
            </a:r>
            <a:endParaRPr lang="en-US" b="1" dirty="0"/>
          </a:p>
          <a:p>
            <a:pPr marL="285750" lvl="0" indent="-285750"/>
            <a:r>
              <a:rPr lang="en-US" dirty="0"/>
              <a:t>Recognizing and managing common behavioral disturbances within the ED </a:t>
            </a:r>
          </a:p>
          <a:p>
            <a:pPr marL="285750" lvl="0" indent="-285750"/>
            <a:r>
              <a:rPr lang="en-US" dirty="0"/>
              <a:t>Recognizing and managing delirium and other adverse events</a:t>
            </a:r>
          </a:p>
          <a:p>
            <a:pPr marL="285750" lvl="0" indent="-285750"/>
            <a:r>
              <a:rPr lang="en-US" dirty="0"/>
              <a:t>Successful discharge or transition from the ED</a:t>
            </a:r>
            <a:endParaRPr lang="en-CA" dirty="0"/>
          </a:p>
        </p:txBody>
      </p:sp>
    </p:spTree>
    <p:extLst>
      <p:ext uri="{BB962C8B-B14F-4D97-AF65-F5344CB8AC3E}">
        <p14:creationId xmlns:p14="http://schemas.microsoft.com/office/powerpoint/2010/main" val="8534847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066800"/>
          </a:xfrm>
        </p:spPr>
        <p:txBody>
          <a:bodyPr>
            <a:normAutofit/>
          </a:bodyPr>
          <a:lstStyle/>
          <a:p>
            <a:pPr algn="l"/>
            <a:r>
              <a:rPr lang="en-US" sz="2800" b="1" dirty="0">
                <a:solidFill>
                  <a:schemeClr val="tx2"/>
                </a:solidFill>
              </a:rPr>
              <a:t>The Clinical Assessment in the ED for Persons Living with Dementia </a:t>
            </a:r>
            <a:endParaRPr lang="en-US" sz="2800" dirty="0">
              <a:solidFill>
                <a:schemeClr val="tx2"/>
              </a:solidFill>
            </a:endParaRPr>
          </a:p>
        </p:txBody>
      </p:sp>
      <p:sp>
        <p:nvSpPr>
          <p:cNvPr id="3" name="Content Placeholder 2"/>
          <p:cNvSpPr>
            <a:spLocks noGrp="1"/>
          </p:cNvSpPr>
          <p:nvPr>
            <p:ph idx="1"/>
          </p:nvPr>
        </p:nvSpPr>
        <p:spPr>
          <a:xfrm>
            <a:off x="304800" y="1600200"/>
            <a:ext cx="8686800" cy="4525963"/>
          </a:xfrm>
        </p:spPr>
        <p:txBody>
          <a:bodyPr>
            <a:noAutofit/>
          </a:bodyPr>
          <a:lstStyle/>
          <a:p>
            <a:pPr marL="0" indent="0">
              <a:buNone/>
            </a:pPr>
            <a:r>
              <a:rPr lang="en-US" sz="2000" dirty="0"/>
              <a:t>The first step to addressing the specific needs of a PLwD within the Geriatric ED is to gather a multidimensional assessment with information gathered from:</a:t>
            </a:r>
          </a:p>
          <a:p>
            <a:pPr lvl="1">
              <a:buFont typeface="Arial" panose="020B0604020202020204" pitchFamily="34" charset="0"/>
              <a:buChar char="•"/>
            </a:pPr>
            <a:r>
              <a:rPr lang="en-US" sz="2000" dirty="0"/>
              <a:t>The PLwD (if they are able to communicate)</a:t>
            </a:r>
          </a:p>
          <a:p>
            <a:pPr lvl="1">
              <a:buFont typeface="Arial" panose="020B0604020202020204" pitchFamily="34" charset="0"/>
              <a:buChar char="•"/>
            </a:pPr>
            <a:r>
              <a:rPr lang="en-US" sz="2000" dirty="0"/>
              <a:t>Care partners (if possible confirm all information from PLwD with a care partner)</a:t>
            </a:r>
          </a:p>
          <a:p>
            <a:pPr lvl="1">
              <a:buFont typeface="Arial" panose="020B0604020202020204" pitchFamily="34" charset="0"/>
              <a:buChar char="•"/>
            </a:pPr>
            <a:r>
              <a:rPr lang="en-US" sz="2000" dirty="0"/>
              <a:t>First responders</a:t>
            </a:r>
          </a:p>
          <a:p>
            <a:pPr lvl="1">
              <a:buFont typeface="Arial" panose="020B0604020202020204" pitchFamily="34" charset="0"/>
              <a:buChar char="•"/>
            </a:pPr>
            <a:r>
              <a:rPr lang="en-US" sz="2000" dirty="0"/>
              <a:t>Medical history from electronic medical records (EMRs</a:t>
            </a:r>
            <a:r>
              <a:rPr lang="en-US" dirty="0" smtClean="0"/>
              <a:t>)</a:t>
            </a:r>
          </a:p>
          <a:p>
            <a:pPr lvl="1">
              <a:buFont typeface="Arial" panose="020B0604020202020204" pitchFamily="34" charset="0"/>
              <a:buChar char="•"/>
            </a:pPr>
            <a:r>
              <a:rPr lang="en-US" dirty="0" smtClean="0"/>
              <a:t>Staff at the facility from which they were transferred</a:t>
            </a:r>
          </a:p>
          <a:p>
            <a:pPr lvl="1">
              <a:buFont typeface="Arial" panose="020B0604020202020204" pitchFamily="34" charset="0"/>
              <a:buChar char="•"/>
            </a:pPr>
            <a:r>
              <a:rPr lang="en-US" dirty="0" smtClean="0"/>
              <a:t> </a:t>
            </a:r>
            <a:r>
              <a:rPr lang="en-US" dirty="0"/>
              <a:t>If the person has an intellectual disability, agency staff, or close family member should be accessed for relevant information</a:t>
            </a:r>
          </a:p>
          <a:p>
            <a:pPr lvl="1">
              <a:buFont typeface="Arial" panose="020B0604020202020204" pitchFamily="34" charset="0"/>
              <a:buChar char="•"/>
            </a:pPr>
            <a:endParaRPr lang="en-US" sz="2000" dirty="0"/>
          </a:p>
          <a:p>
            <a:pPr marL="457200" lvl="1" indent="0" algn="r">
              <a:spcBef>
                <a:spcPts val="2000"/>
              </a:spcBef>
              <a:buNone/>
            </a:pPr>
            <a:r>
              <a:rPr lang="en-US" sz="2000" dirty="0">
                <a:latin typeface="+mj-lt"/>
              </a:rPr>
              <a:t>(American College of Emergency Physicians, 2013)</a:t>
            </a:r>
            <a:endParaRPr lang="en-US" sz="1800" dirty="0"/>
          </a:p>
        </p:txBody>
      </p:sp>
    </p:spTree>
    <p:extLst>
      <p:ext uri="{BB962C8B-B14F-4D97-AF65-F5344CB8AC3E}">
        <p14:creationId xmlns:p14="http://schemas.microsoft.com/office/powerpoint/2010/main" val="13822307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066800"/>
          </a:xfrm>
        </p:spPr>
        <p:txBody>
          <a:bodyPr>
            <a:normAutofit/>
          </a:bodyPr>
          <a:lstStyle/>
          <a:p>
            <a:pPr algn="l"/>
            <a:r>
              <a:rPr lang="en-US" sz="2800" b="1" dirty="0">
                <a:solidFill>
                  <a:schemeClr val="tx2"/>
                </a:solidFill>
              </a:rPr>
              <a:t>Assessment Tips for ED Providers Caring for Persons Living with Dementia </a:t>
            </a:r>
            <a:endParaRPr lang="en-US" sz="2800" dirty="0">
              <a:solidFill>
                <a:schemeClr val="tx2"/>
              </a:solidFill>
            </a:endParaRPr>
          </a:p>
        </p:txBody>
      </p:sp>
      <p:sp>
        <p:nvSpPr>
          <p:cNvPr id="3" name="Content Placeholder 2"/>
          <p:cNvSpPr>
            <a:spLocks noGrp="1"/>
          </p:cNvSpPr>
          <p:nvPr>
            <p:ph idx="1"/>
          </p:nvPr>
        </p:nvSpPr>
        <p:spPr>
          <a:xfrm>
            <a:off x="457200" y="1600200"/>
            <a:ext cx="8229600" cy="4267200"/>
          </a:xfrm>
        </p:spPr>
        <p:txBody>
          <a:bodyPr>
            <a:normAutofit lnSpcReduction="10000"/>
          </a:bodyPr>
          <a:lstStyle/>
          <a:p>
            <a:pPr marL="0" indent="0">
              <a:buNone/>
            </a:pPr>
            <a:r>
              <a:rPr lang="en-US" dirty="0"/>
              <a:t>H</a:t>
            </a:r>
            <a:r>
              <a:rPr lang="en-US" dirty="0" smtClean="0"/>
              <a:t>elpful </a:t>
            </a:r>
            <a:r>
              <a:rPr lang="en-US" dirty="0"/>
              <a:t>tips for helping the PLwD and </a:t>
            </a:r>
            <a:r>
              <a:rPr lang="en-US" dirty="0" smtClean="0"/>
              <a:t>care partners </a:t>
            </a:r>
            <a:r>
              <a:rPr lang="en-US" dirty="0"/>
              <a:t>manage the Emergency Department encounter, thus also helping the health care </a:t>
            </a:r>
            <a:r>
              <a:rPr lang="en-US" dirty="0" smtClean="0"/>
              <a:t>provider, include: </a:t>
            </a:r>
            <a:endParaRPr lang="en-US" dirty="0"/>
          </a:p>
          <a:p>
            <a:pPr lvl="0" fontAlgn="base"/>
            <a:r>
              <a:rPr lang="en-US" dirty="0"/>
              <a:t>Recognizing the stage of dementia may help the health care provider to identify and understand the person’s needs and best strategies for care. </a:t>
            </a:r>
            <a:r>
              <a:rPr lang="en-US" dirty="0" smtClean="0"/>
              <a:t>There </a:t>
            </a:r>
            <a:r>
              <a:rPr lang="en-US" dirty="0"/>
              <a:t>is a continuum of how the person will </a:t>
            </a:r>
            <a:r>
              <a:rPr lang="en-US" dirty="0" smtClean="0"/>
              <a:t>present, </a:t>
            </a:r>
            <a:r>
              <a:rPr lang="en-US" dirty="0"/>
              <a:t>and the care partners/providers will need to assess how well the PLwD functions normally. </a:t>
            </a:r>
          </a:p>
          <a:p>
            <a:pPr lvl="0" fontAlgn="base"/>
            <a:r>
              <a:rPr lang="en-US" dirty="0"/>
              <a:t>Do not leave the PLwD alone. A family member, trusted care partner or friend should be present at all times. If no one is available, try putting </a:t>
            </a:r>
            <a:r>
              <a:rPr lang="en-US" dirty="0" smtClean="0"/>
              <a:t>PLwD </a:t>
            </a:r>
            <a:r>
              <a:rPr lang="en-US" dirty="0"/>
              <a:t>in a room close to the nursing station or using a sitter. </a:t>
            </a:r>
          </a:p>
          <a:p>
            <a:r>
              <a:rPr lang="en-US" dirty="0"/>
              <a:t>Continuous cueing to the environment and activity may be necessary. A family member or other care partner can assist with this and offer reassurance </a:t>
            </a:r>
            <a:r>
              <a:rPr lang="en-US" dirty="0" smtClean="0"/>
              <a:t> </a:t>
            </a:r>
            <a:endParaRPr lang="en-US" dirty="0"/>
          </a:p>
          <a:p>
            <a:pPr marL="0" indent="0" algn="r">
              <a:buNone/>
            </a:pPr>
            <a:r>
              <a:rPr lang="en-US" dirty="0"/>
              <a:t>(American College of Emergency Physicians, 2013)</a:t>
            </a:r>
          </a:p>
        </p:txBody>
      </p:sp>
    </p:spTree>
    <p:extLst>
      <p:ext uri="{BB962C8B-B14F-4D97-AF65-F5344CB8AC3E}">
        <p14:creationId xmlns:p14="http://schemas.microsoft.com/office/powerpoint/2010/main" val="41660854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a:bodyPr>
          <a:lstStyle/>
          <a:p>
            <a:pPr algn="l"/>
            <a:r>
              <a:rPr lang="en-US" sz="2800" b="1" dirty="0">
                <a:solidFill>
                  <a:schemeClr val="tx2"/>
                </a:solidFill>
              </a:rPr>
              <a:t>Assessment Tips for ED Providers Caring for Persons Living with Dementia (Continued)</a:t>
            </a:r>
            <a:endParaRPr lang="en-US" sz="2800" dirty="0"/>
          </a:p>
        </p:txBody>
      </p:sp>
      <p:sp>
        <p:nvSpPr>
          <p:cNvPr id="3" name="Content Placeholder 2"/>
          <p:cNvSpPr>
            <a:spLocks noGrp="1"/>
          </p:cNvSpPr>
          <p:nvPr>
            <p:ph idx="1"/>
          </p:nvPr>
        </p:nvSpPr>
        <p:spPr>
          <a:xfrm>
            <a:off x="304800" y="1588181"/>
            <a:ext cx="8382000" cy="3974419"/>
          </a:xfrm>
        </p:spPr>
        <p:txBody>
          <a:bodyPr>
            <a:noAutofit/>
          </a:bodyPr>
          <a:lstStyle/>
          <a:p>
            <a:pPr marL="0" indent="0" fontAlgn="base">
              <a:buNone/>
            </a:pPr>
            <a:r>
              <a:rPr lang="en-US" sz="2000" dirty="0"/>
              <a:t>These tips will help the reduce the challenges of PLwD entering the ED.</a:t>
            </a:r>
          </a:p>
          <a:p>
            <a:pPr lvl="0" fontAlgn="base"/>
            <a:r>
              <a:rPr lang="en-US" sz="2000" dirty="0"/>
              <a:t>Obtain the person's history from a close relative or care partner. </a:t>
            </a:r>
          </a:p>
          <a:p>
            <a:pPr lvl="0" fontAlgn="base"/>
            <a:r>
              <a:rPr lang="en-US" sz="2000" dirty="0"/>
              <a:t>Pay close attention to the care partner’s descriptions of PLwD.</a:t>
            </a:r>
          </a:p>
          <a:p>
            <a:pPr lvl="0" fontAlgn="base"/>
            <a:r>
              <a:rPr lang="en-US" sz="2000" dirty="0"/>
              <a:t>Perform a complete </a:t>
            </a:r>
            <a:r>
              <a:rPr lang="en-US" sz="2000" dirty="0" smtClean="0"/>
              <a:t>head-to-toe </a:t>
            </a:r>
            <a:r>
              <a:rPr lang="en-US" sz="2000" dirty="0"/>
              <a:t>assessment.</a:t>
            </a:r>
          </a:p>
          <a:p>
            <a:pPr lvl="0" fontAlgn="base"/>
            <a:r>
              <a:rPr lang="en-US" sz="2000" dirty="0"/>
              <a:t>Get </a:t>
            </a:r>
            <a:r>
              <a:rPr lang="en-US" sz="2000" dirty="0" err="1" smtClean="0"/>
              <a:t>PLwD’s</a:t>
            </a:r>
            <a:r>
              <a:rPr lang="en-US" sz="2000" dirty="0" smtClean="0"/>
              <a:t> </a:t>
            </a:r>
            <a:r>
              <a:rPr lang="en-US" sz="2000" dirty="0"/>
              <a:t>attention by calling name and making direct eye contact. </a:t>
            </a:r>
          </a:p>
          <a:p>
            <a:pPr lvl="0" fontAlgn="base"/>
            <a:r>
              <a:rPr lang="en-US" sz="2000" dirty="0"/>
              <a:t>Ask simple "yes" and "no" questions and </a:t>
            </a:r>
            <a:r>
              <a:rPr lang="en-US" sz="2000" dirty="0" smtClean="0"/>
              <a:t>make simple </a:t>
            </a:r>
            <a:r>
              <a:rPr lang="en-US" sz="2000" dirty="0"/>
              <a:t>statements.</a:t>
            </a:r>
          </a:p>
          <a:p>
            <a:pPr lvl="0" fontAlgn="base"/>
            <a:r>
              <a:rPr lang="en-US" sz="2000" dirty="0"/>
              <a:t>Watch for non-verbal communication of pain or discomfort.</a:t>
            </a:r>
          </a:p>
          <a:p>
            <a:pPr lvl="0" fontAlgn="base"/>
            <a:r>
              <a:rPr lang="en-US" sz="2000" dirty="0"/>
              <a:t>Avoid repeating painful exams.</a:t>
            </a:r>
          </a:p>
          <a:p>
            <a:pPr lvl="0" fontAlgn="base"/>
            <a:r>
              <a:rPr lang="en-US" sz="2000" dirty="0"/>
              <a:t>Never talk as though the PLwD are not in the room.</a:t>
            </a:r>
          </a:p>
          <a:p>
            <a:pPr marL="0" indent="0" algn="r" fontAlgn="base">
              <a:buNone/>
            </a:pPr>
            <a:r>
              <a:rPr lang="en-US" sz="2000" dirty="0"/>
              <a:t>(American College of Emergency Physicians, 2013)</a:t>
            </a:r>
            <a:endParaRPr lang="en-US" dirty="0"/>
          </a:p>
        </p:txBody>
      </p:sp>
    </p:spTree>
    <p:extLst>
      <p:ext uri="{BB962C8B-B14F-4D97-AF65-F5344CB8AC3E}">
        <p14:creationId xmlns:p14="http://schemas.microsoft.com/office/powerpoint/2010/main" val="3653922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Outline</a:t>
            </a:r>
            <a:endParaRPr lang="en-CA" dirty="0"/>
          </a:p>
        </p:txBody>
      </p:sp>
      <p:sp>
        <p:nvSpPr>
          <p:cNvPr id="6" name="Content Placeholder 5"/>
          <p:cNvSpPr>
            <a:spLocks noGrp="1"/>
          </p:cNvSpPr>
          <p:nvPr>
            <p:ph idx="1"/>
          </p:nvPr>
        </p:nvSpPr>
        <p:spPr>
          <a:xfrm>
            <a:off x="457200" y="1560945"/>
            <a:ext cx="8229600" cy="2616101"/>
          </a:xfrm>
        </p:spPr>
        <p:txBody>
          <a:bodyPr/>
          <a:lstStyle/>
          <a:p>
            <a:pPr marL="285750" lvl="0" indent="-285750"/>
            <a:r>
              <a:rPr lang="en-US" dirty="0"/>
              <a:t>Prevalence and incidence of dementia in the United States</a:t>
            </a:r>
          </a:p>
          <a:p>
            <a:pPr marL="285750" lvl="0" indent="-285750"/>
            <a:r>
              <a:rPr lang="en-US" dirty="0"/>
              <a:t>Guidelines for a Geriatric ED</a:t>
            </a:r>
          </a:p>
          <a:p>
            <a:pPr marL="285750" lvl="0" indent="-285750"/>
            <a:r>
              <a:rPr lang="en-US" dirty="0"/>
              <a:t>Presentation of a p</a:t>
            </a:r>
            <a:r>
              <a:rPr lang="en-US" dirty="0" smtClean="0"/>
              <a:t>erson living with dementia (PLwD) </a:t>
            </a:r>
            <a:r>
              <a:rPr lang="en-US" dirty="0"/>
              <a:t>to the ED</a:t>
            </a:r>
          </a:p>
          <a:p>
            <a:pPr marL="285750" lvl="0" indent="-285750"/>
            <a:r>
              <a:rPr lang="en-US" dirty="0"/>
              <a:t>Providing a safe, secure environment for the </a:t>
            </a:r>
            <a:r>
              <a:rPr lang="en-US" dirty="0" err="1"/>
              <a:t>PLwD</a:t>
            </a:r>
            <a:endParaRPr lang="en-US" dirty="0"/>
          </a:p>
          <a:p>
            <a:pPr marL="285750" lvl="0" indent="-285750"/>
            <a:r>
              <a:rPr lang="en-US" dirty="0"/>
              <a:t>Recognizing and managing common behavioral disturbances within the ED </a:t>
            </a:r>
          </a:p>
          <a:p>
            <a:pPr marL="285750" lvl="0" indent="-285750"/>
            <a:r>
              <a:rPr lang="en-US" dirty="0"/>
              <a:t>Recognizing and managing delirium and other adverse events</a:t>
            </a:r>
          </a:p>
          <a:p>
            <a:pPr marL="285750" lvl="0" indent="-285750"/>
            <a:r>
              <a:rPr lang="en-US" dirty="0"/>
              <a:t>Successful discharge or transition from the ED</a:t>
            </a:r>
            <a:endParaRPr lang="en-CA" dirty="0"/>
          </a:p>
        </p:txBody>
      </p:sp>
    </p:spTree>
    <p:extLst>
      <p:ext uri="{BB962C8B-B14F-4D97-AF65-F5344CB8AC3E}">
        <p14:creationId xmlns:p14="http://schemas.microsoft.com/office/powerpoint/2010/main" val="2184308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799"/>
            <a:ext cx="8229600" cy="1295401"/>
          </a:xfrm>
        </p:spPr>
        <p:txBody>
          <a:bodyPr>
            <a:normAutofit/>
          </a:bodyPr>
          <a:lstStyle/>
          <a:p>
            <a:pPr algn="l"/>
            <a:r>
              <a:rPr lang="en-US" sz="2800" b="1" dirty="0">
                <a:solidFill>
                  <a:schemeClr val="tx2"/>
                </a:solidFill>
              </a:rPr>
              <a:t>Providing the Essentials </a:t>
            </a:r>
            <a:r>
              <a:rPr lang="en-US" sz="2800" b="1" dirty="0" smtClean="0">
                <a:solidFill>
                  <a:schemeClr val="tx2"/>
                </a:solidFill>
              </a:rPr>
              <a:t>for </a:t>
            </a:r>
            <a:r>
              <a:rPr lang="en-US" sz="2800" b="1" dirty="0">
                <a:solidFill>
                  <a:schemeClr val="tx2"/>
                </a:solidFill>
              </a:rPr>
              <a:t>PLwD while in the ED: A Comfortable Environment </a:t>
            </a:r>
            <a:endParaRPr lang="en-US" sz="2800" dirty="0"/>
          </a:p>
        </p:txBody>
      </p:sp>
      <p:sp>
        <p:nvSpPr>
          <p:cNvPr id="3" name="Content Placeholder 2"/>
          <p:cNvSpPr>
            <a:spLocks noGrp="1"/>
          </p:cNvSpPr>
          <p:nvPr>
            <p:ph idx="1"/>
          </p:nvPr>
        </p:nvSpPr>
        <p:spPr>
          <a:xfrm>
            <a:off x="457200" y="1600201"/>
            <a:ext cx="8229600" cy="2514600"/>
          </a:xfrm>
        </p:spPr>
        <p:txBody>
          <a:bodyPr>
            <a:normAutofit/>
          </a:bodyPr>
          <a:lstStyle/>
          <a:p>
            <a:pPr marL="0" indent="0">
              <a:buNone/>
            </a:pPr>
            <a:r>
              <a:rPr lang="en-US" sz="2000" dirty="0"/>
              <a:t>Provide a comfortable environment.  </a:t>
            </a:r>
          </a:p>
          <a:p>
            <a:pPr lvl="1" fontAlgn="base">
              <a:buFont typeface="Arial" panose="020B0604020202020204" pitchFamily="34" charset="0"/>
              <a:buChar char="•"/>
            </a:pPr>
            <a:r>
              <a:rPr lang="en-US" sz="2000" dirty="0"/>
              <a:t>Communicate a sense of security, caring and respect.</a:t>
            </a:r>
          </a:p>
          <a:p>
            <a:pPr lvl="1" fontAlgn="base">
              <a:buFont typeface="Arial" panose="020B0604020202020204" pitchFamily="34" charset="0"/>
              <a:buChar char="•"/>
            </a:pPr>
            <a:r>
              <a:rPr lang="en-US" sz="2000" dirty="0"/>
              <a:t>Use touch, eye contact, orienting information, simple activities.</a:t>
            </a:r>
          </a:p>
          <a:p>
            <a:pPr lvl="1" fontAlgn="base">
              <a:buFont typeface="Arial" panose="020B0604020202020204" pitchFamily="34" charset="0"/>
              <a:buChar char="•"/>
            </a:pPr>
            <a:r>
              <a:rPr lang="en-US" sz="2000" dirty="0"/>
              <a:t>Offer to assist with eyeglasses, dentures and hearing aids.</a:t>
            </a:r>
          </a:p>
          <a:p>
            <a:pPr lvl="1" fontAlgn="base">
              <a:buFont typeface="Arial" panose="020B0604020202020204" pitchFamily="34" charset="0"/>
              <a:buChar char="•"/>
            </a:pPr>
            <a:r>
              <a:rPr lang="en-US" sz="2000" dirty="0"/>
              <a:t>Make sure comfort items are within reach</a:t>
            </a:r>
            <a:r>
              <a:rPr lang="en-US" dirty="0"/>
              <a:t>.</a:t>
            </a:r>
          </a:p>
          <a:p>
            <a:pPr marL="457200" lvl="1" indent="0" algn="r" fontAlgn="base">
              <a:buNone/>
            </a:pPr>
            <a:r>
              <a:rPr lang="en-US" sz="2000" dirty="0"/>
              <a:t>(NIA, 2015a)</a:t>
            </a:r>
            <a:endParaRPr lang="en-US" dirty="0"/>
          </a:p>
        </p:txBody>
      </p:sp>
    </p:spTree>
    <p:extLst>
      <p:ext uri="{BB962C8B-B14F-4D97-AF65-F5344CB8AC3E}">
        <p14:creationId xmlns:p14="http://schemas.microsoft.com/office/powerpoint/2010/main" val="19490048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219200"/>
          </a:xfrm>
        </p:spPr>
        <p:txBody>
          <a:bodyPr>
            <a:normAutofit/>
          </a:bodyPr>
          <a:lstStyle/>
          <a:p>
            <a:pPr algn="l" fontAlgn="base"/>
            <a:r>
              <a:rPr lang="en-US" sz="2800" b="1" dirty="0">
                <a:solidFill>
                  <a:schemeClr val="tx2"/>
                </a:solidFill>
              </a:rPr>
              <a:t>Providing the Essentials for PLwD while in the ED: A Safe Environment </a:t>
            </a:r>
            <a:endParaRPr lang="en-US" sz="2800" dirty="0">
              <a:solidFill>
                <a:schemeClr val="tx2"/>
              </a:solidFill>
            </a:endParaRPr>
          </a:p>
        </p:txBody>
      </p:sp>
      <p:sp>
        <p:nvSpPr>
          <p:cNvPr id="3" name="Content Placeholder 2"/>
          <p:cNvSpPr>
            <a:spLocks noGrp="1"/>
          </p:cNvSpPr>
          <p:nvPr>
            <p:ph idx="1"/>
          </p:nvPr>
        </p:nvSpPr>
        <p:spPr>
          <a:xfrm>
            <a:off x="457200" y="1676401"/>
            <a:ext cx="8229600" cy="4038599"/>
          </a:xfrm>
        </p:spPr>
        <p:txBody>
          <a:bodyPr>
            <a:normAutofit fontScale="92500" lnSpcReduction="20000"/>
          </a:bodyPr>
          <a:lstStyle/>
          <a:p>
            <a:pPr marL="0" indent="0" fontAlgn="base">
              <a:buNone/>
            </a:pPr>
            <a:r>
              <a:rPr lang="en-US" dirty="0"/>
              <a:t>Provide a safe environment:</a:t>
            </a:r>
          </a:p>
          <a:p>
            <a:pPr lvl="0" fontAlgn="base"/>
            <a:r>
              <a:rPr lang="en-US" dirty="0"/>
              <a:t>Provide a safe, structured environment.</a:t>
            </a:r>
          </a:p>
          <a:p>
            <a:pPr lvl="0" fontAlgn="base"/>
            <a:r>
              <a:rPr lang="en-US" dirty="0"/>
              <a:t>Provide consistent staff to attend PLwD.</a:t>
            </a:r>
          </a:p>
          <a:p>
            <a:pPr lvl="0" fontAlgn="base"/>
            <a:r>
              <a:rPr lang="en-US" dirty="0"/>
              <a:t>Place PLwD in a room that allows easy and careful observation.</a:t>
            </a:r>
          </a:p>
          <a:p>
            <a:pPr lvl="0" fontAlgn="base"/>
            <a:r>
              <a:rPr lang="en-US" dirty="0"/>
              <a:t>Place bed in low position.</a:t>
            </a:r>
          </a:p>
          <a:p>
            <a:pPr lvl="0" fontAlgn="base"/>
            <a:r>
              <a:rPr lang="en-US" dirty="0"/>
              <a:t>Don't leave anything at the bedside that might harm PLwD.</a:t>
            </a:r>
          </a:p>
          <a:p>
            <a:pPr lvl="0" fontAlgn="base"/>
            <a:r>
              <a:rPr lang="en-US" dirty="0"/>
              <a:t>Place PLwD in rooms where they have to pass the nursing station to reach an exit.</a:t>
            </a:r>
          </a:p>
          <a:p>
            <a:pPr fontAlgn="base"/>
            <a:r>
              <a:rPr lang="en-US" dirty="0"/>
              <a:t>Have a photo of PLwD on file. </a:t>
            </a:r>
            <a:endParaRPr lang="en-US" dirty="0" smtClean="0"/>
          </a:p>
          <a:p>
            <a:pPr marL="0" indent="0" fontAlgn="base">
              <a:buNone/>
            </a:pPr>
            <a:r>
              <a:rPr lang="en-US" dirty="0" smtClean="0"/>
              <a:t>						(</a:t>
            </a:r>
            <a:r>
              <a:rPr lang="en-US" dirty="0"/>
              <a:t>NIA, 2015a)</a:t>
            </a:r>
          </a:p>
          <a:p>
            <a:pPr lvl="0" fontAlgn="base"/>
            <a:endParaRPr lang="en-US" dirty="0" smtClean="0"/>
          </a:p>
          <a:p>
            <a:pPr fontAlgn="base"/>
            <a:r>
              <a:rPr lang="en-US" dirty="0"/>
              <a:t>Acute Care for Elders (ACE) units remain the gold standard for dementia-friendly design (Parke et el., 2017</a:t>
            </a:r>
            <a:r>
              <a:rPr lang="en-US" dirty="0" smtClean="0"/>
              <a:t>).</a:t>
            </a:r>
            <a:endParaRPr lang="en-US" dirty="0"/>
          </a:p>
          <a:p>
            <a:pPr lvl="0" fontAlgn="base"/>
            <a:endParaRPr lang="en-US" dirty="0"/>
          </a:p>
        </p:txBody>
      </p:sp>
    </p:spTree>
    <p:extLst>
      <p:ext uri="{BB962C8B-B14F-4D97-AF65-F5344CB8AC3E}">
        <p14:creationId xmlns:p14="http://schemas.microsoft.com/office/powerpoint/2010/main" val="37182946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599"/>
            <a:ext cx="8229600" cy="997803"/>
          </a:xfrm>
        </p:spPr>
        <p:txBody>
          <a:bodyPr>
            <a:normAutofit/>
          </a:bodyPr>
          <a:lstStyle/>
          <a:p>
            <a:pPr algn="l" fontAlgn="base"/>
            <a:r>
              <a:rPr lang="en-US" sz="2800" b="1" dirty="0">
                <a:solidFill>
                  <a:schemeClr val="tx2"/>
                </a:solidFill>
              </a:rPr>
              <a:t>Positive Approaches to Personal Care: Eating, Oral Hygiene, Bathing,  &amp; Toileting </a:t>
            </a:r>
            <a:r>
              <a:rPr lang="en-US" sz="2800" b="1" dirty="0" smtClean="0">
                <a:solidFill>
                  <a:schemeClr val="tx2"/>
                </a:solidFill>
              </a:rPr>
              <a:t>ADL</a:t>
            </a:r>
            <a:endParaRPr lang="en-US" sz="2800" dirty="0">
              <a:solidFill>
                <a:schemeClr val="tx2"/>
              </a:solidFill>
            </a:endParaRPr>
          </a:p>
        </p:txBody>
      </p:sp>
      <p:sp>
        <p:nvSpPr>
          <p:cNvPr id="5" name="Content Placeholder 4"/>
          <p:cNvSpPr>
            <a:spLocks noGrp="1"/>
          </p:cNvSpPr>
          <p:nvPr>
            <p:ph sz="half" idx="2"/>
          </p:nvPr>
        </p:nvSpPr>
        <p:spPr>
          <a:xfrm>
            <a:off x="451103" y="1226403"/>
            <a:ext cx="8268669" cy="830997"/>
          </a:xfrm>
        </p:spPr>
        <p:txBody>
          <a:bodyPr/>
          <a:lstStyle/>
          <a:p>
            <a:pPr marL="0" indent="0">
              <a:buNone/>
            </a:pPr>
            <a:r>
              <a:rPr lang="en-US" sz="1600" dirty="0"/>
              <a:t>Consistent personal care is important for the health and dignity of </a:t>
            </a:r>
            <a:r>
              <a:rPr lang="en-US" sz="1600" dirty="0" smtClean="0"/>
              <a:t>PLwD</a:t>
            </a:r>
            <a:r>
              <a:rPr lang="en-US" sz="1600" dirty="0"/>
              <a:t>. Use a person-centered approach or philosophy with all activities of daily living (</a:t>
            </a:r>
            <a:r>
              <a:rPr lang="en-US" sz="1600" dirty="0" smtClean="0"/>
              <a:t>ADL), </a:t>
            </a:r>
            <a:r>
              <a:rPr lang="en-US" sz="1600" dirty="0"/>
              <a:t>which views PLwD first and foremost as individuals with unique attributes, personal values and history (NIA, 2015a). </a:t>
            </a:r>
            <a:endParaRPr lang="en-CA" sz="1600" dirty="0"/>
          </a:p>
        </p:txBody>
      </p:sp>
      <p:graphicFrame>
        <p:nvGraphicFramePr>
          <p:cNvPr id="6" name="Content Placeholder 5" descr="Table listing personal care items and the corresponding person-centered approach"/>
          <p:cNvGraphicFramePr>
            <a:graphicFrameLocks noGrp="1"/>
          </p:cNvGraphicFramePr>
          <p:nvPr>
            <p:ph sz="half" idx="1"/>
            <p:extLst>
              <p:ext uri="{D42A27DB-BD31-4B8C-83A1-F6EECF244321}">
                <p14:modId xmlns:p14="http://schemas.microsoft.com/office/powerpoint/2010/main" val="30527651"/>
              </p:ext>
            </p:extLst>
          </p:nvPr>
        </p:nvGraphicFramePr>
        <p:xfrm>
          <a:off x="457200" y="2133600"/>
          <a:ext cx="8262938" cy="381000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7043738">
                  <a:extLst>
                    <a:ext uri="{9D8B030D-6E8A-4147-A177-3AD203B41FA5}">
                      <a16:colId xmlns:a16="http://schemas.microsoft.com/office/drawing/2014/main" val="20001"/>
                    </a:ext>
                  </a:extLst>
                </a:gridCol>
              </a:tblGrid>
              <a:tr h="489254">
                <a:tc>
                  <a:txBody>
                    <a:bodyPr/>
                    <a:lstStyle/>
                    <a:p>
                      <a:pPr marL="0" marR="0" fontAlgn="base">
                        <a:spcBef>
                          <a:spcPts val="0"/>
                        </a:spcBef>
                        <a:spcAft>
                          <a:spcPts val="0"/>
                        </a:spcAft>
                      </a:pPr>
                      <a:r>
                        <a:rPr lang="en-US" sz="1000" dirty="0">
                          <a:effectLst/>
                        </a:rPr>
                        <a:t>Personal Care</a:t>
                      </a:r>
                      <a:endParaRPr lang="en-US" sz="1000" dirty="0">
                        <a:effectLst/>
                        <a:latin typeface="Calibri" panose="020F0502020204030204" pitchFamily="34" charset="0"/>
                        <a:ea typeface="Times New Roman" panose="02020603050405020304" pitchFamily="18" charset="0"/>
                      </a:endParaRPr>
                    </a:p>
                  </a:txBody>
                  <a:tcPr marL="62804" marR="62804" marT="0" marB="0">
                    <a:solidFill>
                      <a:srgbClr val="1F497D"/>
                    </a:solidFill>
                  </a:tcPr>
                </a:tc>
                <a:tc>
                  <a:txBody>
                    <a:bodyPr/>
                    <a:lstStyle/>
                    <a:p>
                      <a:pPr marL="0" marR="0" fontAlgn="base">
                        <a:spcBef>
                          <a:spcPts val="0"/>
                        </a:spcBef>
                        <a:spcAft>
                          <a:spcPts val="0"/>
                        </a:spcAft>
                      </a:pPr>
                      <a:r>
                        <a:rPr lang="en-US" sz="1000" dirty="0">
                          <a:effectLst/>
                        </a:rPr>
                        <a:t>Person-Centered Approach</a:t>
                      </a:r>
                      <a:endParaRPr lang="en-US" sz="1000" dirty="0">
                        <a:effectLst/>
                        <a:latin typeface="Calibri" panose="020F0502020204030204" pitchFamily="34" charset="0"/>
                        <a:ea typeface="Times New Roman" panose="02020603050405020304" pitchFamily="18" charset="0"/>
                      </a:endParaRPr>
                    </a:p>
                  </a:txBody>
                  <a:tcPr marL="62804" marR="62804" marT="0" marB="0">
                    <a:solidFill>
                      <a:srgbClr val="1F497D"/>
                    </a:solidFill>
                  </a:tcPr>
                </a:tc>
                <a:extLst>
                  <a:ext uri="{0D108BD9-81ED-4DB2-BD59-A6C34878D82A}">
                    <a16:rowId xmlns:a16="http://schemas.microsoft.com/office/drawing/2014/main" val="10000"/>
                  </a:ext>
                </a:extLst>
              </a:tr>
              <a:tr h="804252">
                <a:tc>
                  <a:txBody>
                    <a:bodyPr/>
                    <a:lstStyle/>
                    <a:p>
                      <a:pPr marL="0" marR="0" fontAlgn="base">
                        <a:spcBef>
                          <a:spcPts val="0"/>
                        </a:spcBef>
                        <a:spcAft>
                          <a:spcPts val="0"/>
                        </a:spcAft>
                      </a:pPr>
                      <a:r>
                        <a:rPr lang="en-US" sz="1000" b="1" dirty="0">
                          <a:solidFill>
                            <a:schemeClr val="bg1"/>
                          </a:solidFill>
                          <a:effectLst/>
                        </a:rPr>
                        <a:t>Eating</a:t>
                      </a:r>
                      <a:endParaRPr lang="en-US" sz="1000" b="1" dirty="0">
                        <a:solidFill>
                          <a:schemeClr val="bg1"/>
                        </a:solidFill>
                        <a:effectLst/>
                        <a:latin typeface="Calibri" panose="020F0502020204030204" pitchFamily="34" charset="0"/>
                        <a:ea typeface="Times New Roman" panose="02020603050405020304" pitchFamily="18" charset="0"/>
                      </a:endParaRPr>
                    </a:p>
                  </a:txBody>
                  <a:tcPr marL="62804" marR="62804" marT="0" marB="0">
                    <a:solidFill>
                      <a:srgbClr val="1F497D"/>
                    </a:solidFill>
                  </a:tcPr>
                </a:tc>
                <a:tc>
                  <a:txBody>
                    <a:bodyPr/>
                    <a:lstStyle/>
                    <a:p>
                      <a:pPr marL="342900" marR="0" lvl="0" indent="-342900">
                        <a:spcBef>
                          <a:spcPts val="0"/>
                        </a:spcBef>
                        <a:spcAft>
                          <a:spcPts val="0"/>
                        </a:spcAft>
                        <a:buFont typeface="Symbol" panose="05050102010706020507" pitchFamily="18" charset="2"/>
                        <a:buChar char=""/>
                      </a:pPr>
                      <a:r>
                        <a:rPr lang="en-US" sz="1200" dirty="0">
                          <a:effectLst/>
                        </a:rPr>
                        <a:t>Do not ask the PLwD to fill out a menu. Ask the care partner about food preferences. Simplify the food tray.</a:t>
                      </a:r>
                    </a:p>
                    <a:p>
                      <a:pPr marL="342900" marR="0" lvl="0" indent="-342900">
                        <a:spcBef>
                          <a:spcPts val="0"/>
                        </a:spcBef>
                        <a:spcAft>
                          <a:spcPts val="0"/>
                        </a:spcAft>
                        <a:buFont typeface="Symbol" panose="05050102010706020507" pitchFamily="18" charset="2"/>
                        <a:buChar char=""/>
                      </a:pPr>
                      <a:r>
                        <a:rPr lang="en-US" sz="1200" dirty="0">
                          <a:effectLst/>
                        </a:rPr>
                        <a:t>PLwD at the late stage may chew, but will need frequent reminders to swallow. A light touch to the forearm increases food intake.</a:t>
                      </a:r>
                    </a:p>
                    <a:p>
                      <a:pPr marL="342900" marR="0" lvl="0" indent="-342900">
                        <a:spcBef>
                          <a:spcPts val="0"/>
                        </a:spcBef>
                        <a:spcAft>
                          <a:spcPts val="0"/>
                        </a:spcAft>
                        <a:buFont typeface="Symbol" panose="05050102010706020507" pitchFamily="18" charset="2"/>
                        <a:buChar char=""/>
                      </a:pPr>
                      <a:r>
                        <a:rPr lang="en-US" sz="1200" dirty="0">
                          <a:effectLst/>
                        </a:rPr>
                        <a:t>Ask the care partner what the PLwD prefers to drink and offer these fluids frequently throughout the day. </a:t>
                      </a:r>
                      <a:endParaRPr lang="en-US" sz="1200" dirty="0">
                        <a:effectLst/>
                        <a:latin typeface="Calibri" panose="020F0502020204030204" pitchFamily="34" charset="0"/>
                        <a:ea typeface="Times New Roman" panose="02020603050405020304" pitchFamily="18" charset="0"/>
                      </a:endParaRPr>
                    </a:p>
                  </a:txBody>
                  <a:tcPr marL="62804" marR="62804" marT="0" marB="0"/>
                </a:tc>
                <a:extLst>
                  <a:ext uri="{0D108BD9-81ED-4DB2-BD59-A6C34878D82A}">
                    <a16:rowId xmlns:a16="http://schemas.microsoft.com/office/drawing/2014/main" val="10001"/>
                  </a:ext>
                </a:extLst>
              </a:tr>
              <a:tr h="603189">
                <a:tc>
                  <a:txBody>
                    <a:bodyPr/>
                    <a:lstStyle/>
                    <a:p>
                      <a:pPr marL="0" marR="0" fontAlgn="base">
                        <a:spcBef>
                          <a:spcPts val="0"/>
                        </a:spcBef>
                        <a:spcAft>
                          <a:spcPts val="0"/>
                        </a:spcAft>
                      </a:pPr>
                      <a:r>
                        <a:rPr lang="en-US" sz="1000" b="1" dirty="0">
                          <a:solidFill>
                            <a:schemeClr val="bg1"/>
                          </a:solidFill>
                          <a:effectLst/>
                        </a:rPr>
                        <a:t>Oral Hygiene</a:t>
                      </a:r>
                      <a:endParaRPr lang="en-US" sz="1000" b="1" dirty="0">
                        <a:solidFill>
                          <a:schemeClr val="bg1"/>
                        </a:solidFill>
                        <a:effectLst/>
                        <a:latin typeface="Calibri" panose="020F0502020204030204" pitchFamily="34" charset="0"/>
                        <a:ea typeface="Times New Roman" panose="02020603050405020304" pitchFamily="18" charset="0"/>
                      </a:endParaRPr>
                    </a:p>
                  </a:txBody>
                  <a:tcPr marL="62804" marR="62804" marT="0" marB="0">
                    <a:solidFill>
                      <a:srgbClr val="1F497D"/>
                    </a:solidFill>
                  </a:tcPr>
                </a:tc>
                <a:tc>
                  <a:txBody>
                    <a:bodyPr/>
                    <a:lstStyle/>
                    <a:p>
                      <a:pPr marL="342900" marR="0" lvl="0" indent="-342900" fontAlgn="base">
                        <a:spcBef>
                          <a:spcPts val="0"/>
                        </a:spcBef>
                        <a:spcAft>
                          <a:spcPts val="0"/>
                        </a:spcAft>
                        <a:buFont typeface="Symbol" panose="05050102010706020507" pitchFamily="18" charset="2"/>
                        <a:buChar char=""/>
                      </a:pPr>
                      <a:r>
                        <a:rPr lang="en-US" sz="1200" dirty="0">
                          <a:effectLst/>
                        </a:rPr>
                        <a:t>Watch behaviors for signs of dental problems. This can include refusal to eat, frequent pulling at face, aggression.</a:t>
                      </a:r>
                    </a:p>
                    <a:p>
                      <a:pPr marL="342900" marR="0" lvl="0" indent="-342900" fontAlgn="base">
                        <a:spcBef>
                          <a:spcPts val="0"/>
                        </a:spcBef>
                        <a:spcAft>
                          <a:spcPts val="0"/>
                        </a:spcAft>
                        <a:buFont typeface="Symbol" panose="05050102010706020507" pitchFamily="18" charset="2"/>
                        <a:buChar char=""/>
                      </a:pPr>
                      <a:r>
                        <a:rPr lang="en-US" sz="1200" dirty="0">
                          <a:effectLst/>
                        </a:rPr>
                        <a:t>Mild resistance to dental care can be managed by allowing the PLwD to care for their mouth. Praise, simple cues and alerts, and engagement with the PLwD can help the individual relax and cooperate.</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804" marR="62804" marT="0" marB="0"/>
                </a:tc>
                <a:extLst>
                  <a:ext uri="{0D108BD9-81ED-4DB2-BD59-A6C34878D82A}">
                    <a16:rowId xmlns:a16="http://schemas.microsoft.com/office/drawing/2014/main" val="10002"/>
                  </a:ext>
                </a:extLst>
              </a:tr>
              <a:tr h="0">
                <a:tc>
                  <a:txBody>
                    <a:bodyPr/>
                    <a:lstStyle/>
                    <a:p>
                      <a:pPr marL="0" marR="0" fontAlgn="base">
                        <a:spcBef>
                          <a:spcPts val="0"/>
                        </a:spcBef>
                        <a:spcAft>
                          <a:spcPts val="0"/>
                        </a:spcAft>
                      </a:pPr>
                      <a:r>
                        <a:rPr lang="en-US" sz="1000" b="1" dirty="0">
                          <a:solidFill>
                            <a:schemeClr val="bg1"/>
                          </a:solidFill>
                          <a:effectLst/>
                        </a:rPr>
                        <a:t>Bathing</a:t>
                      </a:r>
                      <a:endParaRPr lang="en-US" sz="1000" b="1" dirty="0">
                        <a:solidFill>
                          <a:schemeClr val="bg1"/>
                        </a:solidFill>
                        <a:effectLst/>
                        <a:latin typeface="Calibri" panose="020F0502020204030204" pitchFamily="34" charset="0"/>
                        <a:ea typeface="Times New Roman" panose="02020603050405020304" pitchFamily="18" charset="0"/>
                      </a:endParaRPr>
                    </a:p>
                  </a:txBody>
                  <a:tcPr marL="62804" marR="62804" marT="0" marB="0">
                    <a:solidFill>
                      <a:srgbClr val="1F497D"/>
                    </a:solidFill>
                  </a:tcPr>
                </a:tc>
                <a:tc>
                  <a:txBody>
                    <a:bodyPr/>
                    <a:lstStyle/>
                    <a:p>
                      <a:pPr marL="342900" marR="0" lvl="0" indent="-342900">
                        <a:spcBef>
                          <a:spcPts val="0"/>
                        </a:spcBef>
                        <a:spcAft>
                          <a:spcPts val="0"/>
                        </a:spcAft>
                        <a:buFont typeface="Symbol" panose="05050102010706020507" pitchFamily="18" charset="2"/>
                        <a:buChar char=""/>
                      </a:pPr>
                      <a:r>
                        <a:rPr lang="en-US" sz="1200">
                          <a:effectLst/>
                        </a:rPr>
                        <a:t>Bathe the PLwD at his/her "best" time of day.</a:t>
                      </a:r>
                    </a:p>
                    <a:p>
                      <a:pPr marL="342900" marR="0" lvl="0" indent="-342900">
                        <a:spcBef>
                          <a:spcPts val="0"/>
                        </a:spcBef>
                        <a:spcAft>
                          <a:spcPts val="0"/>
                        </a:spcAft>
                        <a:buFont typeface="Symbol" panose="05050102010706020507" pitchFamily="18" charset="2"/>
                        <a:buChar char=""/>
                      </a:pPr>
                      <a:r>
                        <a:rPr lang="en-US" sz="1200">
                          <a:effectLst/>
                        </a:rPr>
                        <a:t>Allow the PLwD to do as much as possible. Break down the task into simple steps using verbal and visual cues.</a:t>
                      </a:r>
                    </a:p>
                    <a:p>
                      <a:pPr marL="342900" marR="0" lvl="0" indent="-342900">
                        <a:spcBef>
                          <a:spcPts val="0"/>
                        </a:spcBef>
                        <a:spcAft>
                          <a:spcPts val="0"/>
                        </a:spcAft>
                        <a:buFont typeface="Symbol" panose="05050102010706020507" pitchFamily="18" charset="2"/>
                        <a:buChar char=""/>
                      </a:pPr>
                      <a:r>
                        <a:rPr lang="en-US" sz="1200">
                          <a:effectLst/>
                        </a:rPr>
                        <a:t>Use soft music, talking or snacks as pleasant distraction.</a:t>
                      </a:r>
                    </a:p>
                    <a:p>
                      <a:pPr marL="342900" marR="0" lvl="0" indent="-342900">
                        <a:spcBef>
                          <a:spcPts val="0"/>
                        </a:spcBef>
                        <a:spcAft>
                          <a:spcPts val="0"/>
                        </a:spcAft>
                        <a:buFont typeface="Symbol" panose="05050102010706020507" pitchFamily="18" charset="2"/>
                        <a:buChar char=""/>
                      </a:pPr>
                      <a:r>
                        <a:rPr lang="en-US" sz="1200">
                          <a:effectLst/>
                        </a:rPr>
                        <a:t>Sounds amplify off tile walls. Running water can sound frightening.</a:t>
                      </a:r>
                      <a:endParaRPr lang="en-US" sz="1200">
                        <a:effectLst/>
                        <a:latin typeface="Calibri" panose="020F0502020204030204" pitchFamily="34" charset="0"/>
                        <a:ea typeface="Times New Roman" panose="02020603050405020304" pitchFamily="18" charset="0"/>
                      </a:endParaRPr>
                    </a:p>
                  </a:txBody>
                  <a:tcPr marL="62804" marR="62804" marT="0" marB="0"/>
                </a:tc>
                <a:extLst>
                  <a:ext uri="{0D108BD9-81ED-4DB2-BD59-A6C34878D82A}">
                    <a16:rowId xmlns:a16="http://schemas.microsoft.com/office/drawing/2014/main" val="10003"/>
                  </a:ext>
                </a:extLst>
              </a:tr>
              <a:tr h="760426">
                <a:tc>
                  <a:txBody>
                    <a:bodyPr/>
                    <a:lstStyle/>
                    <a:p>
                      <a:pPr marL="0" marR="0" fontAlgn="base">
                        <a:spcBef>
                          <a:spcPts val="0"/>
                        </a:spcBef>
                        <a:spcAft>
                          <a:spcPts val="0"/>
                        </a:spcAft>
                      </a:pPr>
                      <a:r>
                        <a:rPr lang="en-US" sz="1000" b="1" dirty="0">
                          <a:solidFill>
                            <a:schemeClr val="bg1"/>
                          </a:solidFill>
                          <a:effectLst/>
                        </a:rPr>
                        <a:t>Toileting</a:t>
                      </a:r>
                      <a:endParaRPr lang="en-US" sz="1000" b="1" dirty="0">
                        <a:solidFill>
                          <a:schemeClr val="bg1"/>
                        </a:solidFill>
                        <a:effectLst/>
                        <a:latin typeface="Calibri" panose="020F0502020204030204" pitchFamily="34" charset="0"/>
                        <a:ea typeface="Times New Roman" panose="02020603050405020304" pitchFamily="18" charset="0"/>
                      </a:endParaRPr>
                    </a:p>
                  </a:txBody>
                  <a:tcPr marL="62804" marR="62804" marT="0" marB="0">
                    <a:solidFill>
                      <a:srgbClr val="1F497D"/>
                    </a:solidFill>
                  </a:tcPr>
                </a:tc>
                <a:tc>
                  <a:txBody>
                    <a:bodyPr/>
                    <a:lstStyle/>
                    <a:p>
                      <a:pPr marL="342900" marR="0" lvl="0" indent="-342900" fontAlgn="base">
                        <a:spcBef>
                          <a:spcPts val="0"/>
                        </a:spcBef>
                        <a:spcAft>
                          <a:spcPts val="0"/>
                        </a:spcAft>
                        <a:buFont typeface="Symbol" panose="05050102010706020507" pitchFamily="18" charset="2"/>
                        <a:buChar char=""/>
                      </a:pPr>
                      <a:r>
                        <a:rPr lang="en-US" sz="1200" dirty="0">
                          <a:effectLst/>
                        </a:rPr>
                        <a:t>Clear a path to the toilet. Place bed in view of toilet. Use a nightlight.</a:t>
                      </a:r>
                    </a:p>
                    <a:p>
                      <a:pPr marL="342900" marR="0" lvl="0" indent="-342900" fontAlgn="base">
                        <a:spcBef>
                          <a:spcPts val="0"/>
                        </a:spcBef>
                        <a:spcAft>
                          <a:spcPts val="0"/>
                        </a:spcAft>
                        <a:buFont typeface="Symbol" panose="05050102010706020507" pitchFamily="18" charset="2"/>
                        <a:buChar char=""/>
                      </a:pPr>
                      <a:r>
                        <a:rPr lang="en-US" sz="1200" dirty="0">
                          <a:effectLst/>
                        </a:rPr>
                        <a:t>Place a picture of a toilet or a written sign on bathroom door.</a:t>
                      </a:r>
                    </a:p>
                    <a:p>
                      <a:pPr marL="342900" marR="0" lvl="0" indent="-342900" fontAlgn="base">
                        <a:spcBef>
                          <a:spcPts val="0"/>
                        </a:spcBef>
                        <a:spcAft>
                          <a:spcPts val="0"/>
                        </a:spcAft>
                        <a:buFont typeface="Symbol" panose="05050102010706020507" pitchFamily="18" charset="2"/>
                        <a:buChar char=""/>
                      </a:pPr>
                      <a:r>
                        <a:rPr lang="en-US" sz="1200" dirty="0">
                          <a:effectLst/>
                        </a:rPr>
                        <a:t>Observe for signs of constipation. Ask questions about abdominal discomfort. Watch for non-verbal signs of discomfort such as grimacing or clutching. Do not ask if he has had a bowel movement.</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2804" marR="62804"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3460950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Outline</a:t>
            </a:r>
            <a:r>
              <a:rPr lang="en-US" baseline="0" dirty="0">
                <a:solidFill>
                  <a:schemeClr val="bg1"/>
                </a:solidFill>
              </a:rPr>
              <a:t> </a:t>
            </a:r>
            <a:r>
              <a:rPr lang="en-US" baseline="0" dirty="0" smtClean="0">
                <a:solidFill>
                  <a:schemeClr val="bg1"/>
                </a:solidFill>
              </a:rPr>
              <a:t>4</a:t>
            </a:r>
            <a:endParaRPr lang="en-CA" dirty="0">
              <a:solidFill>
                <a:schemeClr val="bg1"/>
              </a:solidFill>
            </a:endParaRPr>
          </a:p>
        </p:txBody>
      </p:sp>
      <p:sp>
        <p:nvSpPr>
          <p:cNvPr id="2" name="Content Placeholder 1">
            <a:extLst>
              <a:ext uri="{FF2B5EF4-FFF2-40B4-BE49-F238E27FC236}">
                <a16:creationId xmlns:a16="http://schemas.microsoft.com/office/drawing/2014/main" id="{CDD01D6F-6EDE-4FB4-959B-3735783AA97B}"/>
              </a:ext>
            </a:extLst>
          </p:cNvPr>
          <p:cNvSpPr>
            <a:spLocks noGrp="1"/>
          </p:cNvSpPr>
          <p:nvPr>
            <p:ph idx="1"/>
          </p:nvPr>
        </p:nvSpPr>
        <p:spPr>
          <a:xfrm>
            <a:off x="457200" y="1560945"/>
            <a:ext cx="8229600" cy="2923877"/>
          </a:xfrm>
        </p:spPr>
        <p:txBody>
          <a:bodyPr/>
          <a:lstStyle/>
          <a:p>
            <a:pPr marL="285750" lvl="0" indent="-285750"/>
            <a:r>
              <a:rPr lang="en-US" dirty="0"/>
              <a:t>Prevalence and incidence of dementia in the United States</a:t>
            </a:r>
          </a:p>
          <a:p>
            <a:pPr marL="285750" lvl="0" indent="-285750"/>
            <a:r>
              <a:rPr lang="en-US" dirty="0"/>
              <a:t>Guidelines for a Geriatric ED</a:t>
            </a:r>
          </a:p>
          <a:p>
            <a:pPr marL="285750" lvl="0" indent="-285750"/>
            <a:r>
              <a:rPr lang="en-US" dirty="0"/>
              <a:t>Presentation of a </a:t>
            </a:r>
            <a:r>
              <a:rPr lang="en-US" dirty="0" err="1"/>
              <a:t>PLwD</a:t>
            </a:r>
            <a:r>
              <a:rPr lang="en-US" dirty="0"/>
              <a:t> to the ED</a:t>
            </a:r>
          </a:p>
          <a:p>
            <a:pPr marL="285750" lvl="0" indent="-285750"/>
            <a:r>
              <a:rPr lang="en-US" dirty="0"/>
              <a:t>Providing a safe, secure environment for the </a:t>
            </a:r>
            <a:r>
              <a:rPr lang="en-US" dirty="0" err="1"/>
              <a:t>PLwD</a:t>
            </a:r>
            <a:endParaRPr lang="en-US" dirty="0"/>
          </a:p>
          <a:p>
            <a:pPr marL="285750" lvl="0" indent="-285750"/>
            <a:r>
              <a:rPr lang="en-US" b="1" dirty="0"/>
              <a:t>Recognizing and managing common behavioral disturbances within the ED</a:t>
            </a:r>
            <a:r>
              <a:rPr lang="en-US" dirty="0"/>
              <a:t> </a:t>
            </a:r>
          </a:p>
          <a:p>
            <a:pPr marL="285750" lvl="0" indent="-285750"/>
            <a:r>
              <a:rPr lang="en-US" dirty="0"/>
              <a:t>Recognizing and managing delirium and other adverse events</a:t>
            </a:r>
          </a:p>
          <a:p>
            <a:pPr marL="285750" lvl="0" indent="-285750"/>
            <a:r>
              <a:rPr lang="en-US" dirty="0"/>
              <a:t>Successful discharge or transition from the ED</a:t>
            </a:r>
            <a:endParaRPr lang="en-CA" dirty="0"/>
          </a:p>
        </p:txBody>
      </p:sp>
    </p:spTree>
    <p:extLst>
      <p:ext uri="{BB962C8B-B14F-4D97-AF65-F5344CB8AC3E}">
        <p14:creationId xmlns:p14="http://schemas.microsoft.com/office/powerpoint/2010/main" val="2798546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2800" b="1" dirty="0">
                <a:solidFill>
                  <a:schemeClr val="tx2"/>
                </a:solidFill>
              </a:rPr>
              <a:t>Behavioral Disturbances in PLwD</a:t>
            </a:r>
            <a:endParaRPr lang="en-US" sz="2800" dirty="0">
              <a:solidFill>
                <a:schemeClr val="tx2"/>
              </a:solidFill>
            </a:endParaRPr>
          </a:p>
        </p:txBody>
      </p:sp>
      <p:sp>
        <p:nvSpPr>
          <p:cNvPr id="5" name="Content Placeholder 4"/>
          <p:cNvSpPr>
            <a:spLocks noGrp="1"/>
          </p:cNvSpPr>
          <p:nvPr>
            <p:ph sz="half" idx="2"/>
          </p:nvPr>
        </p:nvSpPr>
        <p:spPr>
          <a:xfrm>
            <a:off x="451103" y="1066800"/>
            <a:ext cx="8268669" cy="369332"/>
          </a:xfrm>
        </p:spPr>
        <p:txBody>
          <a:bodyPr/>
          <a:lstStyle/>
          <a:p>
            <a:pPr marL="0" indent="0">
              <a:buNone/>
            </a:pPr>
            <a:r>
              <a:rPr lang="en-CA" dirty="0"/>
              <a:t>There are four categories of behavioral disturbances that can be seen in </a:t>
            </a:r>
            <a:r>
              <a:rPr lang="en-CA" dirty="0" err="1"/>
              <a:t>PLwD</a:t>
            </a:r>
            <a:r>
              <a:rPr lang="en-CA" dirty="0"/>
              <a:t>:</a:t>
            </a:r>
          </a:p>
        </p:txBody>
      </p:sp>
      <p:graphicFrame>
        <p:nvGraphicFramePr>
          <p:cNvPr id="7" name="Content Placeholder 6" descr="Table listing the four common categories of behavioral disturbances that can be seen in PLwD"/>
          <p:cNvGraphicFramePr>
            <a:graphicFrameLocks noGrp="1"/>
          </p:cNvGraphicFramePr>
          <p:nvPr>
            <p:ph sz="half" idx="1"/>
            <p:extLst>
              <p:ext uri="{D42A27DB-BD31-4B8C-83A1-F6EECF244321}">
                <p14:modId xmlns:p14="http://schemas.microsoft.com/office/powerpoint/2010/main" val="3752015756"/>
              </p:ext>
            </p:extLst>
          </p:nvPr>
        </p:nvGraphicFramePr>
        <p:xfrm>
          <a:off x="457200" y="1625600"/>
          <a:ext cx="8262938" cy="439420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gridCol w="6891338">
                  <a:extLst>
                    <a:ext uri="{9D8B030D-6E8A-4147-A177-3AD203B41FA5}">
                      <a16:colId xmlns:a16="http://schemas.microsoft.com/office/drawing/2014/main" val="20001"/>
                    </a:ext>
                  </a:extLst>
                </a:gridCol>
              </a:tblGrid>
              <a:tr h="370840">
                <a:tc>
                  <a:txBody>
                    <a:bodyPr/>
                    <a:lstStyle/>
                    <a:p>
                      <a:r>
                        <a:rPr lang="en-CA" sz="1600" b="1" i="0" baseline="0" dirty="0"/>
                        <a:t>Category</a:t>
                      </a:r>
                    </a:p>
                  </a:txBody>
                  <a:tcPr>
                    <a:solidFill>
                      <a:srgbClr val="1F497D"/>
                    </a:solidFill>
                  </a:tcPr>
                </a:tc>
                <a:tc>
                  <a:txBody>
                    <a:bodyPr/>
                    <a:lstStyle/>
                    <a:p>
                      <a:r>
                        <a:rPr lang="en-CA" sz="1600" b="1" i="0" baseline="0" dirty="0"/>
                        <a:t>Common Disturbances Include:</a:t>
                      </a:r>
                    </a:p>
                  </a:txBody>
                  <a:tcPr>
                    <a:solidFill>
                      <a:srgbClr val="1F497D"/>
                    </a:solidFill>
                  </a:tcPr>
                </a:tc>
                <a:extLst>
                  <a:ext uri="{0D108BD9-81ED-4DB2-BD59-A6C34878D82A}">
                    <a16:rowId xmlns:a16="http://schemas.microsoft.com/office/drawing/2014/main" val="10000"/>
                  </a:ext>
                </a:extLst>
              </a:tr>
              <a:tr h="370840">
                <a:tc>
                  <a:txBody>
                    <a:bodyPr/>
                    <a:lstStyle/>
                    <a:p>
                      <a:r>
                        <a:rPr lang="en-CA" sz="1600" b="0" i="0" baseline="0" dirty="0"/>
                        <a:t>Mood Disorders</a:t>
                      </a:r>
                    </a:p>
                  </a:txBody>
                  <a:tcPr/>
                </a:tc>
                <a:tc>
                  <a:txBody>
                    <a:bodyPr/>
                    <a:lstStyle/>
                    <a:p>
                      <a:pPr marL="171450" indent="-171450">
                        <a:buFont typeface="Arial" panose="020B0604020202020204" pitchFamily="34" charset="0"/>
                        <a:buChar char="•"/>
                      </a:pPr>
                      <a:r>
                        <a:rPr lang="en-CA" sz="1600" b="0" i="0" baseline="0" dirty="0">
                          <a:latin typeface="+mn-lt"/>
                        </a:rPr>
                        <a:t>Depression: Seen in up to half of </a:t>
                      </a:r>
                      <a:r>
                        <a:rPr lang="en-CA" sz="1600" b="0" i="0" baseline="0" dirty="0" err="1">
                          <a:latin typeface="+mn-lt"/>
                        </a:rPr>
                        <a:t>PLwD</a:t>
                      </a:r>
                      <a:r>
                        <a:rPr lang="en-CA" sz="1600" b="0" i="0" baseline="0" dirty="0">
                          <a:latin typeface="+mn-lt"/>
                        </a:rPr>
                        <a:t>, often overlooked</a:t>
                      </a:r>
                    </a:p>
                    <a:p>
                      <a:pPr marL="171450" indent="-171450">
                        <a:buFont typeface="Arial" panose="020B0604020202020204" pitchFamily="34" charset="0"/>
                        <a:buChar char="•"/>
                      </a:pPr>
                      <a:r>
                        <a:rPr lang="en-CA" sz="1600" b="0" i="0" baseline="0" dirty="0">
                          <a:latin typeface="+mn-lt"/>
                        </a:rPr>
                        <a:t>Apathy: Increases with severity of cognitive impairment</a:t>
                      </a:r>
                    </a:p>
                    <a:p>
                      <a:pPr marL="171450" indent="-171450">
                        <a:buFont typeface="Arial" panose="020B0604020202020204" pitchFamily="34" charset="0"/>
                        <a:buChar char="•"/>
                      </a:pPr>
                      <a:r>
                        <a:rPr lang="en-CA" sz="1600" b="0" i="0" baseline="0" dirty="0">
                          <a:latin typeface="+mn-lt"/>
                        </a:rPr>
                        <a:t>Anxiety: usually presents in earlier phases of the illness, possibly with increasing dependency and overall confusion</a:t>
                      </a:r>
                    </a:p>
                  </a:txBody>
                  <a:tcPr/>
                </a:tc>
                <a:extLst>
                  <a:ext uri="{0D108BD9-81ED-4DB2-BD59-A6C34878D82A}">
                    <a16:rowId xmlns:a16="http://schemas.microsoft.com/office/drawing/2014/main" val="10001"/>
                  </a:ext>
                </a:extLst>
              </a:tr>
              <a:tr h="370840">
                <a:tc>
                  <a:txBody>
                    <a:bodyPr/>
                    <a:lstStyle/>
                    <a:p>
                      <a:r>
                        <a:rPr lang="en-CA" sz="1600" b="0" i="0" baseline="0" dirty="0"/>
                        <a:t>Agitation</a:t>
                      </a:r>
                    </a:p>
                  </a:txBody>
                  <a:tcPr/>
                </a:tc>
                <a:tc>
                  <a:txBody>
                    <a:bodyPr/>
                    <a:lstStyle/>
                    <a:p>
                      <a:pPr marL="171450" indent="-171450">
                        <a:buFont typeface="Arial" panose="020B0604020202020204" pitchFamily="34" charset="0"/>
                        <a:buChar char="•"/>
                      </a:pPr>
                      <a:r>
                        <a:rPr lang="en-CA" sz="1600" b="0" i="0" u="none" strike="noStrike" kern="1200" baseline="0" dirty="0">
                          <a:solidFill>
                            <a:schemeClr val="dk1"/>
                          </a:solidFill>
                          <a:latin typeface="+mn-lt"/>
                          <a:ea typeface="+mn-ea"/>
                          <a:cs typeface="+mn-cs"/>
                        </a:rPr>
                        <a:t>Often include pacing or wandering</a:t>
                      </a:r>
                    </a:p>
                    <a:p>
                      <a:pPr marL="171450" indent="-171450">
                        <a:buFont typeface="Arial" panose="020B0604020202020204" pitchFamily="34" charset="0"/>
                        <a:buChar char="•"/>
                      </a:pPr>
                      <a:r>
                        <a:rPr lang="en-CA" sz="1600" b="0" i="0" u="none" strike="noStrike" kern="1200" baseline="0" dirty="0">
                          <a:solidFill>
                            <a:schemeClr val="dk1"/>
                          </a:solidFill>
                          <a:latin typeface="+mn-lt"/>
                          <a:ea typeface="+mn-ea"/>
                          <a:cs typeface="+mn-cs"/>
                        </a:rPr>
                        <a:t>Increase with severity of cognitive impairment</a:t>
                      </a:r>
                    </a:p>
                    <a:p>
                      <a:pPr marL="171450" indent="-171450">
                        <a:buFont typeface="Arial" panose="020B0604020202020204" pitchFamily="34" charset="0"/>
                        <a:buChar char="•"/>
                      </a:pPr>
                      <a:r>
                        <a:rPr lang="en-CA" sz="1600" b="0" i="0" u="none" strike="noStrike" kern="1200" baseline="0" dirty="0">
                          <a:solidFill>
                            <a:schemeClr val="dk1"/>
                          </a:solidFill>
                          <a:latin typeface="+mn-lt"/>
                          <a:ea typeface="+mn-ea"/>
                          <a:cs typeface="+mn-cs"/>
                        </a:rPr>
                        <a:t>Include verbal or physical behaviors</a:t>
                      </a:r>
                    </a:p>
                    <a:p>
                      <a:pPr marL="171450" indent="-171450">
                        <a:buFont typeface="Arial" panose="020B0604020202020204" pitchFamily="34" charset="0"/>
                        <a:buChar char="•"/>
                      </a:pPr>
                      <a:r>
                        <a:rPr lang="en-CA" sz="1600" b="0" i="0" u="none" strike="noStrike" kern="1200" baseline="0" dirty="0">
                          <a:solidFill>
                            <a:schemeClr val="dk1"/>
                          </a:solidFill>
                          <a:latin typeface="+mn-lt"/>
                          <a:ea typeface="+mn-ea"/>
                          <a:cs typeface="+mn-cs"/>
                        </a:rPr>
                        <a:t>Manifest as sexually inappropriate behaviors</a:t>
                      </a:r>
                    </a:p>
                    <a:p>
                      <a:pPr marL="171450" indent="-171450">
                        <a:buFont typeface="Arial" panose="020B0604020202020204" pitchFamily="34" charset="0"/>
                        <a:buChar char="•"/>
                      </a:pPr>
                      <a:r>
                        <a:rPr lang="en-CA" sz="1600" b="0" i="0" u="none" strike="noStrike" kern="1200" baseline="0" dirty="0">
                          <a:solidFill>
                            <a:schemeClr val="dk1"/>
                          </a:solidFill>
                          <a:latin typeface="+mn-lt"/>
                          <a:ea typeface="+mn-ea"/>
                          <a:cs typeface="+mn-cs"/>
                        </a:rPr>
                        <a:t>“</a:t>
                      </a:r>
                      <a:r>
                        <a:rPr lang="en-CA" sz="1600" b="0" i="0" u="none" strike="noStrike" kern="1200" baseline="0" dirty="0" err="1">
                          <a:solidFill>
                            <a:schemeClr val="dk1"/>
                          </a:solidFill>
                          <a:latin typeface="+mn-lt"/>
                          <a:ea typeface="+mn-ea"/>
                          <a:cs typeface="+mn-cs"/>
                        </a:rPr>
                        <a:t>Sundowning</a:t>
                      </a:r>
                      <a:r>
                        <a:rPr lang="en-CA" sz="1600" b="0" i="0" u="none" strike="noStrike" kern="1200" baseline="0" dirty="0">
                          <a:solidFill>
                            <a:schemeClr val="dk1"/>
                          </a:solidFill>
                          <a:latin typeface="+mn-lt"/>
                          <a:ea typeface="+mn-ea"/>
                          <a:cs typeface="+mn-cs"/>
                        </a:rPr>
                        <a:t>,” an increase in agitation in later afternoon/evening</a:t>
                      </a:r>
                      <a:endParaRPr lang="en-CA" sz="1600" b="0" i="0" baseline="0" dirty="0">
                        <a:latin typeface="+mn-lt"/>
                      </a:endParaRPr>
                    </a:p>
                  </a:txBody>
                  <a:tcPr/>
                </a:tc>
                <a:extLst>
                  <a:ext uri="{0D108BD9-81ED-4DB2-BD59-A6C34878D82A}">
                    <a16:rowId xmlns:a16="http://schemas.microsoft.com/office/drawing/2014/main" val="10002"/>
                  </a:ext>
                </a:extLst>
              </a:tr>
              <a:tr h="370840">
                <a:tc>
                  <a:txBody>
                    <a:bodyPr/>
                    <a:lstStyle/>
                    <a:p>
                      <a:r>
                        <a:rPr lang="en-CA" sz="1600" b="0" i="0" baseline="0" dirty="0"/>
                        <a:t>Sleep Disorders</a:t>
                      </a:r>
                    </a:p>
                  </a:txBody>
                  <a:tcPr/>
                </a:tc>
                <a:tc>
                  <a:txBody>
                    <a:bodyPr/>
                    <a:lstStyle/>
                    <a:p>
                      <a:pPr marL="171450" indent="-171450">
                        <a:buFont typeface="Arial" panose="020B0604020202020204" pitchFamily="34" charset="0"/>
                        <a:buChar char="•"/>
                      </a:pPr>
                      <a:r>
                        <a:rPr lang="en-US" sz="1600" b="0" i="0" u="none" strike="noStrike" kern="1200" baseline="0" dirty="0">
                          <a:solidFill>
                            <a:schemeClr val="dk1"/>
                          </a:solidFill>
                          <a:latin typeface="+mn-lt"/>
                          <a:ea typeface="+mn-ea"/>
                          <a:cs typeface="+mn-cs"/>
                        </a:rPr>
                        <a:t>Insomnia</a:t>
                      </a:r>
                    </a:p>
                    <a:p>
                      <a:pPr marL="171450" indent="-171450">
                        <a:buFont typeface="Arial" panose="020B0604020202020204" pitchFamily="34" charset="0"/>
                        <a:buChar char="•"/>
                      </a:pPr>
                      <a:r>
                        <a:rPr lang="en-US" sz="1600" b="0" i="0" u="none" strike="noStrike" kern="1200" baseline="0" dirty="0">
                          <a:solidFill>
                            <a:schemeClr val="dk1"/>
                          </a:solidFill>
                          <a:latin typeface="+mn-lt"/>
                          <a:ea typeface="+mn-ea"/>
                          <a:cs typeface="+mn-cs"/>
                        </a:rPr>
                        <a:t>Increased daytime sleepiness</a:t>
                      </a:r>
                    </a:p>
                    <a:p>
                      <a:pPr marL="171450" indent="-171450">
                        <a:buFont typeface="Arial" panose="020B0604020202020204" pitchFamily="34" charset="0"/>
                        <a:buChar char="•"/>
                      </a:pPr>
                      <a:r>
                        <a:rPr lang="en-US" sz="1600" b="0" i="0" u="none" strike="noStrike" kern="1200" baseline="0" dirty="0">
                          <a:solidFill>
                            <a:schemeClr val="dk1"/>
                          </a:solidFill>
                          <a:latin typeface="+mn-lt"/>
                          <a:ea typeface="+mn-ea"/>
                          <a:cs typeface="+mn-cs"/>
                        </a:rPr>
                        <a:t>Altered circadian rhythms</a:t>
                      </a:r>
                      <a:endParaRPr lang="en-CA" sz="1600" b="0" i="0" baseline="0" dirty="0">
                        <a:latin typeface="+mn-lt"/>
                      </a:endParaRPr>
                    </a:p>
                  </a:txBody>
                  <a:tcPr/>
                </a:tc>
                <a:extLst>
                  <a:ext uri="{0D108BD9-81ED-4DB2-BD59-A6C34878D82A}">
                    <a16:rowId xmlns:a16="http://schemas.microsoft.com/office/drawing/2014/main" val="10003"/>
                  </a:ext>
                </a:extLst>
              </a:tr>
              <a:tr h="370840">
                <a:tc>
                  <a:txBody>
                    <a:bodyPr/>
                    <a:lstStyle/>
                    <a:p>
                      <a:r>
                        <a:rPr lang="en-CA" sz="1600" b="0" i="0" baseline="0" dirty="0"/>
                        <a:t>Psychotic </a:t>
                      </a:r>
                    </a:p>
                    <a:p>
                      <a:r>
                        <a:rPr lang="en-CA" sz="1600" b="0" i="0" baseline="0" dirty="0"/>
                        <a:t>Symptoms</a:t>
                      </a:r>
                    </a:p>
                  </a:txBody>
                  <a:tcPr/>
                </a:tc>
                <a:tc>
                  <a:txBody>
                    <a:bodyPr/>
                    <a:lstStyle/>
                    <a:p>
                      <a:pPr marL="171450" indent="-171450">
                        <a:buFont typeface="Arial" panose="020B0604020202020204" pitchFamily="34" charset="0"/>
                        <a:buChar char="•"/>
                      </a:pPr>
                      <a:r>
                        <a:rPr lang="en-US" sz="1600" b="0" i="0" u="none" strike="noStrike" kern="1200" baseline="0" dirty="0">
                          <a:solidFill>
                            <a:schemeClr val="dk1"/>
                          </a:solidFill>
                          <a:latin typeface="+mn-lt"/>
                          <a:ea typeface="+mn-ea"/>
                          <a:cs typeface="+mn-cs"/>
                        </a:rPr>
                        <a:t>Include delusions or hallucinations</a:t>
                      </a:r>
                    </a:p>
                    <a:p>
                      <a:pPr marL="171450" indent="-171450">
                        <a:buFont typeface="Arial" panose="020B0604020202020204" pitchFamily="34" charset="0"/>
                        <a:buChar char="•"/>
                      </a:pPr>
                      <a:r>
                        <a:rPr lang="en-CA" sz="1600" b="0" i="0" u="none" strike="noStrike" kern="1200" baseline="0" dirty="0">
                          <a:solidFill>
                            <a:schemeClr val="tx1"/>
                          </a:solidFill>
                          <a:latin typeface="+mn-lt"/>
                          <a:ea typeface="+mn-ea"/>
                          <a:cs typeface="+mn-cs"/>
                        </a:rPr>
                        <a:t>Occur later in AD, but often early in </a:t>
                      </a:r>
                      <a:r>
                        <a:rPr lang="en-CA" sz="1600" b="0" i="0" u="none" strike="noStrike" kern="1200" baseline="0" dirty="0" err="1" smtClean="0">
                          <a:solidFill>
                            <a:schemeClr val="tx1"/>
                          </a:solidFill>
                          <a:latin typeface="+mn-lt"/>
                          <a:ea typeface="+mn-ea"/>
                          <a:cs typeface="+mn-cs"/>
                        </a:rPr>
                        <a:t>Lewy</a:t>
                      </a:r>
                      <a:r>
                        <a:rPr lang="en-CA" sz="1600" b="0" i="0" u="none" strike="noStrike" kern="1200" baseline="0" dirty="0" smtClean="0">
                          <a:solidFill>
                            <a:schemeClr val="tx1"/>
                          </a:solidFill>
                          <a:latin typeface="+mn-lt"/>
                          <a:ea typeface="+mn-ea"/>
                          <a:cs typeface="+mn-cs"/>
                        </a:rPr>
                        <a:t> Body Dementia (LBD)</a:t>
                      </a:r>
                      <a:endParaRPr lang="en-CA" sz="16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CA" sz="1600" b="0" i="0" u="none" strike="noStrike" kern="1200" baseline="0" dirty="0">
                          <a:solidFill>
                            <a:schemeClr val="dk1"/>
                          </a:solidFill>
                          <a:latin typeface="+mn-lt"/>
                          <a:ea typeface="+mn-ea"/>
                          <a:cs typeface="+mn-cs"/>
                        </a:rPr>
                        <a:t>Signal a more severe or rapidly progressive illness</a:t>
                      </a:r>
                      <a:endParaRPr lang="en-CA" sz="1600" b="0" i="0" baseline="0" dirty="0">
                        <a:latin typeface="+mn-lt"/>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909525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pPr algn="l"/>
            <a:r>
              <a:rPr lang="en-US" sz="2800" b="1" dirty="0">
                <a:solidFill>
                  <a:schemeClr val="tx2"/>
                </a:solidFill>
              </a:rPr>
              <a:t>Assessment Tools for Behavioral Challenges </a:t>
            </a:r>
            <a:endParaRPr lang="en-US" sz="2800" dirty="0">
              <a:solidFill>
                <a:schemeClr val="tx2"/>
              </a:solidFill>
            </a:endParaRPr>
          </a:p>
        </p:txBody>
      </p:sp>
      <p:sp>
        <p:nvSpPr>
          <p:cNvPr id="3" name="Content Placeholder 2"/>
          <p:cNvSpPr>
            <a:spLocks noGrp="1"/>
          </p:cNvSpPr>
          <p:nvPr>
            <p:ph idx="1"/>
          </p:nvPr>
        </p:nvSpPr>
        <p:spPr>
          <a:xfrm>
            <a:off x="457200" y="1600200"/>
            <a:ext cx="8153400" cy="2819400"/>
          </a:xfrm>
        </p:spPr>
        <p:txBody>
          <a:bodyPr>
            <a:normAutofit/>
          </a:bodyPr>
          <a:lstStyle/>
          <a:p>
            <a:pPr marL="0" indent="0">
              <a:buNone/>
            </a:pPr>
            <a:r>
              <a:rPr lang="en-US" sz="2000" dirty="0"/>
              <a:t>Assessment should aim to:</a:t>
            </a:r>
          </a:p>
          <a:p>
            <a:pPr lvl="1">
              <a:buFont typeface="Arial" panose="020B0604020202020204" pitchFamily="34" charset="0"/>
              <a:buChar char="•"/>
            </a:pPr>
            <a:r>
              <a:rPr lang="en-US" sz="2000" dirty="0"/>
              <a:t>Identify the severity and type of behavioral disturbance.</a:t>
            </a:r>
          </a:p>
          <a:p>
            <a:pPr lvl="1">
              <a:buFont typeface="Arial" panose="020B0604020202020204" pitchFamily="34" charset="0"/>
              <a:buChar char="•"/>
            </a:pPr>
            <a:r>
              <a:rPr lang="en-US" sz="2000" dirty="0"/>
              <a:t>Identify triggers for the behavior—environment, pain, other.</a:t>
            </a:r>
          </a:p>
          <a:p>
            <a:pPr lvl="1">
              <a:buFont typeface="Arial" panose="020B0604020202020204" pitchFamily="34" charset="0"/>
              <a:buChar char="•"/>
            </a:pPr>
            <a:r>
              <a:rPr lang="en-US" sz="2000" dirty="0"/>
              <a:t>Ensure safety and security in the most dignified manner possible.</a:t>
            </a:r>
          </a:p>
          <a:p>
            <a:pPr lvl="1">
              <a:buFont typeface="Arial" panose="020B0604020202020204" pitchFamily="34" charset="0"/>
              <a:buChar char="•"/>
            </a:pPr>
            <a:r>
              <a:rPr lang="en-US" sz="2000" dirty="0"/>
              <a:t>Allow tracking of changes to measure progress.</a:t>
            </a:r>
          </a:p>
          <a:p>
            <a:pPr marL="457200" lvl="1" indent="0">
              <a:spcBef>
                <a:spcPts val="2000"/>
              </a:spcBef>
              <a:buNone/>
            </a:pPr>
            <a:r>
              <a:rPr lang="en-US" sz="2000" dirty="0"/>
              <a:t>(Desai et al., 2012; APA, 2016a, 2016b; The Dementia Collaborative Research </a:t>
            </a:r>
            <a:r>
              <a:rPr lang="en-US" sz="2000" dirty="0" err="1"/>
              <a:t>Centres</a:t>
            </a:r>
            <a:r>
              <a:rPr lang="en-US" sz="2000" dirty="0"/>
              <a:t>, 2016) </a:t>
            </a:r>
          </a:p>
        </p:txBody>
      </p:sp>
    </p:spTree>
    <p:extLst>
      <p:ext uri="{BB962C8B-B14F-4D97-AF65-F5344CB8AC3E}">
        <p14:creationId xmlns:p14="http://schemas.microsoft.com/office/powerpoint/2010/main" val="18510587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295400"/>
          </a:xfrm>
        </p:spPr>
        <p:txBody>
          <a:bodyPr>
            <a:normAutofit/>
          </a:bodyPr>
          <a:lstStyle/>
          <a:p>
            <a:pPr algn="l"/>
            <a:r>
              <a:rPr lang="en-US" sz="2800" b="1" dirty="0">
                <a:solidFill>
                  <a:schemeClr val="tx2"/>
                </a:solidFill>
              </a:rPr>
              <a:t>Treatment of Behavioral Challenges: Non-pharmacologic Management </a:t>
            </a:r>
            <a:endParaRPr lang="en-US" sz="2800" dirty="0">
              <a:solidFill>
                <a:schemeClr val="tx2"/>
              </a:solidFill>
            </a:endParaRPr>
          </a:p>
        </p:txBody>
      </p:sp>
      <p:sp>
        <p:nvSpPr>
          <p:cNvPr id="3" name="Content Placeholder 2"/>
          <p:cNvSpPr>
            <a:spLocks noGrp="1"/>
          </p:cNvSpPr>
          <p:nvPr>
            <p:ph idx="1"/>
          </p:nvPr>
        </p:nvSpPr>
        <p:spPr>
          <a:xfrm>
            <a:off x="457200" y="1676400"/>
            <a:ext cx="8229600" cy="3429000"/>
          </a:xfrm>
        </p:spPr>
        <p:txBody>
          <a:bodyPr>
            <a:normAutofit lnSpcReduction="10000"/>
          </a:bodyPr>
          <a:lstStyle/>
          <a:p>
            <a:pPr marL="0" indent="0">
              <a:buNone/>
            </a:pPr>
            <a:r>
              <a:rPr lang="fr-FR" sz="2000" dirty="0"/>
              <a:t>Non-</a:t>
            </a:r>
            <a:r>
              <a:rPr lang="en-US" sz="2000" dirty="0"/>
              <a:t>pharmacological treatments are recommended as the primary</a:t>
            </a:r>
            <a:r>
              <a:rPr lang="fr-FR" sz="2000" dirty="0"/>
              <a:t> mode of intervention for </a:t>
            </a:r>
            <a:r>
              <a:rPr lang="en-US" sz="2000" dirty="0"/>
              <a:t>behavioral challenges in dementia. This may include:</a:t>
            </a:r>
          </a:p>
          <a:p>
            <a:pPr lvl="0"/>
            <a:r>
              <a:rPr lang="en-US" sz="2000" dirty="0"/>
              <a:t>Reorientation of PLwD with the use of visible cues such as clocks and calendars in their room.</a:t>
            </a:r>
          </a:p>
          <a:p>
            <a:pPr lvl="0"/>
            <a:r>
              <a:rPr lang="en-US" sz="2000" dirty="0"/>
              <a:t>Increased socialization and one-on-one time with care partners (both family member, care partners, and professionals).</a:t>
            </a:r>
          </a:p>
          <a:p>
            <a:pPr lvl="0"/>
            <a:r>
              <a:rPr lang="en-US" sz="2000" dirty="0"/>
              <a:t>Listening to music or sensory stimulation.</a:t>
            </a:r>
          </a:p>
          <a:p>
            <a:pPr lvl="0"/>
            <a:r>
              <a:rPr lang="en-US" sz="2000" dirty="0"/>
              <a:t>Exercise or walking with a family member or other care partner.</a:t>
            </a:r>
          </a:p>
          <a:p>
            <a:pPr lvl="0"/>
            <a:r>
              <a:rPr lang="en-US" sz="2000" dirty="0"/>
              <a:t>The four </a:t>
            </a:r>
            <a:r>
              <a:rPr lang="en-US" sz="2000" dirty="0" err="1"/>
              <a:t>Rs</a:t>
            </a:r>
            <a:r>
              <a:rPr lang="en-US" sz="2000" dirty="0"/>
              <a:t>: Repeat, Reassure, Redirect, Re-approach</a:t>
            </a:r>
          </a:p>
          <a:p>
            <a:pPr marL="0" lvl="0" indent="0" algn="r">
              <a:buNone/>
            </a:pPr>
            <a:r>
              <a:rPr lang="en-US" sz="2000" dirty="0"/>
              <a:t>(Desai et al., 2012; NIA, 2015h)</a:t>
            </a:r>
            <a:endParaRPr lang="en-US" sz="2200" dirty="0"/>
          </a:p>
        </p:txBody>
      </p:sp>
    </p:spTree>
    <p:extLst>
      <p:ext uri="{BB962C8B-B14F-4D97-AF65-F5344CB8AC3E}">
        <p14:creationId xmlns:p14="http://schemas.microsoft.com/office/powerpoint/2010/main" val="18896006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normAutofit/>
          </a:bodyPr>
          <a:lstStyle/>
          <a:p>
            <a:pPr algn="l"/>
            <a:r>
              <a:rPr lang="en-US" sz="2800" b="1" dirty="0">
                <a:solidFill>
                  <a:schemeClr val="tx2"/>
                </a:solidFill>
              </a:rPr>
              <a:t>Treatment of Behavioral Challenges: Pharmacologic Management </a:t>
            </a:r>
            <a:endParaRPr lang="en-US" sz="2800" dirty="0">
              <a:solidFill>
                <a:schemeClr val="tx2"/>
              </a:solidFill>
            </a:endParaRPr>
          </a:p>
        </p:txBody>
      </p:sp>
      <p:sp>
        <p:nvSpPr>
          <p:cNvPr id="3" name="Content Placeholder 2"/>
          <p:cNvSpPr>
            <a:spLocks noGrp="1"/>
          </p:cNvSpPr>
          <p:nvPr>
            <p:ph idx="1"/>
          </p:nvPr>
        </p:nvSpPr>
        <p:spPr>
          <a:xfrm>
            <a:off x="457200" y="1676400"/>
            <a:ext cx="8229600" cy="4449763"/>
          </a:xfrm>
        </p:spPr>
        <p:txBody>
          <a:bodyPr>
            <a:normAutofit lnSpcReduction="10000"/>
          </a:bodyPr>
          <a:lstStyle/>
          <a:p>
            <a:pPr marL="0" indent="0">
              <a:buNone/>
            </a:pPr>
            <a:r>
              <a:rPr lang="en-US" sz="2000" dirty="0"/>
              <a:t>There is currently no FDA-approved pharmacologic treatment for behavioral disturbances for dementia.  As such, pharmacologic treatments should be considered as a last resort.  However, it is critical to monitor the behavior and for potential adverse effects, and reassess benefit relative to risks.  Some agents that can be tried include:</a:t>
            </a:r>
          </a:p>
          <a:p>
            <a:pPr marL="400050" lvl="1" indent="0">
              <a:buNone/>
            </a:pPr>
            <a:r>
              <a:rPr lang="en-US" sz="2000" dirty="0"/>
              <a:t>• Low dose </a:t>
            </a:r>
            <a:r>
              <a:rPr lang="en-US" sz="2000" dirty="0" smtClean="0"/>
              <a:t>benzodiazepines </a:t>
            </a:r>
            <a:r>
              <a:rPr lang="en-US" sz="2000" dirty="0"/>
              <a:t>(</a:t>
            </a:r>
            <a:r>
              <a:rPr lang="en-US" sz="2000" dirty="0" err="1"/>
              <a:t>n.b.</a:t>
            </a:r>
            <a:r>
              <a:rPr lang="en-US" sz="2000" dirty="0"/>
              <a:t>, may create a paradoxical effect in those with </a:t>
            </a:r>
            <a:r>
              <a:rPr lang="en-US" sz="2000" dirty="0" err="1" smtClean="0"/>
              <a:t>Lewy</a:t>
            </a:r>
            <a:r>
              <a:rPr lang="en-US" sz="2000" dirty="0" smtClean="0"/>
              <a:t> Body Dementia (LBD))</a:t>
            </a:r>
            <a:endParaRPr lang="en-US" sz="2000" dirty="0"/>
          </a:p>
          <a:p>
            <a:pPr marL="400050" lvl="1" indent="0">
              <a:buNone/>
            </a:pPr>
            <a:r>
              <a:rPr lang="en-US" sz="2000" dirty="0"/>
              <a:t>• Antipsychotic medication</a:t>
            </a:r>
          </a:p>
          <a:p>
            <a:pPr marL="400050" lvl="1" indent="0">
              <a:buNone/>
            </a:pPr>
            <a:r>
              <a:rPr lang="en-US" sz="2000" dirty="0"/>
              <a:t>• Haloperidol (</a:t>
            </a:r>
            <a:r>
              <a:rPr lang="en-US" sz="2000" dirty="0" err="1"/>
              <a:t>n.b.</a:t>
            </a:r>
            <a:r>
              <a:rPr lang="en-US" sz="2000" dirty="0"/>
              <a:t>, do NOT use in those </a:t>
            </a:r>
            <a:r>
              <a:rPr lang="en-US" dirty="0"/>
              <a:t>with LBD)</a:t>
            </a:r>
            <a:endParaRPr lang="en-US" sz="2000" dirty="0"/>
          </a:p>
          <a:p>
            <a:pPr marL="400050" lvl="1" indent="0">
              <a:buNone/>
            </a:pPr>
            <a:r>
              <a:rPr lang="en-US" sz="2000" dirty="0"/>
              <a:t>• Atypical antipsychotics </a:t>
            </a:r>
          </a:p>
          <a:p>
            <a:pPr marL="400050" lvl="1" indent="0">
              <a:buNone/>
            </a:pPr>
            <a:r>
              <a:rPr lang="en-US" sz="2000" dirty="0"/>
              <a:t>• “Start low; go slow” </a:t>
            </a:r>
          </a:p>
          <a:p>
            <a:pPr marL="400050" lvl="1" indent="0">
              <a:buNone/>
            </a:pPr>
            <a:r>
              <a:rPr lang="en-US" sz="2000" dirty="0"/>
              <a:t>• Consult with a pharmacist before prescribing </a:t>
            </a:r>
            <a:r>
              <a:rPr lang="en-US" sz="2000" dirty="0" smtClean="0"/>
              <a:t>anything.</a:t>
            </a:r>
            <a:endParaRPr lang="en-US" sz="2000" dirty="0"/>
          </a:p>
          <a:p>
            <a:pPr marL="400050" lvl="1" indent="0" algn="r">
              <a:buNone/>
            </a:pPr>
            <a:r>
              <a:rPr lang="en-US" sz="2000" dirty="0"/>
              <a:t>(Desai et al., 2012; McCabe &amp; Kennelly, 2015)</a:t>
            </a:r>
          </a:p>
        </p:txBody>
      </p:sp>
    </p:spTree>
    <p:extLst>
      <p:ext uri="{BB962C8B-B14F-4D97-AF65-F5344CB8AC3E}">
        <p14:creationId xmlns:p14="http://schemas.microsoft.com/office/powerpoint/2010/main" val="42587498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pPr algn="l"/>
            <a:r>
              <a:rPr lang="en-US" sz="2800" b="1" dirty="0">
                <a:solidFill>
                  <a:schemeClr val="tx2"/>
                </a:solidFill>
              </a:rPr>
              <a:t>Tips for ED Staff Working with Problem Behaviors</a:t>
            </a:r>
            <a:endParaRPr lang="en-US" sz="2800" dirty="0">
              <a:solidFill>
                <a:schemeClr val="tx2"/>
              </a:solidFill>
            </a:endParaRPr>
          </a:p>
        </p:txBody>
      </p:sp>
      <p:sp>
        <p:nvSpPr>
          <p:cNvPr id="3" name="Content Placeholder 2"/>
          <p:cNvSpPr>
            <a:spLocks noGrp="1"/>
          </p:cNvSpPr>
          <p:nvPr>
            <p:ph idx="1"/>
          </p:nvPr>
        </p:nvSpPr>
        <p:spPr>
          <a:xfrm>
            <a:off x="457200" y="1371600"/>
            <a:ext cx="8229600" cy="4800600"/>
          </a:xfrm>
        </p:spPr>
        <p:txBody>
          <a:bodyPr>
            <a:normAutofit fontScale="92500" lnSpcReduction="10000"/>
          </a:bodyPr>
          <a:lstStyle/>
          <a:p>
            <a:pPr marL="0" indent="0">
              <a:buNone/>
            </a:pPr>
            <a:r>
              <a:rPr lang="en-US" dirty="0"/>
              <a:t>There are some general guidelines to consider with managing problematic behaviors in PLwD: </a:t>
            </a:r>
          </a:p>
          <a:p>
            <a:pPr lvl="0"/>
            <a:r>
              <a:rPr lang="en-US" dirty="0"/>
              <a:t>Think of behaviors (no matter how unusual) as communication signals from </a:t>
            </a:r>
            <a:r>
              <a:rPr lang="en-US" dirty="0" smtClean="0"/>
              <a:t>PLwD </a:t>
            </a:r>
            <a:r>
              <a:rPr lang="en-US" dirty="0"/>
              <a:t>that there is a problem or unmet need and try to figure out that signal.</a:t>
            </a:r>
          </a:p>
          <a:p>
            <a:pPr lvl="0"/>
            <a:r>
              <a:rPr lang="en-US" dirty="0"/>
              <a:t>Remain calm.</a:t>
            </a:r>
          </a:p>
          <a:p>
            <a:pPr lvl="0"/>
            <a:r>
              <a:rPr lang="en-US" dirty="0"/>
              <a:t>Protect the PLwD both physically and from embarrassment.</a:t>
            </a:r>
          </a:p>
          <a:p>
            <a:pPr lvl="0"/>
            <a:r>
              <a:rPr lang="en-US" dirty="0"/>
              <a:t>Offer reassurance and appropriate assistance.</a:t>
            </a:r>
          </a:p>
          <a:p>
            <a:pPr lvl="0" fontAlgn="base"/>
            <a:r>
              <a:rPr lang="en-US" dirty="0"/>
              <a:t>Remember decreased communication does not mean decreased awareness; never talk about </a:t>
            </a:r>
            <a:r>
              <a:rPr lang="en-US" dirty="0" smtClean="0"/>
              <a:t>PLwD </a:t>
            </a:r>
            <a:r>
              <a:rPr lang="en-US" dirty="0"/>
              <a:t>as if they are not there. </a:t>
            </a:r>
          </a:p>
          <a:p>
            <a:pPr lvl="0" fontAlgn="base"/>
            <a:r>
              <a:rPr lang="en-US" dirty="0"/>
              <a:t>Remind yourself that </a:t>
            </a:r>
            <a:r>
              <a:rPr lang="en-US" dirty="0" smtClean="0"/>
              <a:t>PLwD </a:t>
            </a:r>
            <a:r>
              <a:rPr lang="en-US" dirty="0"/>
              <a:t>may be aware of and feel a great deal of distress about their increased loss of ability. </a:t>
            </a:r>
            <a:endParaRPr lang="en-US" dirty="0" smtClean="0"/>
          </a:p>
          <a:p>
            <a:pPr lvl="0" fontAlgn="base"/>
            <a:r>
              <a:rPr lang="en-US" dirty="0" smtClean="0"/>
              <a:t>If </a:t>
            </a:r>
            <a:r>
              <a:rPr lang="en-US" dirty="0"/>
              <a:t>an intellectual disability is present, seek counsel from a staff or family member who knows the person well.</a:t>
            </a:r>
          </a:p>
          <a:p>
            <a:pPr lvl="0" fontAlgn="base"/>
            <a:endParaRPr lang="en-US" dirty="0"/>
          </a:p>
          <a:p>
            <a:pPr marL="0" lvl="0" indent="0" algn="r" fontAlgn="base">
              <a:buNone/>
            </a:pPr>
            <a:r>
              <a:rPr lang="en-US" dirty="0"/>
              <a:t>(Vista Continuing Education, 2016; NIA, 2015a) </a:t>
            </a:r>
          </a:p>
        </p:txBody>
      </p:sp>
    </p:spTree>
    <p:extLst>
      <p:ext uri="{BB962C8B-B14F-4D97-AF65-F5344CB8AC3E}">
        <p14:creationId xmlns:p14="http://schemas.microsoft.com/office/powerpoint/2010/main" val="41543127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8096"/>
          </a:xfrm>
        </p:spPr>
        <p:txBody>
          <a:bodyPr>
            <a:normAutofit/>
          </a:bodyPr>
          <a:lstStyle/>
          <a:p>
            <a:pPr algn="l"/>
            <a:r>
              <a:rPr lang="en-US" sz="2800" b="1" dirty="0">
                <a:solidFill>
                  <a:schemeClr val="tx2"/>
                </a:solidFill>
              </a:rPr>
              <a:t>Strategies for Behavioral Challenges: Managing Sleep</a:t>
            </a:r>
            <a:endParaRPr lang="en-US" sz="2800" dirty="0">
              <a:solidFill>
                <a:schemeClr val="tx2"/>
              </a:solidFill>
            </a:endParaRPr>
          </a:p>
        </p:txBody>
      </p:sp>
      <p:sp>
        <p:nvSpPr>
          <p:cNvPr id="4" name="Content Placeholder 3"/>
          <p:cNvSpPr>
            <a:spLocks noGrp="1"/>
          </p:cNvSpPr>
          <p:nvPr>
            <p:ph sz="half" idx="2"/>
          </p:nvPr>
        </p:nvSpPr>
        <p:spPr>
          <a:xfrm>
            <a:off x="451103" y="1066800"/>
            <a:ext cx="8268669" cy="646331"/>
          </a:xfrm>
        </p:spPr>
        <p:txBody>
          <a:bodyPr/>
          <a:lstStyle/>
          <a:p>
            <a:pPr marL="0" indent="0">
              <a:buNone/>
            </a:pPr>
            <a:r>
              <a:rPr lang="en-US"/>
              <a:t>Changes in sleep can be an exacerbating factor for behavioral problems. Consider the following potential causes for sleep issues: </a:t>
            </a:r>
            <a:endParaRPr lang="en-US" dirty="0"/>
          </a:p>
        </p:txBody>
      </p:sp>
      <p:sp>
        <p:nvSpPr>
          <p:cNvPr id="3" name="Content Placeholder 2"/>
          <p:cNvSpPr>
            <a:spLocks noGrp="1"/>
          </p:cNvSpPr>
          <p:nvPr>
            <p:ph sz="half" idx="1"/>
          </p:nvPr>
        </p:nvSpPr>
        <p:spPr>
          <a:xfrm>
            <a:off x="404117" y="1923836"/>
            <a:ext cx="8262573" cy="285964"/>
          </a:xfrm>
          <a:solidFill>
            <a:srgbClr val="1F497D"/>
          </a:solidFill>
        </p:spPr>
        <p:txBody>
          <a:bodyPr>
            <a:noAutofit/>
          </a:bodyPr>
          <a:lstStyle/>
          <a:p>
            <a:pPr marL="0" indent="0" algn="ctr">
              <a:spcAft>
                <a:spcPts val="600"/>
              </a:spcAft>
              <a:buNone/>
            </a:pPr>
            <a:r>
              <a:rPr lang="en-US" sz="1400" b="1" dirty="0">
                <a:solidFill>
                  <a:schemeClr val="bg1"/>
                </a:solidFill>
              </a:rPr>
              <a:t>Changes in Sleep Patterns</a:t>
            </a:r>
            <a:endParaRPr lang="en-US" sz="1400" b="1" dirty="0">
              <a:solidFill>
                <a:schemeClr val="bg1"/>
              </a:solidFill>
              <a:latin typeface="Calibri" panose="020F0502020204030204" pitchFamily="34" charset="0"/>
            </a:endParaRPr>
          </a:p>
        </p:txBody>
      </p:sp>
      <p:graphicFrame>
        <p:nvGraphicFramePr>
          <p:cNvPr id="8" name="Content Placeholder 7" descr="Table listing possible causes and strategies for handling changes in sleep patterns"/>
          <p:cNvGraphicFramePr>
            <a:graphicFrameLocks noGrp="1"/>
          </p:cNvGraphicFramePr>
          <p:nvPr>
            <p:ph sz="half" idx="10"/>
            <p:extLst>
              <p:ext uri="{D42A27DB-BD31-4B8C-83A1-F6EECF244321}">
                <p14:modId xmlns:p14="http://schemas.microsoft.com/office/powerpoint/2010/main" val="1229026976"/>
              </p:ext>
            </p:extLst>
          </p:nvPr>
        </p:nvGraphicFramePr>
        <p:xfrm>
          <a:off x="423862" y="2286000"/>
          <a:ext cx="8262938" cy="2763520"/>
        </p:xfrm>
        <a:graphic>
          <a:graphicData uri="http://schemas.openxmlformats.org/drawingml/2006/table">
            <a:tbl>
              <a:tblPr firstRow="1" bandRow="1">
                <a:tableStyleId>{5C22544A-7EE6-4342-B048-85BDC9FD1C3A}</a:tableStyleId>
              </a:tblPr>
              <a:tblGrid>
                <a:gridCol w="4131469">
                  <a:extLst>
                    <a:ext uri="{9D8B030D-6E8A-4147-A177-3AD203B41FA5}">
                      <a16:colId xmlns:a16="http://schemas.microsoft.com/office/drawing/2014/main" val="20000"/>
                    </a:ext>
                  </a:extLst>
                </a:gridCol>
                <a:gridCol w="4131469">
                  <a:extLst>
                    <a:ext uri="{9D8B030D-6E8A-4147-A177-3AD203B41FA5}">
                      <a16:colId xmlns:a16="http://schemas.microsoft.com/office/drawing/2014/main" val="20001"/>
                    </a:ext>
                  </a:extLst>
                </a:gridCol>
              </a:tblGrid>
              <a:tr h="370840">
                <a:tc>
                  <a:txBody>
                    <a:bodyPr/>
                    <a:lstStyle/>
                    <a:p>
                      <a:pPr>
                        <a:spcAft>
                          <a:spcPts val="600"/>
                        </a:spcAft>
                      </a:pPr>
                      <a:r>
                        <a:rPr lang="en-US" sz="1400" dirty="0">
                          <a:effectLst/>
                        </a:rPr>
                        <a:t>Possible Causes:</a:t>
                      </a:r>
                      <a:endParaRPr lang="en-US" sz="1400" dirty="0">
                        <a:effectLst/>
                        <a:latin typeface="Calibri" panose="020F0502020204030204" pitchFamily="34" charset="0"/>
                      </a:endParaRPr>
                    </a:p>
                  </a:txBody>
                  <a:tcPr marL="68580" marR="68580" marT="0" marB="0" anchor="ctr">
                    <a:solidFill>
                      <a:srgbClr val="1F497D"/>
                    </a:solidFill>
                  </a:tcPr>
                </a:tc>
                <a:tc>
                  <a:txBody>
                    <a:bodyPr/>
                    <a:lstStyle/>
                    <a:p>
                      <a:pPr>
                        <a:spcAft>
                          <a:spcPts val="600"/>
                        </a:spcAft>
                      </a:pPr>
                      <a:r>
                        <a:rPr lang="en-US" sz="1400" dirty="0">
                          <a:effectLst/>
                        </a:rPr>
                        <a:t>Possible Strategies</a:t>
                      </a:r>
                      <a:endParaRPr lang="en-US" sz="1400" dirty="0">
                        <a:effectLst/>
                        <a:latin typeface="Calibri" panose="020F0502020204030204" pitchFamily="34" charset="0"/>
                      </a:endParaRPr>
                    </a:p>
                  </a:txBody>
                  <a:tcPr marL="68580" marR="68580" marT="0" marB="0" anchor="ctr">
                    <a:solidFill>
                      <a:srgbClr val="1F497D"/>
                    </a:solidFill>
                  </a:tcPr>
                </a:tc>
                <a:extLst>
                  <a:ext uri="{0D108BD9-81ED-4DB2-BD59-A6C34878D82A}">
                    <a16:rowId xmlns:a16="http://schemas.microsoft.com/office/drawing/2014/main" val="10000"/>
                  </a:ext>
                </a:extLst>
              </a:tr>
              <a:tr h="370840">
                <a:tc>
                  <a:txBody>
                    <a:bodyPr/>
                    <a:lstStyle/>
                    <a:p>
                      <a:pPr marL="342900" marR="0" lvl="0" indent="-342900">
                        <a:spcAft>
                          <a:spcPts val="600"/>
                        </a:spcAft>
                        <a:buFont typeface="Symbol" panose="05050102010706020507" pitchFamily="18" charset="2"/>
                        <a:buChar char=""/>
                      </a:pPr>
                      <a:r>
                        <a:rPr lang="en-US" sz="1400" dirty="0">
                          <a:effectLst/>
                        </a:rPr>
                        <a:t>Medications</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spcAft>
                          <a:spcPts val="600"/>
                        </a:spcAft>
                        <a:buFont typeface="Symbol" panose="05050102010706020507" pitchFamily="18" charset="2"/>
                        <a:buChar char=""/>
                      </a:pPr>
                      <a:r>
                        <a:rPr lang="en-US" sz="1400" dirty="0">
                          <a:effectLst/>
                        </a:rPr>
                        <a:t>Review medications for possible side effect of restlessness.</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370840">
                <a:tc>
                  <a:txBody>
                    <a:bodyPr/>
                    <a:lstStyle/>
                    <a:p>
                      <a:pPr marL="342900" marR="0" lvl="0" indent="-342900">
                        <a:spcAft>
                          <a:spcPts val="600"/>
                        </a:spcAft>
                        <a:buFont typeface="Symbol" panose="05050102010706020507" pitchFamily="18" charset="2"/>
                        <a:buChar char=""/>
                      </a:pPr>
                      <a:r>
                        <a:rPr lang="en-US" sz="1400" dirty="0">
                          <a:effectLst/>
                        </a:rPr>
                        <a:t>Pain</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spcAft>
                          <a:spcPts val="600"/>
                        </a:spcAft>
                        <a:buFont typeface="Symbol" panose="05050102010706020507" pitchFamily="18" charset="2"/>
                        <a:buChar char=""/>
                      </a:pPr>
                      <a:r>
                        <a:rPr lang="en-US" sz="1400" dirty="0">
                          <a:effectLst/>
                        </a:rPr>
                        <a:t>Evaluate your </a:t>
                      </a:r>
                      <a:r>
                        <a:rPr lang="en-US" sz="1400" dirty="0" err="1">
                          <a:effectLst/>
                        </a:rPr>
                        <a:t>PLwD</a:t>
                      </a:r>
                      <a:r>
                        <a:rPr lang="en-US" sz="1400" dirty="0">
                          <a:effectLst/>
                        </a:rPr>
                        <a:t> for pain and treat if needed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370840">
                <a:tc>
                  <a:txBody>
                    <a:bodyPr/>
                    <a:lstStyle/>
                    <a:p>
                      <a:pPr marL="342900" marR="0" lvl="0" indent="-342900">
                        <a:spcAft>
                          <a:spcPts val="600"/>
                        </a:spcAft>
                        <a:buFont typeface="Symbol" panose="05050102010706020507" pitchFamily="18" charset="2"/>
                        <a:buChar char=""/>
                      </a:pPr>
                      <a:r>
                        <a:rPr lang="en-US" sz="1400" dirty="0">
                          <a:effectLst/>
                        </a:rPr>
                        <a:t>Not enough activity during the day</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spcAft>
                          <a:spcPts val="600"/>
                        </a:spcAft>
                        <a:buFont typeface="Symbol" panose="05050102010706020507" pitchFamily="18" charset="2"/>
                        <a:buChar char=""/>
                      </a:pPr>
                      <a:r>
                        <a:rPr lang="en-US" sz="1400" dirty="0">
                          <a:effectLst/>
                        </a:rPr>
                        <a:t>Increase exercise or walking periods during the day</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370840">
                <a:tc>
                  <a:txBody>
                    <a:bodyPr/>
                    <a:lstStyle/>
                    <a:p>
                      <a:pPr marL="342900" marR="0" lvl="0" indent="-342900">
                        <a:spcAft>
                          <a:spcPts val="600"/>
                        </a:spcAft>
                        <a:buFont typeface="Symbol" panose="05050102010706020507" pitchFamily="18" charset="2"/>
                        <a:buChar char=""/>
                      </a:pPr>
                      <a:r>
                        <a:rPr lang="en-US" sz="1400" dirty="0">
                          <a:effectLst/>
                        </a:rPr>
                        <a:t>Can’t find the bathroom</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spcAft>
                          <a:spcPts val="600"/>
                        </a:spcAft>
                        <a:buFont typeface="Symbol" panose="05050102010706020507" pitchFamily="18" charset="2"/>
                        <a:buChar char=""/>
                      </a:pPr>
                      <a:r>
                        <a:rPr lang="en-US" sz="1400" dirty="0">
                          <a:effectLst/>
                        </a:rPr>
                        <a:t>Provide nightlights to aid in finding the bathroom, and make sure the pathway is clear and well lit</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370840">
                <a:tc>
                  <a:txBody>
                    <a:bodyPr/>
                    <a:lstStyle/>
                    <a:p>
                      <a:pPr marL="342900" marR="0" lvl="0" indent="-342900">
                        <a:spcAft>
                          <a:spcPts val="600"/>
                        </a:spcAft>
                        <a:buFont typeface="Symbol" panose="05050102010706020507" pitchFamily="18" charset="2"/>
                        <a:buChar char=""/>
                      </a:pPr>
                      <a:r>
                        <a:rPr lang="en-US" sz="1400" dirty="0">
                          <a:effectLst/>
                        </a:rPr>
                        <a:t>Too hot or too cold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spcAft>
                          <a:spcPts val="600"/>
                        </a:spcAft>
                        <a:buFont typeface="Symbol" panose="05050102010706020507" pitchFamily="18" charset="2"/>
                        <a:buChar char=""/>
                      </a:pPr>
                      <a:r>
                        <a:rPr lang="en-US" sz="1400" dirty="0">
                          <a:effectLst/>
                        </a:rPr>
                        <a:t>Attend to toilet needs </a:t>
                      </a:r>
                      <a:r>
                        <a:rPr lang="en-US" sz="1400" dirty="0" smtClean="0">
                          <a:effectLst/>
                        </a:rPr>
                        <a:t>right </a:t>
                      </a:r>
                      <a:r>
                        <a:rPr lang="en-US" sz="1400" dirty="0">
                          <a:effectLst/>
                        </a:rPr>
                        <a:t>before bedtime</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r h="370840">
                <a:tc>
                  <a:txBody>
                    <a:bodyPr/>
                    <a:lstStyle/>
                    <a:p>
                      <a:pPr marL="342900" marR="0" lvl="0" indent="-342900">
                        <a:spcAft>
                          <a:spcPts val="600"/>
                        </a:spcAft>
                        <a:buFont typeface="Symbol" panose="05050102010706020507" pitchFamily="18" charset="2"/>
                        <a:buChar char=""/>
                      </a:pPr>
                      <a:r>
                        <a:rPr lang="en-US" sz="1400" dirty="0">
                          <a:effectLst/>
                        </a:rPr>
                        <a:t>May be hungry</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spcAft>
                          <a:spcPts val="600"/>
                        </a:spcAft>
                        <a:buFont typeface="Symbol" panose="05050102010706020507" pitchFamily="18" charset="2"/>
                        <a:buChar char=""/>
                      </a:pPr>
                      <a:r>
                        <a:rPr lang="en-US" sz="1400" dirty="0">
                          <a:effectLst/>
                        </a:rPr>
                        <a:t>Provide a light snack before bedtime.</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815303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87552" y="914400"/>
            <a:ext cx="7153564" cy="457200"/>
          </a:xfrm>
        </p:spPr>
        <p:txBody>
          <a:bodyPr>
            <a:noAutofit/>
          </a:bodyPr>
          <a:lstStyle/>
          <a:p>
            <a:pPr algn="l"/>
            <a:r>
              <a:rPr lang="en-US" dirty="0">
                <a:solidFill>
                  <a:schemeClr val="tx2"/>
                </a:solidFill>
              </a:rPr>
              <a:t>Learning Objectives</a:t>
            </a:r>
          </a:p>
        </p:txBody>
      </p:sp>
      <p:sp>
        <p:nvSpPr>
          <p:cNvPr id="3" name="Content Placeholder 2"/>
          <p:cNvSpPr>
            <a:spLocks noGrp="1"/>
          </p:cNvSpPr>
          <p:nvPr>
            <p:ph idx="1"/>
          </p:nvPr>
        </p:nvSpPr>
        <p:spPr>
          <a:xfrm>
            <a:off x="457200" y="1644087"/>
            <a:ext cx="8229600" cy="3232713"/>
          </a:xfrm>
        </p:spPr>
        <p:txBody>
          <a:bodyPr>
            <a:noAutofit/>
          </a:bodyPr>
          <a:lstStyle/>
          <a:p>
            <a:pPr marL="0" indent="0">
              <a:buNone/>
            </a:pPr>
            <a:r>
              <a:rPr lang="en-US" dirty="0"/>
              <a:t>After reviewing this module, acute care staff in EDs and hospitals will be able to:</a:t>
            </a:r>
          </a:p>
          <a:p>
            <a:pPr lvl="0">
              <a:spcBef>
                <a:spcPts val="0"/>
              </a:spcBef>
            </a:pPr>
            <a:r>
              <a:rPr lang="en-US" dirty="0"/>
              <a:t>Discuss challenges faced by persons living with dementia (PLwD) when they present to the emergency departments (EDs). </a:t>
            </a:r>
            <a:endParaRPr lang="en-US" dirty="0" smtClean="0"/>
          </a:p>
          <a:p>
            <a:pPr lvl="0">
              <a:spcBef>
                <a:spcPts val="0"/>
              </a:spcBef>
            </a:pPr>
            <a:r>
              <a:rPr lang="en-US" dirty="0" smtClean="0"/>
              <a:t>Discuss the challenges to ED staff in providing care for PLwD in the ED.</a:t>
            </a:r>
          </a:p>
          <a:p>
            <a:pPr lvl="0">
              <a:spcBef>
                <a:spcPts val="0"/>
              </a:spcBef>
            </a:pPr>
            <a:r>
              <a:rPr lang="en-US" dirty="0" smtClean="0"/>
              <a:t>Identify strategies that will help PLwD to minimize negative events experienced in acute care settings such as EDs and hospitals.</a:t>
            </a:r>
            <a:endParaRPr lang="en-US" dirty="0"/>
          </a:p>
          <a:p>
            <a:pPr marL="0" marR="0">
              <a:spcBef>
                <a:spcPts val="0"/>
              </a:spcBef>
            </a:pPr>
            <a:endParaRPr lang="en-US" dirty="0"/>
          </a:p>
        </p:txBody>
      </p:sp>
    </p:spTree>
    <p:extLst>
      <p:ext uri="{BB962C8B-B14F-4D97-AF65-F5344CB8AC3E}">
        <p14:creationId xmlns:p14="http://schemas.microsoft.com/office/powerpoint/2010/main" val="3625268757"/>
      </p:ext>
    </p:extLst>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8096"/>
          </a:xfrm>
        </p:spPr>
        <p:txBody>
          <a:bodyPr>
            <a:normAutofit/>
          </a:bodyPr>
          <a:lstStyle/>
          <a:p>
            <a:pPr algn="l"/>
            <a:r>
              <a:rPr lang="en-US" sz="2800" b="1" dirty="0">
                <a:solidFill>
                  <a:schemeClr val="tx2"/>
                </a:solidFill>
              </a:rPr>
              <a:t>Strategies for Behavioral Challenges:  Confusion</a:t>
            </a:r>
            <a:endParaRPr lang="en-US" sz="2800" dirty="0">
              <a:solidFill>
                <a:schemeClr val="tx2"/>
              </a:solidFill>
            </a:endParaRPr>
          </a:p>
        </p:txBody>
      </p:sp>
      <p:sp>
        <p:nvSpPr>
          <p:cNvPr id="4" name="Content Placeholder 3"/>
          <p:cNvSpPr>
            <a:spLocks noGrp="1"/>
          </p:cNvSpPr>
          <p:nvPr>
            <p:ph sz="half" idx="2"/>
          </p:nvPr>
        </p:nvSpPr>
        <p:spPr>
          <a:xfrm>
            <a:off x="451103" y="1066800"/>
            <a:ext cx="8268669" cy="646331"/>
          </a:xfrm>
        </p:spPr>
        <p:txBody>
          <a:bodyPr/>
          <a:lstStyle/>
          <a:p>
            <a:pPr marL="0" indent="0">
              <a:buNone/>
            </a:pPr>
            <a:r>
              <a:rPr lang="en-US" dirty="0"/>
              <a:t>If the PLwD is already experiencing confusion before the ED visit, </a:t>
            </a:r>
            <a:r>
              <a:rPr lang="en-US" dirty="0" smtClean="0"/>
              <a:t>a visit </a:t>
            </a:r>
            <a:r>
              <a:rPr lang="en-US" dirty="0"/>
              <a:t>to the ED can exacerbate it. Confusion can lead to behavioral issues, so consider the following: </a:t>
            </a:r>
          </a:p>
        </p:txBody>
      </p:sp>
      <p:sp>
        <p:nvSpPr>
          <p:cNvPr id="3" name="Content Placeholder 2"/>
          <p:cNvSpPr>
            <a:spLocks noGrp="1"/>
          </p:cNvSpPr>
          <p:nvPr>
            <p:ph sz="half" idx="1"/>
          </p:nvPr>
        </p:nvSpPr>
        <p:spPr>
          <a:xfrm>
            <a:off x="404117" y="1923836"/>
            <a:ext cx="8262573" cy="285964"/>
          </a:xfrm>
          <a:solidFill>
            <a:srgbClr val="1F497D"/>
          </a:solidFill>
        </p:spPr>
        <p:txBody>
          <a:bodyPr>
            <a:normAutofit lnSpcReduction="10000"/>
          </a:bodyPr>
          <a:lstStyle/>
          <a:p>
            <a:pPr marL="0" indent="0" algn="ctr">
              <a:spcAft>
                <a:spcPts val="600"/>
              </a:spcAft>
              <a:buNone/>
            </a:pPr>
            <a:r>
              <a:rPr lang="en-US" sz="1400" b="1" dirty="0">
                <a:solidFill>
                  <a:schemeClr val="bg1"/>
                </a:solidFill>
              </a:rPr>
              <a:t>Confusion</a:t>
            </a:r>
            <a:endParaRPr lang="en-US" sz="1400" b="1" dirty="0">
              <a:solidFill>
                <a:schemeClr val="bg1"/>
              </a:solidFill>
              <a:latin typeface="Calibri" panose="020F0502020204030204" pitchFamily="34" charset="0"/>
            </a:endParaRPr>
          </a:p>
        </p:txBody>
      </p:sp>
      <p:graphicFrame>
        <p:nvGraphicFramePr>
          <p:cNvPr id="8" name="Content Placeholder 7" descr="Table listing possible causes and strategies for handling confusion"/>
          <p:cNvGraphicFramePr>
            <a:graphicFrameLocks noGrp="1"/>
          </p:cNvGraphicFramePr>
          <p:nvPr>
            <p:ph sz="half" idx="10"/>
            <p:extLst>
              <p:ext uri="{D42A27DB-BD31-4B8C-83A1-F6EECF244321}">
                <p14:modId xmlns:p14="http://schemas.microsoft.com/office/powerpoint/2010/main" val="3015001395"/>
              </p:ext>
            </p:extLst>
          </p:nvPr>
        </p:nvGraphicFramePr>
        <p:xfrm>
          <a:off x="423862" y="2286000"/>
          <a:ext cx="8262938" cy="3825240"/>
        </p:xfrm>
        <a:graphic>
          <a:graphicData uri="http://schemas.openxmlformats.org/drawingml/2006/table">
            <a:tbl>
              <a:tblPr firstRow="1" bandRow="1">
                <a:tableStyleId>{5C22544A-7EE6-4342-B048-85BDC9FD1C3A}</a:tableStyleId>
              </a:tblPr>
              <a:tblGrid>
                <a:gridCol w="4131469">
                  <a:extLst>
                    <a:ext uri="{9D8B030D-6E8A-4147-A177-3AD203B41FA5}">
                      <a16:colId xmlns:a16="http://schemas.microsoft.com/office/drawing/2014/main" val="20000"/>
                    </a:ext>
                  </a:extLst>
                </a:gridCol>
                <a:gridCol w="4131469">
                  <a:extLst>
                    <a:ext uri="{9D8B030D-6E8A-4147-A177-3AD203B41FA5}">
                      <a16:colId xmlns:a16="http://schemas.microsoft.com/office/drawing/2014/main" val="20001"/>
                    </a:ext>
                  </a:extLst>
                </a:gridCol>
              </a:tblGrid>
              <a:tr h="457200">
                <a:tc>
                  <a:txBody>
                    <a:bodyPr/>
                    <a:lstStyle/>
                    <a:p>
                      <a:pPr marL="0" marR="0">
                        <a:spcBef>
                          <a:spcPts val="0"/>
                        </a:spcBef>
                        <a:spcAft>
                          <a:spcPts val="0"/>
                        </a:spcAft>
                      </a:pPr>
                      <a:r>
                        <a:rPr lang="en-US" sz="1400" b="1" dirty="0">
                          <a:solidFill>
                            <a:schemeClr val="bg1"/>
                          </a:solidFill>
                          <a:effectLst/>
                          <a:latin typeface="+mn-lt"/>
                        </a:rPr>
                        <a:t>Possible Causes</a:t>
                      </a:r>
                      <a:endParaRPr lang="en-US" sz="1400" dirty="0">
                        <a:solidFill>
                          <a:schemeClr val="bg1"/>
                        </a:solidFill>
                        <a:effectLst/>
                        <a:latin typeface="+mn-lt"/>
                      </a:endParaRPr>
                    </a:p>
                  </a:txBody>
                  <a:tcPr marL="68580" marR="68580" marT="0" marB="0" anchor="ctr">
                    <a:solidFill>
                      <a:srgbClr val="1F497D"/>
                    </a:solidFill>
                  </a:tcPr>
                </a:tc>
                <a:tc>
                  <a:txBody>
                    <a:bodyPr/>
                    <a:lstStyle/>
                    <a:p>
                      <a:pPr marL="0" marR="0">
                        <a:spcBef>
                          <a:spcPts val="0"/>
                        </a:spcBef>
                        <a:spcAft>
                          <a:spcPts val="0"/>
                        </a:spcAft>
                      </a:pPr>
                      <a:r>
                        <a:rPr lang="en-US" sz="1400" b="1" dirty="0">
                          <a:solidFill>
                            <a:schemeClr val="bg1"/>
                          </a:solidFill>
                          <a:effectLst/>
                          <a:latin typeface="+mn-lt"/>
                        </a:rPr>
                        <a:t>Possible Strategies</a:t>
                      </a:r>
                      <a:endParaRPr lang="en-US" sz="1400" dirty="0">
                        <a:solidFill>
                          <a:schemeClr val="bg1"/>
                        </a:solidFill>
                        <a:effectLst/>
                        <a:latin typeface="+mn-lt"/>
                      </a:endParaRPr>
                    </a:p>
                  </a:txBody>
                  <a:tcPr marL="68580" marR="68580" marT="0" marB="0" anchor="ctr">
                    <a:solidFill>
                      <a:srgbClr val="1F497D"/>
                    </a:solidFill>
                  </a:tcPr>
                </a:tc>
                <a:extLst>
                  <a:ext uri="{0D108BD9-81ED-4DB2-BD59-A6C34878D82A}">
                    <a16:rowId xmlns:a16="http://schemas.microsoft.com/office/drawing/2014/main" val="10000"/>
                  </a:ext>
                </a:extLst>
              </a:tr>
              <a:tr h="924560">
                <a:tc>
                  <a:txBody>
                    <a:bodyPr/>
                    <a:lstStyle/>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mn-lt"/>
                          <a:ea typeface="Times New Roman" panose="02020603050405020304" pitchFamily="18" charset="0"/>
                          <a:cs typeface="Times New Roman" panose="02020603050405020304" pitchFamily="18" charset="0"/>
                        </a:rPr>
                        <a:t>Unfamiliar environment </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mn-lt"/>
                          <a:ea typeface="Times New Roman" panose="02020603050405020304" pitchFamily="18" charset="0"/>
                          <a:cs typeface="Times New Roman" panose="02020603050405020304" pitchFamily="18" charset="0"/>
                        </a:rPr>
                        <a:t>Identify any potential dangers in the </a:t>
                      </a:r>
                      <a:r>
                        <a:rPr lang="en-US" sz="1400" dirty="0" smtClean="0">
                          <a:solidFill>
                            <a:srgbClr val="000000"/>
                          </a:solidFill>
                          <a:effectLst/>
                          <a:latin typeface="+mn-lt"/>
                          <a:ea typeface="Times New Roman" panose="02020603050405020304" pitchFamily="18" charset="0"/>
                          <a:cs typeface="Times New Roman" panose="02020603050405020304" pitchFamily="18" charset="0"/>
                        </a:rPr>
                        <a:t>environment</a:t>
                      </a: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400" dirty="0" smtClean="0">
                          <a:solidFill>
                            <a:srgbClr val="000000"/>
                          </a:solidFill>
                          <a:effectLst/>
                          <a:latin typeface="+mn-lt"/>
                          <a:ea typeface="Times New Roman" panose="02020603050405020304" pitchFamily="18" charset="0"/>
                          <a:cs typeface="Times New Roman" panose="02020603050405020304" pitchFamily="18" charset="0"/>
                        </a:rPr>
                        <a:t>Use pictures (symbols) instead of written signs to assist with locating his room and bathroom. </a:t>
                      </a: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400" dirty="0" smtClean="0">
                          <a:solidFill>
                            <a:srgbClr val="000000"/>
                          </a:solidFill>
                          <a:effectLst/>
                          <a:latin typeface="+mn-lt"/>
                          <a:ea typeface="Times New Roman" panose="02020603050405020304" pitchFamily="18" charset="0"/>
                          <a:cs typeface="Times New Roman" panose="02020603050405020304" pitchFamily="18" charset="0"/>
                        </a:rPr>
                        <a:t>Place the person’s name in large block letters on the door to his room. </a:t>
                      </a:r>
                      <a:endParaRPr lang="en-US" sz="1400" dirty="0" smtClean="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370840">
                <a:tc>
                  <a:txBody>
                    <a:bodyPr/>
                    <a:lstStyle/>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mn-lt"/>
                          <a:ea typeface="Times New Roman" panose="02020603050405020304" pitchFamily="18" charset="0"/>
                          <a:cs typeface="Times New Roman" panose="02020603050405020304" pitchFamily="18" charset="0"/>
                        </a:rPr>
                        <a:t>Medications </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dirty="0" smtClean="0">
                          <a:effectLst/>
                          <a:latin typeface="+mn-lt"/>
                          <a:ea typeface="Times New Roman" panose="02020603050405020304" pitchFamily="18" charset="0"/>
                          <a:cs typeface="Times New Roman" panose="02020603050405020304" pitchFamily="18" charset="0"/>
                        </a:rPr>
                        <a:t>Review medications for slide effect of confusion.</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370840">
                <a:tc>
                  <a:txBody>
                    <a:bodyPr/>
                    <a:lstStyle/>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mn-lt"/>
                          <a:ea typeface="Times New Roman" panose="02020603050405020304" pitchFamily="18" charset="0"/>
                          <a:cs typeface="Times New Roman" panose="02020603050405020304" pitchFamily="18" charset="0"/>
                        </a:rPr>
                        <a:t>Environment too noisy </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mn-lt"/>
                          <a:ea typeface="Times New Roman" panose="02020603050405020304" pitchFamily="18" charset="0"/>
                          <a:cs typeface="Times New Roman" panose="02020603050405020304" pitchFamily="18" charset="0"/>
                        </a:rPr>
                        <a:t>Decrease noise level if possible by avoiding paging systems and buzzing call lights. </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650240">
                <a:tc>
                  <a:txBody>
                    <a:bodyPr/>
                    <a:lstStyle/>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mn-lt"/>
                          <a:ea typeface="Times New Roman" panose="02020603050405020304" pitchFamily="18" charset="0"/>
                          <a:cs typeface="Times New Roman" panose="02020603050405020304" pitchFamily="18" charset="0"/>
                        </a:rPr>
                        <a:t>Unfamiliar or difficult task </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400" dirty="0" smtClean="0">
                          <a:solidFill>
                            <a:srgbClr val="000000"/>
                          </a:solidFill>
                          <a:effectLst/>
                          <a:latin typeface="+mn-lt"/>
                          <a:ea typeface="Times New Roman" panose="02020603050405020304" pitchFamily="18" charset="0"/>
                          <a:cs typeface="Times New Roman" panose="02020603050405020304" pitchFamily="18" charset="0"/>
                        </a:rPr>
                        <a:t>Simplify tasks. Break them down into smaller steps. </a:t>
                      </a:r>
                      <a:endParaRPr lang="en-US" sz="1400" dirty="0" smtClean="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370840">
                <a:tc>
                  <a:txBody>
                    <a:bodyPr/>
                    <a:lstStyle/>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mn-lt"/>
                          <a:ea typeface="Times New Roman" panose="02020603050405020304" pitchFamily="18" charset="0"/>
                          <a:cs typeface="Times New Roman" panose="02020603050405020304" pitchFamily="18" charset="0"/>
                        </a:rPr>
                        <a:t>Unable to understand directions </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342900" marR="0" lvl="0" indent="-342900">
                        <a:spcBef>
                          <a:spcPts val="0"/>
                        </a:spcBef>
                        <a:spcAft>
                          <a:spcPts val="0"/>
                        </a:spcAft>
                        <a:buFont typeface="Symbol" panose="05050102010706020507" pitchFamily="18" charset="2"/>
                        <a:buChar char=""/>
                      </a:pPr>
                      <a:r>
                        <a:rPr lang="en-US" sz="1400" dirty="0" smtClean="0">
                          <a:solidFill>
                            <a:srgbClr val="000000"/>
                          </a:solidFill>
                          <a:effectLst/>
                          <a:latin typeface="+mn-lt"/>
                          <a:ea typeface="Times New Roman" panose="02020603050405020304" pitchFamily="18" charset="0"/>
                          <a:cs typeface="Times New Roman" panose="02020603050405020304" pitchFamily="18" charset="0"/>
                        </a:rPr>
                        <a:t>Simplify </a:t>
                      </a:r>
                      <a:r>
                        <a:rPr lang="en-US" sz="1400" dirty="0">
                          <a:solidFill>
                            <a:srgbClr val="000000"/>
                          </a:solidFill>
                          <a:effectLst/>
                          <a:latin typeface="+mn-lt"/>
                          <a:ea typeface="Times New Roman" panose="02020603050405020304" pitchFamily="18" charset="0"/>
                          <a:cs typeface="Times New Roman" panose="02020603050405020304" pitchFamily="18" charset="0"/>
                        </a:rPr>
                        <a:t>communication. Use short sentences and avoid lengthy explanations. </a:t>
                      </a:r>
                      <a:endParaRPr lang="en-US" sz="1400" dirty="0">
                        <a:effectLst/>
                        <a:latin typeface="+mn-lt"/>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mn-lt"/>
                          <a:ea typeface="Times New Roman" panose="02020603050405020304" pitchFamily="18" charset="0"/>
                          <a:cs typeface="Times New Roman" panose="02020603050405020304" pitchFamily="18" charset="0"/>
                        </a:rPr>
                        <a:t>Ask the family member/care partner about the comfort strategies used at home. </a:t>
                      </a:r>
                      <a:endParaRPr lang="en-US" sz="14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6854078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91896"/>
          </a:xfrm>
        </p:spPr>
        <p:txBody>
          <a:bodyPr>
            <a:normAutofit/>
          </a:bodyPr>
          <a:lstStyle/>
          <a:p>
            <a:pPr algn="l"/>
            <a:r>
              <a:rPr lang="en-US" sz="2800" b="1" dirty="0">
                <a:solidFill>
                  <a:schemeClr val="tx2"/>
                </a:solidFill>
              </a:rPr>
              <a:t>Strategies for Behavioral Challenges: Wandering</a:t>
            </a:r>
            <a:endParaRPr lang="en-US" sz="2800" dirty="0">
              <a:solidFill>
                <a:schemeClr val="tx2"/>
              </a:solidFill>
            </a:endParaRPr>
          </a:p>
        </p:txBody>
      </p:sp>
      <p:sp>
        <p:nvSpPr>
          <p:cNvPr id="4" name="Content Placeholder 3"/>
          <p:cNvSpPr>
            <a:spLocks noGrp="1"/>
          </p:cNvSpPr>
          <p:nvPr>
            <p:ph sz="half" idx="2"/>
          </p:nvPr>
        </p:nvSpPr>
        <p:spPr>
          <a:xfrm>
            <a:off x="451103" y="1066800"/>
            <a:ext cx="8268669" cy="1865126"/>
          </a:xfrm>
        </p:spPr>
        <p:txBody>
          <a:bodyPr/>
          <a:lstStyle/>
          <a:p>
            <a:r>
              <a:rPr lang="en-US" dirty="0"/>
              <a:t>Wandering is a common behavioral issue that is often the result of another problem. Consider the unmet needs of the </a:t>
            </a:r>
            <a:r>
              <a:rPr lang="en-US" dirty="0" err="1"/>
              <a:t>PLwD</a:t>
            </a:r>
            <a:r>
              <a:rPr lang="en-US" dirty="0"/>
              <a:t> and if there could be a manageable cause behind the wandering. Wandering can frequently be addressed through environmental modifications</a:t>
            </a:r>
          </a:p>
        </p:txBody>
      </p:sp>
      <p:sp>
        <p:nvSpPr>
          <p:cNvPr id="3" name="Content Placeholder 2"/>
          <p:cNvSpPr>
            <a:spLocks noGrp="1"/>
          </p:cNvSpPr>
          <p:nvPr>
            <p:ph sz="half" idx="1"/>
          </p:nvPr>
        </p:nvSpPr>
        <p:spPr>
          <a:xfrm>
            <a:off x="404117" y="1923836"/>
            <a:ext cx="8262573" cy="285964"/>
          </a:xfrm>
          <a:solidFill>
            <a:srgbClr val="1F497D"/>
          </a:solidFill>
        </p:spPr>
        <p:txBody>
          <a:bodyPr>
            <a:normAutofit lnSpcReduction="10000"/>
          </a:bodyPr>
          <a:lstStyle/>
          <a:p>
            <a:pPr marL="0" indent="0" algn="ctr">
              <a:spcAft>
                <a:spcPts val="600"/>
              </a:spcAft>
              <a:buNone/>
            </a:pPr>
            <a:r>
              <a:rPr lang="en-US" sz="1400" b="1" dirty="0">
                <a:solidFill>
                  <a:schemeClr val="bg1"/>
                </a:solidFill>
              </a:rPr>
              <a:t>Wandering</a:t>
            </a:r>
          </a:p>
        </p:txBody>
      </p:sp>
      <p:graphicFrame>
        <p:nvGraphicFramePr>
          <p:cNvPr id="8" name="Content Placeholder 7" descr="Table listing possible causes and strategies for handling confusion"/>
          <p:cNvGraphicFramePr>
            <a:graphicFrameLocks noGrp="1"/>
          </p:cNvGraphicFramePr>
          <p:nvPr>
            <p:ph sz="half" idx="10"/>
            <p:extLst>
              <p:ext uri="{D42A27DB-BD31-4B8C-83A1-F6EECF244321}">
                <p14:modId xmlns:p14="http://schemas.microsoft.com/office/powerpoint/2010/main" val="1083746410"/>
              </p:ext>
            </p:extLst>
          </p:nvPr>
        </p:nvGraphicFramePr>
        <p:xfrm>
          <a:off x="423862" y="2286000"/>
          <a:ext cx="8262938" cy="3825240"/>
        </p:xfrm>
        <a:graphic>
          <a:graphicData uri="http://schemas.openxmlformats.org/drawingml/2006/table">
            <a:tbl>
              <a:tblPr firstRow="1" bandRow="1">
                <a:tableStyleId>{5C22544A-7EE6-4342-B048-85BDC9FD1C3A}</a:tableStyleId>
              </a:tblPr>
              <a:tblGrid>
                <a:gridCol w="3995738">
                  <a:extLst>
                    <a:ext uri="{9D8B030D-6E8A-4147-A177-3AD203B41FA5}">
                      <a16:colId xmlns:a16="http://schemas.microsoft.com/office/drawing/2014/main" val="20000"/>
                    </a:ext>
                  </a:extLst>
                </a:gridCol>
                <a:gridCol w="4267200">
                  <a:extLst>
                    <a:ext uri="{9D8B030D-6E8A-4147-A177-3AD203B41FA5}">
                      <a16:colId xmlns:a16="http://schemas.microsoft.com/office/drawing/2014/main" val="20001"/>
                    </a:ext>
                  </a:extLst>
                </a:gridCol>
              </a:tblGrid>
              <a:tr h="381000">
                <a:tc>
                  <a:txBody>
                    <a:bodyPr/>
                    <a:lstStyle/>
                    <a:p>
                      <a:pPr marL="0" marR="0">
                        <a:spcBef>
                          <a:spcPts val="0"/>
                        </a:spcBef>
                        <a:spcAft>
                          <a:spcPts val="0"/>
                        </a:spcAft>
                      </a:pPr>
                      <a:r>
                        <a:rPr lang="en-US" sz="1400" dirty="0">
                          <a:solidFill>
                            <a:schemeClr val="bg1"/>
                          </a:solidFill>
                          <a:effectLst/>
                        </a:rPr>
                        <a:t>Possible Causes</a:t>
                      </a:r>
                      <a:endParaRPr lang="en-US" sz="1400" dirty="0">
                        <a:solidFill>
                          <a:schemeClr val="bg1"/>
                        </a:solidFill>
                        <a:effectLst/>
                        <a:latin typeface="Calibri" panose="020F0502020204030204" pitchFamily="34" charset="0"/>
                      </a:endParaRPr>
                    </a:p>
                  </a:txBody>
                  <a:tcPr marL="68580" marR="68580" marT="0" marB="0">
                    <a:solidFill>
                      <a:srgbClr val="1F497D"/>
                    </a:solidFill>
                  </a:tcPr>
                </a:tc>
                <a:tc>
                  <a:txBody>
                    <a:bodyPr/>
                    <a:lstStyle/>
                    <a:p>
                      <a:pPr marL="0" marR="0">
                        <a:spcBef>
                          <a:spcPts val="0"/>
                        </a:spcBef>
                        <a:spcAft>
                          <a:spcPts val="0"/>
                        </a:spcAft>
                      </a:pPr>
                      <a:r>
                        <a:rPr lang="en-US" sz="1400">
                          <a:effectLst/>
                        </a:rPr>
                        <a:t>Possible Strategies</a:t>
                      </a:r>
                      <a:endParaRPr lang="en-US" sz="1400">
                        <a:effectLst/>
                        <a:latin typeface="Calibri" panose="020F0502020204030204" pitchFamily="34" charset="0"/>
                      </a:endParaRPr>
                    </a:p>
                  </a:txBody>
                  <a:tcPr marL="68580" marR="68580" marT="0" marB="0">
                    <a:solidFill>
                      <a:srgbClr val="1F497D"/>
                    </a:solidFill>
                  </a:tcPr>
                </a:tc>
                <a:extLst>
                  <a:ext uri="{0D108BD9-81ED-4DB2-BD59-A6C34878D82A}">
                    <a16:rowId xmlns:a16="http://schemas.microsoft.com/office/drawing/2014/main" val="10000"/>
                  </a:ext>
                </a:extLst>
              </a:tr>
              <a:tr h="1066800">
                <a:tc>
                  <a:txBody>
                    <a:bodyPr/>
                    <a:lstStyle/>
                    <a:p>
                      <a:pPr marL="342900" marR="0" lvl="0" indent="-342900">
                        <a:spcBef>
                          <a:spcPts val="0"/>
                        </a:spcBef>
                        <a:spcAft>
                          <a:spcPts val="0"/>
                        </a:spcAft>
                        <a:buFont typeface="Symbol" panose="05050102010706020507" pitchFamily="18" charset="2"/>
                        <a:buChar char=""/>
                      </a:pPr>
                      <a:r>
                        <a:rPr lang="en-US" sz="1400" dirty="0" err="1">
                          <a:solidFill>
                            <a:schemeClr val="tx1"/>
                          </a:solidFill>
                          <a:effectLst/>
                        </a:rPr>
                        <a:t>PLwD</a:t>
                      </a:r>
                      <a:r>
                        <a:rPr lang="en-US" sz="1400" dirty="0">
                          <a:solidFill>
                            <a:schemeClr val="tx1"/>
                          </a:solidFill>
                          <a:effectLst/>
                        </a:rPr>
                        <a:t> is stressed and anxious, possibly about their loss of function</a:t>
                      </a:r>
                      <a:endPar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400" dirty="0" smtClean="0">
                          <a:effectLst/>
                          <a:latin typeface="+mn-lt"/>
                          <a:ea typeface="+mn-ea"/>
                          <a:cs typeface="+mn-cs"/>
                        </a:rPr>
                        <a:t>Plan</a:t>
                      </a:r>
                      <a:r>
                        <a:rPr lang="en-US" sz="1400" baseline="0" dirty="0" smtClean="0">
                          <a:effectLst/>
                          <a:latin typeface="+mn-lt"/>
                          <a:ea typeface="+mn-ea"/>
                          <a:cs typeface="+mn-cs"/>
                        </a:rPr>
                        <a:t> activities with PLwD that they enjoy an will make them tired but not frustrated.</a:t>
                      </a:r>
                    </a:p>
                    <a:p>
                      <a:pPr marL="342900" marR="0" lvl="0" indent="-342900">
                        <a:spcBef>
                          <a:spcPts val="0"/>
                        </a:spcBef>
                        <a:spcAft>
                          <a:spcPts val="0"/>
                        </a:spcAft>
                        <a:buFont typeface="Symbol" panose="05050102010706020507" pitchFamily="18" charset="2"/>
                        <a:buChar char=""/>
                      </a:pPr>
                      <a:r>
                        <a:rPr lang="en-US" sz="1400" dirty="0" smtClean="0">
                          <a:effectLst/>
                        </a:rPr>
                        <a:t>Take time to talk with the PLwD.</a:t>
                      </a:r>
                    </a:p>
                    <a:p>
                      <a:pPr marL="342900" marR="0" lvl="0" indent="-342900">
                        <a:spcBef>
                          <a:spcPts val="0"/>
                        </a:spcBef>
                        <a:spcAft>
                          <a:spcPts val="0"/>
                        </a:spcAft>
                        <a:buFont typeface="Symbol" panose="05050102010706020507" pitchFamily="18" charset="2"/>
                        <a:buChar char=""/>
                      </a:pPr>
                      <a:r>
                        <a:rPr lang="en-US" sz="1400" dirty="0" smtClean="0">
                          <a:effectLst/>
                        </a:rPr>
                        <a:t>Offer a simple, meaningful activity such as folding clothes</a:t>
                      </a:r>
                      <a:r>
                        <a:rPr lang="en-US" sz="1400" dirty="0">
                          <a:effectLst/>
                          <a:latin typeface="Calibri" panose="020F0502020204030204" pitchFamily="34" charset="0"/>
                          <a:cs typeface="Times New Roman" panose="02020603050405020304" pitchFamily="18" charset="0"/>
                        </a:rPr>
                        <a:t>.</a:t>
                      </a:r>
                      <a:endParaRPr lang="en-US" sz="1400" baseline="0" dirty="0" smtClean="0">
                        <a:effectLst/>
                        <a:latin typeface="+mn-lt"/>
                        <a:ea typeface="+mn-ea"/>
                        <a:cs typeface="+mn-cs"/>
                      </a:endParaRPr>
                    </a:p>
                  </a:txBody>
                  <a:tcPr marL="68580" marR="68580" marT="0" marB="0"/>
                </a:tc>
                <a:extLst>
                  <a:ext uri="{0D108BD9-81ED-4DB2-BD59-A6C34878D82A}">
                    <a16:rowId xmlns:a16="http://schemas.microsoft.com/office/drawing/2014/main" val="10001"/>
                  </a:ext>
                </a:extLst>
              </a:tr>
              <a:tr h="548640">
                <a:tc>
                  <a:txBody>
                    <a:bodyPr/>
                    <a:lstStyle/>
                    <a:p>
                      <a:pPr marL="342900" marR="0" lvl="0" indent="-342900">
                        <a:spcBef>
                          <a:spcPts val="0"/>
                        </a:spcBef>
                        <a:spcAft>
                          <a:spcPts val="0"/>
                        </a:spcAft>
                        <a:buFont typeface="Symbol" panose="05050102010706020507" pitchFamily="18" charset="2"/>
                        <a:buChar char=""/>
                      </a:pPr>
                      <a:r>
                        <a:rPr lang="en-US" sz="1400" dirty="0">
                          <a:solidFill>
                            <a:schemeClr val="tx1"/>
                          </a:solidFill>
                          <a:effectLst/>
                        </a:rPr>
                        <a:t>Lifestyle related-previous work role or habits </a:t>
                      </a:r>
                      <a:endPar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400" dirty="0" smtClean="0">
                          <a:effectLst/>
                        </a:rPr>
                        <a:t>Keep work shoes and work clothes out of sight.  Engage in typical weekend activities. </a:t>
                      </a:r>
                      <a:endParaRPr lang="en-US" sz="14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70840">
                <a:tc>
                  <a:txBody>
                    <a:bodyPr/>
                    <a:lstStyle/>
                    <a:p>
                      <a:pPr marL="342900" marR="0" lvl="0" indent="-342900">
                        <a:spcBef>
                          <a:spcPts val="0"/>
                        </a:spcBef>
                        <a:spcAft>
                          <a:spcPts val="0"/>
                        </a:spcAft>
                        <a:buFont typeface="Symbol" panose="05050102010706020507" pitchFamily="18" charset="2"/>
                        <a:buChar char=""/>
                      </a:pPr>
                      <a:r>
                        <a:rPr lang="en-US" sz="1400" dirty="0">
                          <a:solidFill>
                            <a:schemeClr val="tx1"/>
                          </a:solidFill>
                          <a:effectLst/>
                        </a:rPr>
                        <a:t>Looking for security </a:t>
                      </a:r>
                      <a:endPar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400" dirty="0" smtClean="0">
                          <a:effectLst/>
                        </a:rPr>
                        <a:t>Place the PLwD in a room that is convenient for you to keep a watchful eye on and that is away from stairs or elevator. </a:t>
                      </a: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US" sz="1400" dirty="0" smtClean="0">
                          <a:effectLst/>
                        </a:rPr>
                        <a:t>Adjust light levels.</a:t>
                      </a: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endParaRPr lang="en-US" sz="1400" dirty="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35280">
                <a:tc>
                  <a:txBody>
                    <a:bodyPr/>
                    <a:lstStyle/>
                    <a:p>
                      <a:pPr marL="342900" marR="0" lvl="0" indent="-342900">
                        <a:spcBef>
                          <a:spcPts val="0"/>
                        </a:spcBef>
                        <a:spcAft>
                          <a:spcPts val="0"/>
                        </a:spcAft>
                        <a:buFont typeface="Symbol" panose="05050102010706020507" pitchFamily="18" charset="2"/>
                        <a:buChar char=""/>
                      </a:pPr>
                      <a:r>
                        <a:rPr lang="en-US" sz="1400" dirty="0">
                          <a:solidFill>
                            <a:schemeClr val="tx1"/>
                          </a:solidFill>
                          <a:effectLst/>
                        </a:rPr>
                        <a:t>Pain </a:t>
                      </a:r>
                      <a:endPar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Symbol" panose="05050102010706020507" pitchFamily="18" charset="2"/>
                        <a:buChar char=""/>
                      </a:pPr>
                      <a:r>
                        <a:rPr lang="en-US" sz="1400" dirty="0" smtClean="0">
                          <a:effectLst/>
                        </a:rPr>
                        <a:t>Assess for pain and treat if needed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70840">
                <a:tc>
                  <a:txBody>
                    <a:bodyPr/>
                    <a:lstStyle/>
                    <a:p>
                      <a:pPr marL="342900" marR="0" lvl="0" indent="-342900">
                        <a:spcBef>
                          <a:spcPts val="0"/>
                        </a:spcBef>
                        <a:spcAft>
                          <a:spcPts val="0"/>
                        </a:spcAft>
                        <a:buFont typeface="Symbol" panose="05050102010706020507" pitchFamily="18" charset="2"/>
                        <a:buChar char=""/>
                      </a:pPr>
                      <a:r>
                        <a:rPr lang="en-US" sz="1400" dirty="0">
                          <a:solidFill>
                            <a:schemeClr val="tx1"/>
                          </a:solidFill>
                          <a:effectLst/>
                        </a:rPr>
                        <a:t>Searching for something familiar</a:t>
                      </a:r>
                      <a:endParaRPr lang="en-US"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marR="0" lvl="0" indent="-342900">
                        <a:spcBef>
                          <a:spcPts val="0"/>
                        </a:spcBef>
                        <a:spcAft>
                          <a:spcPts val="0"/>
                        </a:spcAft>
                        <a:buFont typeface="Symbol" panose="05050102010706020507" pitchFamily="18" charset="2"/>
                        <a:buChar char=""/>
                      </a:pPr>
                      <a:r>
                        <a:rPr lang="en-US" sz="1400" dirty="0" smtClean="0">
                          <a:effectLst/>
                        </a:rPr>
                        <a:t>Use </a:t>
                      </a:r>
                      <a:r>
                        <a:rPr lang="en-US" sz="1400" dirty="0">
                          <a:effectLst/>
                        </a:rPr>
                        <a:t>distractions such as a snack or music. </a:t>
                      </a:r>
                      <a:endParaRPr lang="en-US" sz="1400" dirty="0" smtClean="0">
                        <a:effectLst/>
                      </a:endParaRPr>
                    </a:p>
                    <a:p>
                      <a:pPr marL="0" marR="0" lvl="0" indent="0">
                        <a:spcBef>
                          <a:spcPts val="0"/>
                        </a:spcBef>
                        <a:spcAft>
                          <a:spcPts val="0"/>
                        </a:spcAft>
                        <a:buFont typeface="Symbol" panose="05050102010706020507" pitchFamily="18" charset="2"/>
                        <a:buNone/>
                      </a:pPr>
                      <a:r>
                        <a:rPr lang="en-US" sz="1400" dirty="0" smtClean="0">
                          <a:effectLst/>
                        </a:rPr>
                        <a:t>. </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388797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Outline</a:t>
            </a:r>
            <a:r>
              <a:rPr lang="en-US" dirty="0">
                <a:solidFill>
                  <a:schemeClr val="bg1"/>
                </a:solidFill>
              </a:rPr>
              <a:t> </a:t>
            </a:r>
            <a:r>
              <a:rPr lang="en-US" dirty="0" smtClean="0">
                <a:solidFill>
                  <a:schemeClr val="bg1"/>
                </a:solidFill>
              </a:rPr>
              <a:t>5</a:t>
            </a:r>
            <a:endParaRPr lang="en-CA" dirty="0">
              <a:solidFill>
                <a:schemeClr val="bg1"/>
              </a:solidFill>
            </a:endParaRPr>
          </a:p>
        </p:txBody>
      </p:sp>
      <p:sp>
        <p:nvSpPr>
          <p:cNvPr id="2" name="Content Placeholder 1">
            <a:extLst>
              <a:ext uri="{FF2B5EF4-FFF2-40B4-BE49-F238E27FC236}">
                <a16:creationId xmlns:a16="http://schemas.microsoft.com/office/drawing/2014/main" id="{0F9C6DAD-97EF-4F03-9456-E07BDC60699F}"/>
              </a:ext>
            </a:extLst>
          </p:cNvPr>
          <p:cNvSpPr>
            <a:spLocks noGrp="1"/>
          </p:cNvSpPr>
          <p:nvPr>
            <p:ph idx="1"/>
          </p:nvPr>
        </p:nvSpPr>
        <p:spPr>
          <a:xfrm>
            <a:off x="457200" y="1560945"/>
            <a:ext cx="8229600" cy="2616101"/>
          </a:xfrm>
        </p:spPr>
        <p:txBody>
          <a:bodyPr/>
          <a:lstStyle/>
          <a:p>
            <a:pPr marL="285750" lvl="0" indent="-285750"/>
            <a:r>
              <a:rPr lang="en-US" dirty="0"/>
              <a:t>Prevalence and incidence of dementia in the United States</a:t>
            </a:r>
          </a:p>
          <a:p>
            <a:pPr marL="285750" lvl="0" indent="-285750"/>
            <a:r>
              <a:rPr lang="en-US" dirty="0"/>
              <a:t>Guidelines for a Geriatric ED</a:t>
            </a:r>
          </a:p>
          <a:p>
            <a:pPr marL="285750" lvl="0" indent="-285750"/>
            <a:r>
              <a:rPr lang="en-US" dirty="0"/>
              <a:t>Presentation of a </a:t>
            </a:r>
            <a:r>
              <a:rPr lang="en-US" dirty="0" err="1"/>
              <a:t>PLwD</a:t>
            </a:r>
            <a:r>
              <a:rPr lang="en-US" dirty="0"/>
              <a:t> to the ED</a:t>
            </a:r>
          </a:p>
          <a:p>
            <a:pPr marL="285750" lvl="0" indent="-285750"/>
            <a:r>
              <a:rPr lang="en-US" dirty="0"/>
              <a:t>Providing a safe, secure environment for the </a:t>
            </a:r>
            <a:r>
              <a:rPr lang="en-US" dirty="0" err="1"/>
              <a:t>PLwD</a:t>
            </a:r>
            <a:endParaRPr lang="en-US" dirty="0"/>
          </a:p>
          <a:p>
            <a:pPr marL="285750" lvl="0" indent="-285750"/>
            <a:r>
              <a:rPr lang="en-US" dirty="0"/>
              <a:t>Recognizing and managing common behavioral disturbances within the ED </a:t>
            </a:r>
          </a:p>
          <a:p>
            <a:pPr marL="285750" lvl="0" indent="-285750"/>
            <a:r>
              <a:rPr lang="en-US" b="1" dirty="0"/>
              <a:t>Recognizing and managing delirium and other adverse events</a:t>
            </a:r>
          </a:p>
          <a:p>
            <a:pPr marL="285750" lvl="0" indent="-285750"/>
            <a:r>
              <a:rPr lang="en-US" dirty="0"/>
              <a:t>Successful discharge or transition from the ED</a:t>
            </a:r>
            <a:endParaRPr lang="en-CA" dirty="0"/>
          </a:p>
        </p:txBody>
      </p:sp>
    </p:spTree>
    <p:extLst>
      <p:ext uri="{BB962C8B-B14F-4D97-AF65-F5344CB8AC3E}">
        <p14:creationId xmlns:p14="http://schemas.microsoft.com/office/powerpoint/2010/main" val="38009796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normAutofit/>
          </a:bodyPr>
          <a:lstStyle/>
          <a:p>
            <a:pPr algn="l"/>
            <a:r>
              <a:rPr lang="en-US" sz="2800" b="1" dirty="0">
                <a:solidFill>
                  <a:schemeClr val="tx2"/>
                </a:solidFill>
              </a:rPr>
              <a:t>Special Circumstance – Recognizing Delirium</a:t>
            </a:r>
            <a:endParaRPr lang="en-US" sz="2800" dirty="0">
              <a:solidFill>
                <a:schemeClr val="tx2"/>
              </a:solidFill>
            </a:endParaRPr>
          </a:p>
        </p:txBody>
      </p:sp>
      <p:sp>
        <p:nvSpPr>
          <p:cNvPr id="3" name="Content Placeholder 2"/>
          <p:cNvSpPr>
            <a:spLocks noGrp="1"/>
          </p:cNvSpPr>
          <p:nvPr>
            <p:ph idx="1"/>
          </p:nvPr>
        </p:nvSpPr>
        <p:spPr>
          <a:xfrm>
            <a:off x="457200" y="1463040"/>
            <a:ext cx="8229600" cy="4556760"/>
          </a:xfrm>
        </p:spPr>
        <p:txBody>
          <a:bodyPr>
            <a:noAutofit/>
          </a:bodyPr>
          <a:lstStyle/>
          <a:p>
            <a:pPr marL="0" indent="0">
              <a:buNone/>
            </a:pPr>
            <a:r>
              <a:rPr lang="en-US" sz="1800" dirty="0"/>
              <a:t>Delirium is a common issue with PLwD who are in the ED or hospital. Delirium needs to be recognized and managed quickly, so it is important that the dementia care team is aware of the different ways delirium can present.</a:t>
            </a:r>
          </a:p>
          <a:p>
            <a:pPr lvl="1">
              <a:buFont typeface="Arial" panose="020B0604020202020204" pitchFamily="34" charset="0"/>
              <a:buChar char="•"/>
            </a:pPr>
            <a:r>
              <a:rPr lang="en-US" sz="1800" dirty="0"/>
              <a:t>Delirium is an acute, abrupt change in the PLwD.</a:t>
            </a:r>
          </a:p>
          <a:p>
            <a:pPr lvl="1">
              <a:buFont typeface="Arial" panose="020B0604020202020204" pitchFamily="34" charset="0"/>
              <a:buChar char="•"/>
            </a:pPr>
            <a:r>
              <a:rPr lang="en-US" sz="1800" dirty="0"/>
              <a:t>Disorganized thinking—may ramble, seem incoherent, or become more than usually confused</a:t>
            </a:r>
          </a:p>
          <a:p>
            <a:pPr lvl="1">
              <a:buFont typeface="Arial" panose="020B0604020202020204" pitchFamily="34" charset="0"/>
              <a:buChar char="•"/>
            </a:pPr>
            <a:r>
              <a:rPr lang="en-US" sz="1800" dirty="0"/>
              <a:t>Perceptual disturbances—may hallucinate, picking at things that aren’t really there</a:t>
            </a:r>
          </a:p>
          <a:p>
            <a:pPr lvl="1">
              <a:buFont typeface="Arial" panose="020B0604020202020204" pitchFamily="34" charset="0"/>
              <a:buChar char="•"/>
            </a:pPr>
            <a:r>
              <a:rPr lang="en-US" sz="1800" dirty="0"/>
              <a:t>Disorientation—likely to not know time, date, place</a:t>
            </a:r>
          </a:p>
          <a:p>
            <a:pPr lvl="1">
              <a:buFont typeface="Arial" panose="020B0604020202020204" pitchFamily="34" charset="0"/>
              <a:buChar char="•"/>
            </a:pPr>
            <a:r>
              <a:rPr lang="en-US" sz="1800" dirty="0"/>
              <a:t>Three types of delirium</a:t>
            </a:r>
          </a:p>
          <a:p>
            <a:pPr lvl="2">
              <a:buFont typeface="Courier New" panose="02070309020205020404" pitchFamily="49" charset="0"/>
              <a:buChar char="o"/>
            </a:pPr>
            <a:r>
              <a:rPr lang="en-US" sz="1800" dirty="0"/>
              <a:t>Hypoactive delirium</a:t>
            </a:r>
          </a:p>
          <a:p>
            <a:pPr lvl="2">
              <a:buFont typeface="Courier New" panose="02070309020205020404" pitchFamily="49" charset="0"/>
              <a:buChar char="o"/>
            </a:pPr>
            <a:r>
              <a:rPr lang="en-US" sz="1800" dirty="0"/>
              <a:t>Hyperactive delirium</a:t>
            </a:r>
          </a:p>
          <a:p>
            <a:pPr lvl="2">
              <a:buFont typeface="Courier New" panose="02070309020205020404" pitchFamily="49" charset="0"/>
              <a:buChar char="o"/>
            </a:pPr>
            <a:r>
              <a:rPr lang="en-US" sz="1800" dirty="0"/>
              <a:t>Mixed delirium</a:t>
            </a:r>
          </a:p>
          <a:p>
            <a:pPr marL="914400" lvl="2" indent="0" algn="r">
              <a:buNone/>
            </a:pPr>
            <a:r>
              <a:rPr lang="en-US" sz="1800" dirty="0"/>
              <a:t>(Han &amp; Weber, 2016;  McCabe &amp; Kennelly (2015); Rudolph et al., 2011)</a:t>
            </a:r>
          </a:p>
        </p:txBody>
      </p:sp>
    </p:spTree>
    <p:extLst>
      <p:ext uri="{BB962C8B-B14F-4D97-AF65-F5344CB8AC3E}">
        <p14:creationId xmlns:p14="http://schemas.microsoft.com/office/powerpoint/2010/main" val="7619645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a:bodyPr>
          <a:lstStyle/>
          <a:p>
            <a:pPr algn="l"/>
            <a:r>
              <a:rPr lang="en-US" sz="2800" b="1" dirty="0">
                <a:solidFill>
                  <a:schemeClr val="tx2"/>
                </a:solidFill>
              </a:rPr>
              <a:t>Recognizing &amp; Addressing Delirium in the ED</a:t>
            </a:r>
            <a:endParaRPr lang="en-US" sz="2800" dirty="0">
              <a:solidFill>
                <a:schemeClr val="tx2"/>
              </a:solidFill>
            </a:endParaRPr>
          </a:p>
        </p:txBody>
      </p:sp>
      <p:sp>
        <p:nvSpPr>
          <p:cNvPr id="3" name="Content Placeholder 2"/>
          <p:cNvSpPr>
            <a:spLocks noGrp="1"/>
          </p:cNvSpPr>
          <p:nvPr>
            <p:ph idx="1"/>
          </p:nvPr>
        </p:nvSpPr>
        <p:spPr>
          <a:xfrm>
            <a:off x="457200" y="1463040"/>
            <a:ext cx="8229600" cy="4099560"/>
          </a:xfrm>
        </p:spPr>
        <p:txBody>
          <a:bodyPr>
            <a:noAutofit/>
          </a:bodyPr>
          <a:lstStyle/>
          <a:p>
            <a:pPr lvl="0"/>
            <a:r>
              <a:rPr lang="en-US" dirty="0"/>
              <a:t>It is important for ED doctors to have a working knowledge of screening tools when working with PLwD. </a:t>
            </a:r>
          </a:p>
          <a:p>
            <a:r>
              <a:rPr lang="en-US" dirty="0"/>
              <a:t>Delirium is frequently overlooked in an ED setting.</a:t>
            </a:r>
          </a:p>
          <a:p>
            <a:pPr lvl="0"/>
            <a:r>
              <a:rPr lang="en-US" dirty="0"/>
              <a:t>The most widely used assessment tool for the identification of delirium is the Confusion Assessment Method (CAM). </a:t>
            </a:r>
          </a:p>
          <a:p>
            <a:pPr lvl="0"/>
            <a:r>
              <a:rPr lang="en-US" dirty="0"/>
              <a:t>A modified version of the CAM for the Intensive Care Unit (CAM-ICU) was developed for the </a:t>
            </a:r>
            <a:r>
              <a:rPr lang="en-US" dirty="0" smtClean="0"/>
              <a:t>ICU. </a:t>
            </a:r>
            <a:endParaRPr lang="en-US" dirty="0"/>
          </a:p>
          <a:p>
            <a:pPr marL="457200" lvl="1" indent="0" algn="r">
              <a:buNone/>
            </a:pPr>
            <a:r>
              <a:rPr lang="en-US" dirty="0" smtClean="0"/>
              <a:t>(</a:t>
            </a:r>
            <a:r>
              <a:rPr lang="en-US" dirty="0"/>
              <a:t>Brummell et al., 2013</a:t>
            </a:r>
            <a:r>
              <a:rPr lang="en-US" sz="1800" dirty="0"/>
              <a:t>)</a:t>
            </a:r>
          </a:p>
        </p:txBody>
      </p:sp>
    </p:spTree>
    <p:extLst>
      <p:ext uri="{BB962C8B-B14F-4D97-AF65-F5344CB8AC3E}">
        <p14:creationId xmlns:p14="http://schemas.microsoft.com/office/powerpoint/2010/main" val="309752373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720" y="457200"/>
            <a:ext cx="8229600" cy="533400"/>
          </a:xfrm>
        </p:spPr>
        <p:txBody>
          <a:bodyPr>
            <a:normAutofit/>
          </a:bodyPr>
          <a:lstStyle/>
          <a:p>
            <a:pPr algn="l"/>
            <a:r>
              <a:rPr lang="en-US" sz="2800" b="1" dirty="0">
                <a:solidFill>
                  <a:schemeClr val="tx2"/>
                </a:solidFill>
              </a:rPr>
              <a:t>Screening Delirium in the ED</a:t>
            </a:r>
            <a:endParaRPr lang="en-US" sz="2800" dirty="0">
              <a:solidFill>
                <a:schemeClr val="tx2"/>
              </a:solidFill>
            </a:endParaRPr>
          </a:p>
        </p:txBody>
      </p:sp>
      <p:sp>
        <p:nvSpPr>
          <p:cNvPr id="3" name="Content Placeholder 2"/>
          <p:cNvSpPr>
            <a:spLocks noGrp="1"/>
          </p:cNvSpPr>
          <p:nvPr>
            <p:ph idx="1"/>
          </p:nvPr>
        </p:nvSpPr>
        <p:spPr>
          <a:xfrm>
            <a:off x="457200" y="1463040"/>
            <a:ext cx="8229600" cy="3947160"/>
          </a:xfrm>
        </p:spPr>
        <p:txBody>
          <a:bodyPr>
            <a:noAutofit/>
          </a:bodyPr>
          <a:lstStyle/>
          <a:p>
            <a:pPr lvl="0"/>
            <a:r>
              <a:rPr lang="en-US" dirty="0"/>
              <a:t>The Intensive Care Unit (CAM-ICU) was developed for the ICU, and may be more appropriate for the ED setting. </a:t>
            </a:r>
          </a:p>
          <a:p>
            <a:pPr lvl="0"/>
            <a:r>
              <a:rPr lang="en-US" dirty="0"/>
              <a:t>Features of the CAM-ICU </a:t>
            </a:r>
            <a:r>
              <a:rPr lang="en-US" dirty="0" smtClean="0"/>
              <a:t>include:</a:t>
            </a:r>
            <a:endParaRPr lang="en-US" dirty="0"/>
          </a:p>
          <a:p>
            <a:pPr lvl="1">
              <a:buFont typeface="Courier New" panose="02070309020205020404" pitchFamily="49" charset="0"/>
              <a:buChar char="o"/>
            </a:pPr>
            <a:r>
              <a:rPr lang="en-US" dirty="0"/>
              <a:t>Administration time of 2 minutes</a:t>
            </a:r>
          </a:p>
          <a:p>
            <a:pPr lvl="1">
              <a:buFont typeface="Courier New" panose="02070309020205020404" pitchFamily="49" charset="0"/>
              <a:buChar char="o"/>
            </a:pPr>
            <a:r>
              <a:rPr lang="en-US" dirty="0" smtClean="0"/>
              <a:t>Evaluation </a:t>
            </a:r>
            <a:r>
              <a:rPr lang="en-US" dirty="0"/>
              <a:t>features for mental status changes, inattention, disorganized thinking, and altered level of consciousness</a:t>
            </a:r>
          </a:p>
          <a:p>
            <a:pPr marL="457200" lvl="1" indent="0" algn="r">
              <a:buNone/>
            </a:pPr>
            <a:r>
              <a:rPr lang="en-US" dirty="0"/>
              <a:t>(Brummell et al., 2013)</a:t>
            </a:r>
          </a:p>
        </p:txBody>
      </p:sp>
    </p:spTree>
    <p:extLst>
      <p:ext uri="{BB962C8B-B14F-4D97-AF65-F5344CB8AC3E}">
        <p14:creationId xmlns:p14="http://schemas.microsoft.com/office/powerpoint/2010/main" val="20852835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15696"/>
          </a:xfrm>
        </p:spPr>
        <p:txBody>
          <a:bodyPr>
            <a:normAutofit/>
          </a:bodyPr>
          <a:lstStyle/>
          <a:p>
            <a:pPr algn="l"/>
            <a:r>
              <a:rPr lang="en-US" sz="2800" b="1" dirty="0">
                <a:solidFill>
                  <a:schemeClr val="tx2"/>
                </a:solidFill>
              </a:rPr>
              <a:t>Recognizing Dementia versus Delirium </a:t>
            </a:r>
            <a:endParaRPr lang="en-US" sz="2800" dirty="0">
              <a:solidFill>
                <a:schemeClr val="tx2"/>
              </a:solidFill>
            </a:endParaRPr>
          </a:p>
        </p:txBody>
      </p:sp>
      <p:sp>
        <p:nvSpPr>
          <p:cNvPr id="3" name="Content Placeholder 2"/>
          <p:cNvSpPr>
            <a:spLocks noGrp="1"/>
          </p:cNvSpPr>
          <p:nvPr>
            <p:ph sz="half" idx="2"/>
          </p:nvPr>
        </p:nvSpPr>
        <p:spPr>
          <a:xfrm>
            <a:off x="451103" y="1066800"/>
            <a:ext cx="8268669" cy="646331"/>
          </a:xfrm>
        </p:spPr>
        <p:txBody>
          <a:bodyPr/>
          <a:lstStyle/>
          <a:p>
            <a:pPr marL="0" indent="0">
              <a:buNone/>
            </a:pPr>
            <a:r>
              <a:rPr lang="en-US" dirty="0"/>
              <a:t>Specific differences in the presentation of delirium include (American College of Emergency Physicians, 2013): </a:t>
            </a:r>
          </a:p>
        </p:txBody>
      </p:sp>
      <p:graphicFrame>
        <p:nvGraphicFramePr>
          <p:cNvPr id="7" name="Content Placeholder 6" descr="Table listing specific differences in the presentation of delirium in dementia versus delirium"/>
          <p:cNvGraphicFramePr>
            <a:graphicFrameLocks noGrp="1"/>
          </p:cNvGraphicFramePr>
          <p:nvPr>
            <p:ph sz="half" idx="1"/>
            <p:extLst>
              <p:ext uri="{D42A27DB-BD31-4B8C-83A1-F6EECF244321}">
                <p14:modId xmlns:p14="http://schemas.microsoft.com/office/powerpoint/2010/main" val="750807744"/>
              </p:ext>
            </p:extLst>
          </p:nvPr>
        </p:nvGraphicFramePr>
        <p:xfrm>
          <a:off x="457200" y="1905000"/>
          <a:ext cx="8262939" cy="367792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gridCol w="3386139">
                  <a:extLst>
                    <a:ext uri="{9D8B030D-6E8A-4147-A177-3AD203B41FA5}">
                      <a16:colId xmlns:a16="http://schemas.microsoft.com/office/drawing/2014/main" val="20002"/>
                    </a:ext>
                  </a:extLst>
                </a:gridCol>
              </a:tblGrid>
              <a:tr h="370840">
                <a:tc>
                  <a:txBody>
                    <a:bodyPr/>
                    <a:lstStyle/>
                    <a:p>
                      <a:pPr marL="0" marR="0">
                        <a:spcAft>
                          <a:spcPts val="1200"/>
                        </a:spcAft>
                      </a:pPr>
                      <a:r>
                        <a:rPr lang="en-US" sz="1600" dirty="0">
                          <a:effectLst/>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solidFill>
                      <a:srgbClr val="1F497D"/>
                    </a:solidFill>
                  </a:tcPr>
                </a:tc>
                <a:tc>
                  <a:txBody>
                    <a:bodyPr/>
                    <a:lstStyle/>
                    <a:p>
                      <a:pPr marL="0" marR="0">
                        <a:spcAft>
                          <a:spcPts val="1200"/>
                        </a:spcAft>
                      </a:pPr>
                      <a:r>
                        <a:rPr lang="en-US" sz="1600" dirty="0">
                          <a:effectLst/>
                        </a:rPr>
                        <a:t>Dementia</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solidFill>
                      <a:srgbClr val="1F497D"/>
                    </a:solidFill>
                  </a:tcPr>
                </a:tc>
                <a:tc>
                  <a:txBody>
                    <a:bodyPr/>
                    <a:lstStyle/>
                    <a:p>
                      <a:pPr marL="0" marR="0">
                        <a:spcAft>
                          <a:spcPts val="1200"/>
                        </a:spcAft>
                      </a:pPr>
                      <a:r>
                        <a:rPr lang="en-US" sz="1600" dirty="0">
                          <a:effectLst/>
                        </a:rPr>
                        <a:t>Delirium</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solidFill>
                      <a:srgbClr val="1F497D"/>
                    </a:solidFill>
                  </a:tcPr>
                </a:tc>
                <a:extLst>
                  <a:ext uri="{0D108BD9-81ED-4DB2-BD59-A6C34878D82A}">
                    <a16:rowId xmlns:a16="http://schemas.microsoft.com/office/drawing/2014/main" val="10000"/>
                  </a:ext>
                </a:extLst>
              </a:tr>
              <a:tr h="370840">
                <a:tc>
                  <a:txBody>
                    <a:bodyPr/>
                    <a:lstStyle/>
                    <a:p>
                      <a:pPr marL="0" marR="0">
                        <a:spcAft>
                          <a:spcPts val="600"/>
                        </a:spcAft>
                      </a:pPr>
                      <a:r>
                        <a:rPr lang="en-US" sz="1600" b="1" dirty="0">
                          <a:solidFill>
                            <a:schemeClr val="bg1"/>
                          </a:solidFill>
                          <a:effectLst/>
                        </a:rPr>
                        <a:t>Onset</a:t>
                      </a:r>
                      <a:endParaRPr lang="en-US"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solidFill>
                      <a:srgbClr val="1F497D"/>
                    </a:solidFill>
                  </a:tcPr>
                </a:tc>
                <a:tc>
                  <a:txBody>
                    <a:bodyPr/>
                    <a:lstStyle/>
                    <a:p>
                      <a:pPr marL="0" marR="0">
                        <a:spcAft>
                          <a:spcPts val="600"/>
                        </a:spcAft>
                      </a:pPr>
                      <a:r>
                        <a:rPr lang="en-US" sz="1600" dirty="0">
                          <a:effectLst/>
                        </a:rPr>
                        <a:t>Chronic</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tc>
                  <a:txBody>
                    <a:bodyPr/>
                    <a:lstStyle/>
                    <a:p>
                      <a:pPr marL="0" marR="0">
                        <a:spcAft>
                          <a:spcPts val="600"/>
                        </a:spcAft>
                      </a:pPr>
                      <a:r>
                        <a:rPr lang="en-US" sz="1600">
                          <a:effectLst/>
                        </a:rPr>
                        <a:t>Acute</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extLst>
                  <a:ext uri="{0D108BD9-81ED-4DB2-BD59-A6C34878D82A}">
                    <a16:rowId xmlns:a16="http://schemas.microsoft.com/office/drawing/2014/main" val="10001"/>
                  </a:ext>
                </a:extLst>
              </a:tr>
              <a:tr h="370840">
                <a:tc>
                  <a:txBody>
                    <a:bodyPr/>
                    <a:lstStyle/>
                    <a:p>
                      <a:pPr marL="0" marR="0">
                        <a:spcAft>
                          <a:spcPts val="600"/>
                        </a:spcAft>
                      </a:pPr>
                      <a:r>
                        <a:rPr lang="en-US" sz="1600" b="1" dirty="0">
                          <a:solidFill>
                            <a:schemeClr val="bg1"/>
                          </a:solidFill>
                          <a:effectLst/>
                        </a:rPr>
                        <a:t>Course</a:t>
                      </a:r>
                      <a:endParaRPr lang="en-US"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solidFill>
                      <a:srgbClr val="1F497D"/>
                    </a:solidFill>
                  </a:tcPr>
                </a:tc>
                <a:tc>
                  <a:txBody>
                    <a:bodyPr/>
                    <a:lstStyle/>
                    <a:p>
                      <a:pPr marL="0" marR="0">
                        <a:spcAft>
                          <a:spcPts val="600"/>
                        </a:spcAft>
                      </a:pPr>
                      <a:r>
                        <a:rPr lang="en-US" sz="1600" dirty="0">
                          <a:effectLst/>
                        </a:rPr>
                        <a:t>Deteriorating over a long period of time, few short-term fluctuations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tc>
                  <a:txBody>
                    <a:bodyPr/>
                    <a:lstStyle/>
                    <a:p>
                      <a:pPr marL="0" marR="0">
                        <a:spcAft>
                          <a:spcPts val="600"/>
                        </a:spcAft>
                      </a:pPr>
                      <a:r>
                        <a:rPr lang="en-US" sz="1600">
                          <a:effectLst/>
                        </a:rPr>
                        <a:t>Fluctuating minute to minute or hour to hour</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extLst>
                  <a:ext uri="{0D108BD9-81ED-4DB2-BD59-A6C34878D82A}">
                    <a16:rowId xmlns:a16="http://schemas.microsoft.com/office/drawing/2014/main" val="10002"/>
                  </a:ext>
                </a:extLst>
              </a:tr>
              <a:tr h="370840">
                <a:tc>
                  <a:txBody>
                    <a:bodyPr/>
                    <a:lstStyle/>
                    <a:p>
                      <a:pPr marL="0" marR="0">
                        <a:spcAft>
                          <a:spcPts val="600"/>
                        </a:spcAft>
                      </a:pPr>
                      <a:r>
                        <a:rPr lang="en-US" sz="1600" b="1" dirty="0">
                          <a:solidFill>
                            <a:schemeClr val="bg1"/>
                          </a:solidFill>
                          <a:effectLst/>
                        </a:rPr>
                        <a:t>Duration</a:t>
                      </a:r>
                      <a:endParaRPr lang="en-US"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solidFill>
                      <a:srgbClr val="1F497D"/>
                    </a:solidFill>
                  </a:tcPr>
                </a:tc>
                <a:tc>
                  <a:txBody>
                    <a:bodyPr/>
                    <a:lstStyle/>
                    <a:p>
                      <a:pPr marL="0" marR="0">
                        <a:spcAft>
                          <a:spcPts val="600"/>
                        </a:spcAft>
                      </a:pPr>
                      <a:r>
                        <a:rPr lang="en-US" sz="1600" dirty="0">
                          <a:effectLst/>
                        </a:rPr>
                        <a:t>Months to years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tc>
                  <a:txBody>
                    <a:bodyPr/>
                    <a:lstStyle/>
                    <a:p>
                      <a:pPr marL="0" marR="0">
                        <a:spcAft>
                          <a:spcPts val="600"/>
                        </a:spcAft>
                      </a:pPr>
                      <a:r>
                        <a:rPr lang="en-US" sz="1600">
                          <a:effectLst/>
                        </a:rPr>
                        <a:t>Hours to weeks</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extLst>
                  <a:ext uri="{0D108BD9-81ED-4DB2-BD59-A6C34878D82A}">
                    <a16:rowId xmlns:a16="http://schemas.microsoft.com/office/drawing/2014/main" val="10003"/>
                  </a:ext>
                </a:extLst>
              </a:tr>
              <a:tr h="370840">
                <a:tc>
                  <a:txBody>
                    <a:bodyPr/>
                    <a:lstStyle/>
                    <a:p>
                      <a:pPr marL="0" marR="0">
                        <a:spcAft>
                          <a:spcPts val="600"/>
                        </a:spcAft>
                      </a:pPr>
                      <a:r>
                        <a:rPr lang="en-US" sz="1600" b="1" dirty="0">
                          <a:solidFill>
                            <a:schemeClr val="bg1"/>
                          </a:solidFill>
                          <a:effectLst/>
                        </a:rPr>
                        <a:t>Memory</a:t>
                      </a:r>
                      <a:endParaRPr lang="en-US"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solidFill>
                      <a:srgbClr val="1F497D"/>
                    </a:solidFill>
                  </a:tcPr>
                </a:tc>
                <a:tc>
                  <a:txBody>
                    <a:bodyPr/>
                    <a:lstStyle/>
                    <a:p>
                      <a:pPr marL="0" marR="0">
                        <a:spcAft>
                          <a:spcPts val="600"/>
                        </a:spcAft>
                      </a:pPr>
                      <a:r>
                        <a:rPr lang="en-US" sz="1600" dirty="0">
                          <a:effectLst/>
                        </a:rPr>
                        <a:t>Short-term memory is affected—</a:t>
                      </a:r>
                      <a:r>
                        <a:rPr lang="en-US" sz="1600" dirty="0" err="1">
                          <a:effectLst/>
                        </a:rPr>
                        <a:t>PLwD</a:t>
                      </a:r>
                      <a:r>
                        <a:rPr lang="en-US" sz="1600" dirty="0">
                          <a:effectLst/>
                        </a:rPr>
                        <a:t> may not have good recollection of recent past or more remote past</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tc>
                  <a:txBody>
                    <a:bodyPr/>
                    <a:lstStyle/>
                    <a:p>
                      <a:pPr marL="0" marR="0">
                        <a:spcAft>
                          <a:spcPts val="600"/>
                        </a:spcAft>
                      </a:pPr>
                      <a:r>
                        <a:rPr lang="en-US" sz="1600" dirty="0">
                          <a:effectLst/>
                        </a:rPr>
                        <a:t>Working memory is affected—</a:t>
                      </a:r>
                      <a:r>
                        <a:rPr lang="en-US" sz="1600" dirty="0" err="1">
                          <a:effectLst/>
                        </a:rPr>
                        <a:t>PLwD</a:t>
                      </a:r>
                      <a:r>
                        <a:rPr lang="en-US" sz="1600" dirty="0">
                          <a:effectLst/>
                        </a:rPr>
                        <a:t> may not be able to recall immediate or recent past, may not recall instructions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extLst>
                  <a:ext uri="{0D108BD9-81ED-4DB2-BD59-A6C34878D82A}">
                    <a16:rowId xmlns:a16="http://schemas.microsoft.com/office/drawing/2014/main" val="10004"/>
                  </a:ext>
                </a:extLst>
              </a:tr>
              <a:tr h="370840">
                <a:tc>
                  <a:txBody>
                    <a:bodyPr/>
                    <a:lstStyle/>
                    <a:p>
                      <a:pPr marL="0" marR="0">
                        <a:spcAft>
                          <a:spcPts val="600"/>
                        </a:spcAft>
                      </a:pPr>
                      <a:r>
                        <a:rPr lang="en-US" sz="1600" b="1" dirty="0">
                          <a:solidFill>
                            <a:schemeClr val="bg1"/>
                          </a:solidFill>
                          <a:effectLst/>
                        </a:rPr>
                        <a:t>Orientation</a:t>
                      </a:r>
                      <a:endParaRPr lang="en-US"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solidFill>
                      <a:srgbClr val="1F497D"/>
                    </a:solidFill>
                  </a:tcPr>
                </a:tc>
                <a:tc>
                  <a:txBody>
                    <a:bodyPr/>
                    <a:lstStyle/>
                    <a:p>
                      <a:pPr marL="0" marR="0">
                        <a:spcAft>
                          <a:spcPts val="600"/>
                        </a:spcAft>
                      </a:pPr>
                      <a:r>
                        <a:rPr lang="en-US" sz="1600">
                          <a:effectLst/>
                        </a:rPr>
                        <a:t>Often oriented to time and place</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tc>
                  <a:txBody>
                    <a:bodyPr/>
                    <a:lstStyle/>
                    <a:p>
                      <a:pPr marL="0" marR="0">
                        <a:spcAft>
                          <a:spcPts val="600"/>
                        </a:spcAft>
                      </a:pPr>
                      <a:r>
                        <a:rPr lang="en-US" sz="1600" dirty="0">
                          <a:effectLst/>
                        </a:rPr>
                        <a:t>Not oriented to time or place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extLst>
                  <a:ext uri="{0D108BD9-81ED-4DB2-BD59-A6C34878D82A}">
                    <a16:rowId xmlns:a16="http://schemas.microsoft.com/office/drawing/2014/main" val="10005"/>
                  </a:ext>
                </a:extLst>
              </a:tr>
              <a:tr h="370840">
                <a:tc>
                  <a:txBody>
                    <a:bodyPr/>
                    <a:lstStyle/>
                    <a:p>
                      <a:pPr marL="0" marR="0">
                        <a:spcAft>
                          <a:spcPts val="600"/>
                        </a:spcAft>
                      </a:pPr>
                      <a:r>
                        <a:rPr lang="en-US" sz="1600" b="1" dirty="0">
                          <a:solidFill>
                            <a:schemeClr val="bg1"/>
                          </a:solidFill>
                          <a:effectLst/>
                        </a:rPr>
                        <a:t>Perception</a:t>
                      </a:r>
                      <a:endParaRPr lang="en-US"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solidFill>
                      <a:srgbClr val="1F497D"/>
                    </a:solidFill>
                  </a:tcPr>
                </a:tc>
                <a:tc>
                  <a:txBody>
                    <a:bodyPr/>
                    <a:lstStyle/>
                    <a:p>
                      <a:pPr marL="0" marR="0">
                        <a:spcAft>
                          <a:spcPts val="600"/>
                        </a:spcAft>
                      </a:pPr>
                      <a:r>
                        <a:rPr lang="en-US" sz="1600">
                          <a:effectLst/>
                        </a:rPr>
                        <a:t>Often intact, delusions, if present, are usually fixed</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tc>
                <a:tc>
                  <a:txBody>
                    <a:bodyPr/>
                    <a:lstStyle/>
                    <a:p>
                      <a:pPr marL="0" marR="0">
                        <a:spcAft>
                          <a:spcPts val="600"/>
                        </a:spcAft>
                      </a:pPr>
                      <a:r>
                        <a:rPr lang="en-US" sz="1600" dirty="0">
                          <a:effectLst/>
                        </a:rPr>
                        <a:t>Hallucinations, changing delusions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tc>
                <a:extLst>
                  <a:ext uri="{0D108BD9-81ED-4DB2-BD59-A6C34878D82A}">
                    <a16:rowId xmlns:a16="http://schemas.microsoft.com/office/drawing/2014/main" val="10006"/>
                  </a:ext>
                </a:extLst>
              </a:tr>
              <a:tr h="370840">
                <a:tc>
                  <a:txBody>
                    <a:bodyPr/>
                    <a:lstStyle/>
                    <a:p>
                      <a:pPr marL="0" marR="0">
                        <a:spcAft>
                          <a:spcPts val="600"/>
                        </a:spcAft>
                      </a:pPr>
                      <a:r>
                        <a:rPr lang="en-US" sz="1600" b="1" dirty="0">
                          <a:solidFill>
                            <a:schemeClr val="bg1"/>
                          </a:solidFill>
                          <a:effectLst/>
                        </a:rPr>
                        <a:t>Psychomotor changes</a:t>
                      </a:r>
                      <a:endParaRPr lang="en-US"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solidFill>
                      <a:srgbClr val="1F497D"/>
                    </a:solidFill>
                  </a:tcPr>
                </a:tc>
                <a:tc>
                  <a:txBody>
                    <a:bodyPr/>
                    <a:lstStyle/>
                    <a:p>
                      <a:pPr marL="0" marR="0">
                        <a:spcAft>
                          <a:spcPts val="600"/>
                        </a:spcAft>
                      </a:pPr>
                      <a:r>
                        <a:rPr lang="en-US" sz="1600" dirty="0">
                          <a:effectLst/>
                        </a:rPr>
                        <a:t>Often normal</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tc>
                  <a:txBody>
                    <a:bodyPr/>
                    <a:lstStyle/>
                    <a:p>
                      <a:pPr marL="0" marR="0">
                        <a:spcAft>
                          <a:spcPts val="600"/>
                        </a:spcAft>
                      </a:pPr>
                      <a:r>
                        <a:rPr lang="en-US" sz="1600" dirty="0">
                          <a:effectLst/>
                        </a:rPr>
                        <a:t>Increased or decreased</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0825" marR="70825" marT="0"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6995710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52400"/>
            <a:ext cx="8229600" cy="1143000"/>
          </a:xfrm>
        </p:spPr>
        <p:txBody>
          <a:bodyPr>
            <a:normAutofit/>
          </a:bodyPr>
          <a:lstStyle/>
          <a:p>
            <a:pPr algn="l"/>
            <a:r>
              <a:rPr lang="en-US" sz="2800" b="1" dirty="0">
                <a:solidFill>
                  <a:schemeClr val="tx2"/>
                </a:solidFill>
              </a:rPr>
              <a:t>Addressing Delirium in the Geriatric ED</a:t>
            </a:r>
            <a:endParaRPr lang="en-US" sz="2800" dirty="0">
              <a:solidFill>
                <a:schemeClr val="tx2"/>
              </a:solidFill>
            </a:endParaRPr>
          </a:p>
        </p:txBody>
      </p:sp>
      <p:sp>
        <p:nvSpPr>
          <p:cNvPr id="3" name="Content Placeholder 2"/>
          <p:cNvSpPr>
            <a:spLocks noGrp="1"/>
          </p:cNvSpPr>
          <p:nvPr>
            <p:ph idx="1"/>
          </p:nvPr>
        </p:nvSpPr>
        <p:spPr>
          <a:xfrm>
            <a:off x="457200" y="1463040"/>
            <a:ext cx="8229600" cy="3185160"/>
          </a:xfrm>
        </p:spPr>
        <p:txBody>
          <a:bodyPr>
            <a:noAutofit/>
          </a:bodyPr>
          <a:lstStyle/>
          <a:p>
            <a:pPr lvl="0"/>
            <a:r>
              <a:rPr lang="en-US" dirty="0"/>
              <a:t>The Geriatric ED will have specific policies to address screening for delirium.</a:t>
            </a:r>
          </a:p>
          <a:p>
            <a:pPr lvl="0"/>
            <a:r>
              <a:rPr lang="en-US" dirty="0"/>
              <a:t>Geriatric ED Guidelines recommend using the Delirium Triage Screen (DTS) and the Brief Confusion Method (</a:t>
            </a:r>
            <a:r>
              <a:rPr lang="en-US" dirty="0" err="1"/>
              <a:t>bCAM</a:t>
            </a:r>
            <a:r>
              <a:rPr lang="en-US" dirty="0"/>
              <a:t>).</a:t>
            </a:r>
          </a:p>
          <a:p>
            <a:pPr lvl="1">
              <a:buFont typeface="Courier New" panose="02070309020205020404" pitchFamily="49" charset="0"/>
              <a:buChar char="o"/>
            </a:pPr>
            <a:r>
              <a:rPr lang="en-US" dirty="0"/>
              <a:t>The DTS is highly sensitive and the </a:t>
            </a:r>
            <a:r>
              <a:rPr lang="en-US" dirty="0" err="1"/>
              <a:t>bCAM</a:t>
            </a:r>
            <a:r>
              <a:rPr lang="en-US" dirty="0"/>
              <a:t> is highly specific.  </a:t>
            </a:r>
          </a:p>
          <a:p>
            <a:pPr lvl="0"/>
            <a:r>
              <a:rPr lang="en-US" dirty="0"/>
              <a:t>Geriatric ED Guidelines recommend use of The Short Blessed Test for ED Dementia Screening.</a:t>
            </a:r>
          </a:p>
          <a:p>
            <a:pPr marL="0" lvl="0" indent="0" algn="r">
              <a:buNone/>
            </a:pPr>
            <a:r>
              <a:rPr lang="en-US" dirty="0"/>
              <a:t>(American College of Emergency Physicians, 2013)</a:t>
            </a:r>
          </a:p>
        </p:txBody>
      </p:sp>
    </p:spTree>
    <p:extLst>
      <p:ext uri="{BB962C8B-B14F-4D97-AF65-F5344CB8AC3E}">
        <p14:creationId xmlns:p14="http://schemas.microsoft.com/office/powerpoint/2010/main" val="15681772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a:bodyPr>
          <a:lstStyle/>
          <a:p>
            <a:pPr algn="l"/>
            <a:r>
              <a:rPr lang="en-US" sz="2800" b="1" dirty="0">
                <a:solidFill>
                  <a:schemeClr val="tx2"/>
                </a:solidFill>
              </a:rPr>
              <a:t>Delirium in the Geriatric ED: Delirium Triage Screen</a:t>
            </a:r>
            <a:endParaRPr lang="en-US" sz="2800" dirty="0">
              <a:solidFill>
                <a:schemeClr val="tx2"/>
              </a:solidFill>
            </a:endParaRPr>
          </a:p>
        </p:txBody>
      </p:sp>
      <p:sp>
        <p:nvSpPr>
          <p:cNvPr id="3" name="Content Placeholder 2"/>
          <p:cNvSpPr>
            <a:spLocks noGrp="1"/>
          </p:cNvSpPr>
          <p:nvPr>
            <p:ph idx="1"/>
          </p:nvPr>
        </p:nvSpPr>
        <p:spPr>
          <a:xfrm>
            <a:off x="457200" y="1463040"/>
            <a:ext cx="8229600" cy="4861560"/>
          </a:xfrm>
        </p:spPr>
        <p:txBody>
          <a:bodyPr>
            <a:noAutofit/>
          </a:bodyPr>
          <a:lstStyle/>
          <a:p>
            <a:r>
              <a:rPr lang="en-US" dirty="0"/>
              <a:t>The Geriatric ED will be prepared with assessment tools that are specific to identifying the onset of delirium in PLwD.  The Delirium Triage Screen (DTS) is a two-step assessment for delirium in an acute care setting. It takes about 20 seconds to perform and measures level of consciousness and inattention. </a:t>
            </a:r>
          </a:p>
          <a:p>
            <a:pPr lvl="0"/>
            <a:r>
              <a:rPr lang="en-US" dirty="0"/>
              <a:t>Level of consciousness is measured using the Richmond Agitation Sedation Scale (RASS) </a:t>
            </a:r>
          </a:p>
          <a:p>
            <a:pPr lvl="0"/>
            <a:r>
              <a:rPr lang="en-US" dirty="0"/>
              <a:t>Inattention is measured by asking the PLwD to spell the word “LUNCH” backwards. </a:t>
            </a:r>
          </a:p>
          <a:p>
            <a:pPr lvl="0"/>
            <a:r>
              <a:rPr lang="en-US" dirty="0"/>
              <a:t>If the individual has a RASS of 0 (normal) or makes 0 or 1 error on spelling “LUNCH” then </a:t>
            </a:r>
            <a:r>
              <a:rPr lang="en-US" dirty="0" smtClean="0"/>
              <a:t>the DTS  is considered </a:t>
            </a:r>
            <a:r>
              <a:rPr lang="en-US" dirty="0"/>
              <a:t>negative for delirium. If the RASS is anything other than 0 (altered consciousness) and the individual makes more than 1 error on spelling “LUNCH” the </a:t>
            </a:r>
            <a:r>
              <a:rPr lang="en-US" dirty="0" smtClean="0"/>
              <a:t>DTS  is </a:t>
            </a:r>
            <a:r>
              <a:rPr lang="en-US" dirty="0"/>
              <a:t>considered positive for delirium</a:t>
            </a:r>
            <a:r>
              <a:rPr lang="en-US" dirty="0" smtClean="0"/>
              <a:t>.  </a:t>
            </a:r>
          </a:p>
          <a:p>
            <a:pPr marL="0" lvl="0" indent="0">
              <a:buNone/>
            </a:pPr>
            <a:r>
              <a:rPr lang="en-US" dirty="0" smtClean="0"/>
              <a:t>             (</a:t>
            </a:r>
            <a:r>
              <a:rPr lang="en-US" dirty="0"/>
              <a:t>American College of Emergency Physicians, 2013; Han et al., 2013)</a:t>
            </a:r>
          </a:p>
        </p:txBody>
      </p:sp>
    </p:spTree>
    <p:extLst>
      <p:ext uri="{BB962C8B-B14F-4D97-AF65-F5344CB8AC3E}">
        <p14:creationId xmlns:p14="http://schemas.microsoft.com/office/powerpoint/2010/main" val="28762960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12838"/>
          </a:xfrm>
        </p:spPr>
        <p:txBody>
          <a:bodyPr>
            <a:normAutofit/>
          </a:bodyPr>
          <a:lstStyle/>
          <a:p>
            <a:pPr algn="l"/>
            <a:r>
              <a:rPr lang="en-US" sz="2800" b="1" dirty="0">
                <a:solidFill>
                  <a:schemeClr val="tx2"/>
                </a:solidFill>
              </a:rPr>
              <a:t>Delirium in the Geriatric ED: Brief Confusion Assessment Method</a:t>
            </a:r>
            <a:endParaRPr lang="en-US" sz="2800" dirty="0">
              <a:solidFill>
                <a:schemeClr val="tx2"/>
              </a:solidFill>
            </a:endParaRPr>
          </a:p>
        </p:txBody>
      </p:sp>
      <p:sp>
        <p:nvSpPr>
          <p:cNvPr id="3" name="Content Placeholder 2"/>
          <p:cNvSpPr>
            <a:spLocks noGrp="1"/>
          </p:cNvSpPr>
          <p:nvPr>
            <p:ph idx="1"/>
          </p:nvPr>
        </p:nvSpPr>
        <p:spPr>
          <a:xfrm>
            <a:off x="457200" y="1417638"/>
            <a:ext cx="8229600" cy="4983162"/>
          </a:xfrm>
        </p:spPr>
        <p:txBody>
          <a:bodyPr>
            <a:normAutofit/>
          </a:bodyPr>
          <a:lstStyle/>
          <a:p>
            <a:pPr marL="0" indent="0">
              <a:buNone/>
            </a:pPr>
            <a:r>
              <a:rPr lang="en-US" sz="2000" dirty="0"/>
              <a:t>The Brief Confusion Assessment Method (</a:t>
            </a:r>
            <a:r>
              <a:rPr lang="en-US" sz="2000" dirty="0" err="1"/>
              <a:t>bCAM</a:t>
            </a:r>
            <a:r>
              <a:rPr lang="en-US" sz="2000" dirty="0"/>
              <a:t>) is a delirium assessment that takes no more than 2 minutes to administer:</a:t>
            </a:r>
          </a:p>
          <a:p>
            <a:pPr lvl="0"/>
            <a:r>
              <a:rPr lang="en-US" sz="2000" dirty="0"/>
              <a:t>The PLwD is asked to recite the months backwards from December to July to test for inattention. If the individual makes more than 1 error, or is unable or refuses to take the assessment, then the result is positive for inattention.</a:t>
            </a:r>
          </a:p>
          <a:p>
            <a:pPr lvl="0"/>
            <a:r>
              <a:rPr lang="en-US" sz="2000" dirty="0"/>
              <a:t>The PLwD is given the Richmond Agitation Sedation Scale (RASS). If the RASS is greater than 0, the result is positive for delirium.</a:t>
            </a:r>
          </a:p>
          <a:p>
            <a:pPr lvl="0"/>
            <a:r>
              <a:rPr lang="en-US" sz="2000" dirty="0"/>
              <a:t>Finally, the PLwD is asked 4 common sense questions (i.e., “Are there fish in the sea?”). If there is any error, then the result is positive for delirium.</a:t>
            </a:r>
          </a:p>
          <a:p>
            <a:pPr marL="0" lvl="0" indent="0" algn="r">
              <a:buNone/>
            </a:pPr>
            <a:r>
              <a:rPr lang="en-US" sz="2000" dirty="0"/>
              <a:t>(American College of Emergency Physicians, 2013; Han et al., 2013)</a:t>
            </a:r>
          </a:p>
        </p:txBody>
      </p:sp>
    </p:spTree>
    <p:extLst>
      <p:ext uri="{BB962C8B-B14F-4D97-AF65-F5344CB8AC3E}">
        <p14:creationId xmlns:p14="http://schemas.microsoft.com/office/powerpoint/2010/main" val="3798120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7552" y="914400"/>
            <a:ext cx="7153564" cy="304800"/>
          </a:xfrm>
        </p:spPr>
        <p:txBody>
          <a:bodyPr>
            <a:noAutofit/>
          </a:bodyPr>
          <a:lstStyle/>
          <a:p>
            <a:pPr algn="l"/>
            <a:r>
              <a:rPr lang="en-US" dirty="0">
                <a:solidFill>
                  <a:schemeClr val="tx2"/>
                </a:solidFill>
              </a:rPr>
              <a:t>Key Take-Home Messages</a:t>
            </a:r>
          </a:p>
        </p:txBody>
      </p:sp>
      <p:sp>
        <p:nvSpPr>
          <p:cNvPr id="3" name="Content Placeholder 2"/>
          <p:cNvSpPr>
            <a:spLocks noGrp="1"/>
          </p:cNvSpPr>
          <p:nvPr>
            <p:ph idx="1"/>
          </p:nvPr>
        </p:nvSpPr>
        <p:spPr>
          <a:xfrm>
            <a:off x="457200" y="1644087"/>
            <a:ext cx="8229600" cy="4070913"/>
          </a:xfrm>
        </p:spPr>
        <p:txBody>
          <a:bodyPr>
            <a:noAutofit/>
          </a:bodyPr>
          <a:lstStyle/>
          <a:p>
            <a:pPr lvl="0"/>
            <a:r>
              <a:rPr lang="en-US" dirty="0"/>
              <a:t>A significant number of older adults who present with Alzheimer’s disease or other dementia will present to the ED.</a:t>
            </a:r>
          </a:p>
          <a:p>
            <a:pPr lvl="0"/>
            <a:r>
              <a:rPr lang="en-US" dirty="0"/>
              <a:t>Many ED visits by PLwD can be avoided with appropriate care coordination and assessment.</a:t>
            </a:r>
          </a:p>
          <a:p>
            <a:pPr lvl="0"/>
            <a:r>
              <a:rPr lang="en-US" dirty="0"/>
              <a:t>Confusion, memory problems, personality changes, and agitation are some examples of the significant challenges for staff to manage and care for PLwD in the ED.</a:t>
            </a:r>
          </a:p>
          <a:p>
            <a:pPr lvl="0"/>
            <a:r>
              <a:rPr lang="en-US" dirty="0"/>
              <a:t>PLwD may experience medical, psychological and behavioral complications while in the ED that can be difficult to assess.</a:t>
            </a:r>
          </a:p>
          <a:p>
            <a:pPr lvl="0"/>
            <a:r>
              <a:rPr lang="en-US" dirty="0"/>
              <a:t>Consistent, calm, collaborative and compassionate care provides the PLwD with a safe and secure environment.</a:t>
            </a:r>
          </a:p>
        </p:txBody>
      </p:sp>
    </p:spTree>
    <p:extLst>
      <p:ext uri="{BB962C8B-B14F-4D97-AF65-F5344CB8AC3E}">
        <p14:creationId xmlns:p14="http://schemas.microsoft.com/office/powerpoint/2010/main" val="108670110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6928"/>
            <a:ext cx="8229600" cy="957072"/>
          </a:xfrm>
        </p:spPr>
        <p:txBody>
          <a:bodyPr>
            <a:normAutofit/>
          </a:bodyPr>
          <a:lstStyle/>
          <a:p>
            <a:pPr algn="l"/>
            <a:r>
              <a:rPr lang="en-US" sz="2800" b="1" dirty="0">
                <a:solidFill>
                  <a:schemeClr val="tx2"/>
                </a:solidFill>
              </a:rPr>
              <a:t>Review: Recognizing &amp; Addressing Delirium in the Geriatric ED</a:t>
            </a:r>
            <a:endParaRPr lang="en-US" sz="2800" dirty="0">
              <a:solidFill>
                <a:schemeClr val="tx2"/>
              </a:solidFill>
            </a:endParaRPr>
          </a:p>
        </p:txBody>
      </p:sp>
      <p:graphicFrame>
        <p:nvGraphicFramePr>
          <p:cNvPr id="4" name="Content Placeholder 3" descr="Table listing Geriatric ED features presented in delirium versus dementia"/>
          <p:cNvGraphicFramePr>
            <a:graphicFrameLocks noGrp="1"/>
          </p:cNvGraphicFramePr>
          <p:nvPr>
            <p:ph sz="half" idx="1"/>
            <p:extLst>
              <p:ext uri="{D42A27DB-BD31-4B8C-83A1-F6EECF244321}">
                <p14:modId xmlns:p14="http://schemas.microsoft.com/office/powerpoint/2010/main" val="557554337"/>
              </p:ext>
            </p:extLst>
          </p:nvPr>
        </p:nvGraphicFramePr>
        <p:xfrm>
          <a:off x="374650" y="1676395"/>
          <a:ext cx="8404224" cy="3200405"/>
        </p:xfrm>
        <a:graphic>
          <a:graphicData uri="http://schemas.openxmlformats.org/drawingml/2006/table">
            <a:tbl>
              <a:tblPr firstRow="1" firstCol="1" bandRow="1">
                <a:tableStyleId>{5C22544A-7EE6-4342-B048-85BDC9FD1C3A}</a:tableStyleId>
              </a:tblPr>
              <a:tblGrid>
                <a:gridCol w="1640833">
                  <a:extLst>
                    <a:ext uri="{9D8B030D-6E8A-4147-A177-3AD203B41FA5}">
                      <a16:colId xmlns:a16="http://schemas.microsoft.com/office/drawing/2014/main" val="3181013057"/>
                    </a:ext>
                  </a:extLst>
                </a:gridCol>
                <a:gridCol w="3380855">
                  <a:extLst>
                    <a:ext uri="{9D8B030D-6E8A-4147-A177-3AD203B41FA5}">
                      <a16:colId xmlns:a16="http://schemas.microsoft.com/office/drawing/2014/main" val="2120528753"/>
                    </a:ext>
                  </a:extLst>
                </a:gridCol>
                <a:gridCol w="3382536">
                  <a:extLst>
                    <a:ext uri="{9D8B030D-6E8A-4147-A177-3AD203B41FA5}">
                      <a16:colId xmlns:a16="http://schemas.microsoft.com/office/drawing/2014/main" val="817924909"/>
                    </a:ext>
                  </a:extLst>
                </a:gridCol>
              </a:tblGrid>
              <a:tr h="1164380">
                <a:tc>
                  <a:txBody>
                    <a:bodyPr/>
                    <a:lstStyle/>
                    <a:p>
                      <a:pPr marL="0" marR="0">
                        <a:spcAft>
                          <a:spcPts val="600"/>
                        </a:spcAft>
                      </a:pPr>
                      <a:r>
                        <a:rPr lang="en-US" sz="1800" dirty="0">
                          <a:effectLst/>
                        </a:rPr>
                        <a:t>Feature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solidFill>
                      <a:srgbClr val="1F497D"/>
                    </a:solidFill>
                  </a:tcPr>
                </a:tc>
                <a:tc>
                  <a:txBody>
                    <a:bodyPr/>
                    <a:lstStyle/>
                    <a:p>
                      <a:pPr marL="0" marR="0">
                        <a:spcAft>
                          <a:spcPts val="600"/>
                        </a:spcAft>
                      </a:pPr>
                      <a:r>
                        <a:rPr lang="en-US" sz="1800" dirty="0">
                          <a:effectLst/>
                        </a:rPr>
                        <a:t>Delirium</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solidFill>
                      <a:srgbClr val="1F497D"/>
                    </a:solidFill>
                  </a:tcPr>
                </a:tc>
                <a:tc>
                  <a:txBody>
                    <a:bodyPr/>
                    <a:lstStyle/>
                    <a:p>
                      <a:pPr marL="0" marR="0">
                        <a:spcAft>
                          <a:spcPts val="600"/>
                        </a:spcAft>
                      </a:pPr>
                      <a:r>
                        <a:rPr lang="en-US" sz="1800" dirty="0">
                          <a:effectLst/>
                        </a:rPr>
                        <a:t>Dementia</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solidFill>
                      <a:srgbClr val="1F497D"/>
                    </a:solidFill>
                  </a:tcPr>
                </a:tc>
                <a:extLst>
                  <a:ext uri="{0D108BD9-81ED-4DB2-BD59-A6C34878D82A}">
                    <a16:rowId xmlns:a16="http://schemas.microsoft.com/office/drawing/2014/main" val="2038919031"/>
                  </a:ext>
                </a:extLst>
              </a:tr>
              <a:tr h="407205">
                <a:tc>
                  <a:txBody>
                    <a:bodyPr/>
                    <a:lstStyle/>
                    <a:p>
                      <a:pPr marL="0" marR="0">
                        <a:spcAft>
                          <a:spcPts val="600"/>
                        </a:spcAft>
                      </a:pPr>
                      <a:r>
                        <a:rPr lang="en-US" sz="1800" dirty="0">
                          <a:effectLst/>
                        </a:rPr>
                        <a:t>Onset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solidFill>
                      <a:srgbClr val="1F497D"/>
                    </a:solidFill>
                  </a:tcPr>
                </a:tc>
                <a:tc>
                  <a:txBody>
                    <a:bodyPr/>
                    <a:lstStyle/>
                    <a:p>
                      <a:pPr marL="0" marR="0">
                        <a:spcAft>
                          <a:spcPts val="600"/>
                        </a:spcAft>
                      </a:pPr>
                      <a:r>
                        <a:rPr lang="en-US" sz="1800">
                          <a:effectLst/>
                        </a:rPr>
                        <a:t>Acute</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tc>
                <a:tc>
                  <a:txBody>
                    <a:bodyPr/>
                    <a:lstStyle/>
                    <a:p>
                      <a:pPr marL="0" marR="0">
                        <a:spcAft>
                          <a:spcPts val="600"/>
                        </a:spcAft>
                      </a:pPr>
                      <a:r>
                        <a:rPr lang="en-US" sz="1800">
                          <a:effectLst/>
                        </a:rPr>
                        <a:t>Insidious</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tc>
                <a:extLst>
                  <a:ext uri="{0D108BD9-81ED-4DB2-BD59-A6C34878D82A}">
                    <a16:rowId xmlns:a16="http://schemas.microsoft.com/office/drawing/2014/main" val="3540283986"/>
                  </a:ext>
                </a:extLst>
              </a:tr>
              <a:tr h="407205">
                <a:tc>
                  <a:txBody>
                    <a:bodyPr/>
                    <a:lstStyle/>
                    <a:p>
                      <a:pPr marL="0" marR="0">
                        <a:spcAft>
                          <a:spcPts val="600"/>
                        </a:spcAft>
                      </a:pPr>
                      <a:r>
                        <a:rPr lang="en-US" sz="1800" dirty="0">
                          <a:effectLst/>
                        </a:rPr>
                        <a:t>Course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solidFill>
                      <a:srgbClr val="1F497D"/>
                    </a:solidFill>
                  </a:tcPr>
                </a:tc>
                <a:tc>
                  <a:txBody>
                    <a:bodyPr/>
                    <a:lstStyle/>
                    <a:p>
                      <a:pPr marL="0" marR="0">
                        <a:spcAft>
                          <a:spcPts val="600"/>
                        </a:spcAft>
                      </a:pPr>
                      <a:r>
                        <a:rPr lang="en-US" sz="1800" dirty="0">
                          <a:effectLst/>
                        </a:rPr>
                        <a:t>Fluctuating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tc>
                <a:tc>
                  <a:txBody>
                    <a:bodyPr/>
                    <a:lstStyle/>
                    <a:p>
                      <a:pPr marL="0" marR="0">
                        <a:spcAft>
                          <a:spcPts val="600"/>
                        </a:spcAft>
                      </a:pPr>
                      <a:r>
                        <a:rPr lang="en-US" sz="1800" dirty="0">
                          <a:effectLst/>
                        </a:rPr>
                        <a:t>Constant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tc>
                <a:extLst>
                  <a:ext uri="{0D108BD9-81ED-4DB2-BD59-A6C34878D82A}">
                    <a16:rowId xmlns:a16="http://schemas.microsoft.com/office/drawing/2014/main" val="124302029"/>
                  </a:ext>
                </a:extLst>
              </a:tr>
              <a:tr h="407205">
                <a:tc>
                  <a:txBody>
                    <a:bodyPr/>
                    <a:lstStyle/>
                    <a:p>
                      <a:pPr marL="0" marR="0">
                        <a:spcAft>
                          <a:spcPts val="600"/>
                        </a:spcAft>
                      </a:pPr>
                      <a:r>
                        <a:rPr lang="en-US" sz="1800" dirty="0">
                          <a:effectLst/>
                        </a:rPr>
                        <a:t>Attention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solidFill>
                      <a:srgbClr val="1F497D"/>
                    </a:solidFill>
                  </a:tcPr>
                </a:tc>
                <a:tc>
                  <a:txBody>
                    <a:bodyPr/>
                    <a:lstStyle/>
                    <a:p>
                      <a:pPr marL="0" marR="0">
                        <a:spcAft>
                          <a:spcPts val="600"/>
                        </a:spcAft>
                      </a:pPr>
                      <a:r>
                        <a:rPr lang="en-US" sz="1800">
                          <a:effectLst/>
                        </a:rPr>
                        <a:t>Disordered</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tc>
                <a:tc>
                  <a:txBody>
                    <a:bodyPr/>
                    <a:lstStyle/>
                    <a:p>
                      <a:pPr marL="0" marR="0">
                        <a:spcAft>
                          <a:spcPts val="600"/>
                        </a:spcAft>
                      </a:pPr>
                      <a:r>
                        <a:rPr lang="en-US" sz="1800">
                          <a:effectLst/>
                        </a:rPr>
                        <a:t>Generally Preserved*</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tc>
                <a:extLst>
                  <a:ext uri="{0D108BD9-81ED-4DB2-BD59-A6C34878D82A}">
                    <a16:rowId xmlns:a16="http://schemas.microsoft.com/office/drawing/2014/main" val="2860745493"/>
                  </a:ext>
                </a:extLst>
              </a:tr>
              <a:tr h="407205">
                <a:tc>
                  <a:txBody>
                    <a:bodyPr/>
                    <a:lstStyle/>
                    <a:p>
                      <a:pPr marL="0" marR="0">
                        <a:spcAft>
                          <a:spcPts val="600"/>
                        </a:spcAft>
                      </a:pPr>
                      <a:r>
                        <a:rPr lang="en-US" sz="1800" dirty="0">
                          <a:effectLst/>
                        </a:rPr>
                        <a:t>Consciousness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solidFill>
                      <a:srgbClr val="1F497D"/>
                    </a:solidFill>
                  </a:tcPr>
                </a:tc>
                <a:tc>
                  <a:txBody>
                    <a:bodyPr/>
                    <a:lstStyle/>
                    <a:p>
                      <a:pPr marL="0" marR="0">
                        <a:spcAft>
                          <a:spcPts val="600"/>
                        </a:spcAft>
                      </a:pPr>
                      <a:r>
                        <a:rPr lang="en-US" sz="1800">
                          <a:effectLst/>
                        </a:rPr>
                        <a:t>Disordered</a:t>
                      </a:r>
                      <a:endParaRPr lang="en-US" sz="180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tc>
                <a:tc>
                  <a:txBody>
                    <a:bodyPr/>
                    <a:lstStyle/>
                    <a:p>
                      <a:pPr marL="0" marR="0">
                        <a:spcAft>
                          <a:spcPts val="600"/>
                        </a:spcAft>
                      </a:pPr>
                      <a:r>
                        <a:rPr lang="en-US" sz="1800" dirty="0">
                          <a:effectLst/>
                        </a:rPr>
                        <a:t>Generally Preserved*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tc>
                <a:extLst>
                  <a:ext uri="{0D108BD9-81ED-4DB2-BD59-A6C34878D82A}">
                    <a16:rowId xmlns:a16="http://schemas.microsoft.com/office/drawing/2014/main" val="29052546"/>
                  </a:ext>
                </a:extLst>
              </a:tr>
              <a:tr h="407205">
                <a:tc>
                  <a:txBody>
                    <a:bodyPr/>
                    <a:lstStyle/>
                    <a:p>
                      <a:pPr marL="0" marR="0">
                        <a:spcAft>
                          <a:spcPts val="600"/>
                        </a:spcAft>
                      </a:pPr>
                      <a:r>
                        <a:rPr lang="en-US" sz="1800" dirty="0">
                          <a:effectLst/>
                        </a:rPr>
                        <a:t>Hallucinations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solidFill>
                      <a:srgbClr val="1F497D"/>
                    </a:solidFill>
                  </a:tcPr>
                </a:tc>
                <a:tc>
                  <a:txBody>
                    <a:bodyPr/>
                    <a:lstStyle/>
                    <a:p>
                      <a:pPr marL="0" marR="0">
                        <a:spcAft>
                          <a:spcPts val="600"/>
                        </a:spcAft>
                      </a:pPr>
                      <a:r>
                        <a:rPr lang="en-US" sz="1800" dirty="0">
                          <a:effectLst/>
                        </a:rPr>
                        <a:t>Often Present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tc>
                <a:tc>
                  <a:txBody>
                    <a:bodyPr/>
                    <a:lstStyle/>
                    <a:p>
                      <a:pPr marL="0" marR="0">
                        <a:spcAft>
                          <a:spcPts val="600"/>
                        </a:spcAft>
                      </a:pPr>
                      <a:r>
                        <a:rPr lang="en-US" sz="1800" dirty="0" smtClean="0">
                          <a:effectLst/>
                        </a:rPr>
                        <a:t>May be </a:t>
                      </a:r>
                      <a:r>
                        <a:rPr lang="en-US" sz="1800" dirty="0">
                          <a:effectLst/>
                        </a:rPr>
                        <a:t>Absent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3119" marR="83119" marT="0" marB="0" anchor="ctr"/>
                </a:tc>
                <a:extLst>
                  <a:ext uri="{0D108BD9-81ED-4DB2-BD59-A6C34878D82A}">
                    <a16:rowId xmlns:a16="http://schemas.microsoft.com/office/drawing/2014/main" val="330958150"/>
                  </a:ext>
                </a:extLst>
              </a:tr>
            </a:tbl>
          </a:graphicData>
        </a:graphic>
      </p:graphicFrame>
      <p:sp>
        <p:nvSpPr>
          <p:cNvPr id="3" name="Content Placeholder 2"/>
          <p:cNvSpPr>
            <a:spLocks noGrp="1"/>
          </p:cNvSpPr>
          <p:nvPr>
            <p:ph sz="half" idx="2"/>
          </p:nvPr>
        </p:nvSpPr>
        <p:spPr>
          <a:xfrm>
            <a:off x="374904" y="5486400"/>
            <a:ext cx="3739896" cy="369332"/>
          </a:xfrm>
        </p:spPr>
        <p:txBody>
          <a:bodyPr/>
          <a:lstStyle/>
          <a:p>
            <a:pPr marL="0" indent="0">
              <a:buNone/>
            </a:pPr>
            <a:r>
              <a:rPr lang="en-US" sz="1800" dirty="0"/>
              <a:t>*Variable in Advanced Dementia</a:t>
            </a:r>
          </a:p>
        </p:txBody>
      </p:sp>
    </p:spTree>
    <p:extLst>
      <p:ext uri="{BB962C8B-B14F-4D97-AF65-F5344CB8AC3E}">
        <p14:creationId xmlns:p14="http://schemas.microsoft.com/office/powerpoint/2010/main" val="13239408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normAutofit/>
          </a:bodyPr>
          <a:lstStyle/>
          <a:p>
            <a:pPr algn="l"/>
            <a:r>
              <a:rPr lang="en-US" sz="2800" b="1" dirty="0">
                <a:solidFill>
                  <a:schemeClr val="tx2"/>
                </a:solidFill>
              </a:rPr>
              <a:t>Diagnosis of Acute Delirium: Identifying Etiology</a:t>
            </a:r>
            <a:endParaRPr lang="en-US" sz="2800" dirty="0">
              <a:solidFill>
                <a:schemeClr val="tx2"/>
              </a:solidFill>
            </a:endParaRPr>
          </a:p>
        </p:txBody>
      </p:sp>
      <p:sp>
        <p:nvSpPr>
          <p:cNvPr id="3" name="Content Placeholder 2"/>
          <p:cNvSpPr>
            <a:spLocks noGrp="1"/>
          </p:cNvSpPr>
          <p:nvPr>
            <p:ph idx="1"/>
          </p:nvPr>
        </p:nvSpPr>
        <p:spPr>
          <a:xfrm>
            <a:off x="457200" y="1143000"/>
            <a:ext cx="8229600" cy="4953000"/>
          </a:xfrm>
        </p:spPr>
        <p:txBody>
          <a:bodyPr>
            <a:noAutofit/>
          </a:bodyPr>
          <a:lstStyle/>
          <a:p>
            <a:pPr marL="0" indent="0">
              <a:buNone/>
            </a:pPr>
            <a:r>
              <a:rPr lang="en-US" sz="1800" dirty="0"/>
              <a:t>Upon diagnosis of acute delirium, ED staff should pay attention to possible underlying causes including:</a:t>
            </a:r>
          </a:p>
          <a:p>
            <a:pPr lvl="1">
              <a:buFont typeface="Courier New" panose="02070309020205020404" pitchFamily="49" charset="0"/>
              <a:buChar char="o"/>
            </a:pPr>
            <a:r>
              <a:rPr lang="en-US" sz="1800" dirty="0"/>
              <a:t>Infections such as </a:t>
            </a:r>
            <a:r>
              <a:rPr lang="en-US" sz="1800" dirty="0" smtClean="0"/>
              <a:t>sepsis, UTIs, and </a:t>
            </a:r>
            <a:r>
              <a:rPr lang="en-US" sz="1800" dirty="0"/>
              <a:t>pneumonia</a:t>
            </a:r>
          </a:p>
          <a:p>
            <a:pPr lvl="1">
              <a:buFont typeface="Courier New" panose="02070309020205020404" pitchFamily="49" charset="0"/>
              <a:buChar char="o"/>
            </a:pPr>
            <a:r>
              <a:rPr lang="en-US" sz="1800" dirty="0"/>
              <a:t>Medications, anti-cholinergic medications or sedatives/hypnotics/narcotics</a:t>
            </a:r>
          </a:p>
          <a:p>
            <a:pPr lvl="1">
              <a:buFont typeface="Courier New" panose="02070309020205020404" pitchFamily="49" charset="0"/>
              <a:buChar char="o"/>
            </a:pPr>
            <a:r>
              <a:rPr lang="en-US" sz="1800" dirty="0"/>
              <a:t>New medications</a:t>
            </a:r>
          </a:p>
          <a:p>
            <a:pPr lvl="1">
              <a:buFont typeface="Courier New" panose="02070309020205020404" pitchFamily="49" charset="0"/>
              <a:buChar char="o"/>
            </a:pPr>
            <a:r>
              <a:rPr lang="en-US" sz="1800" dirty="0"/>
              <a:t>Electrolyte imbalances</a:t>
            </a:r>
          </a:p>
          <a:p>
            <a:pPr lvl="1">
              <a:buFont typeface="Courier New" panose="02070309020205020404" pitchFamily="49" charset="0"/>
              <a:buChar char="o"/>
            </a:pPr>
            <a:r>
              <a:rPr lang="en-US" sz="1800" dirty="0"/>
              <a:t>Alcohol or drug use withdrawal</a:t>
            </a:r>
          </a:p>
          <a:p>
            <a:pPr lvl="1">
              <a:buFont typeface="Courier New" panose="02070309020205020404" pitchFamily="49" charset="0"/>
              <a:buChar char="o"/>
            </a:pPr>
            <a:r>
              <a:rPr lang="en-US" sz="1800" dirty="0"/>
              <a:t>New focal neurologic findings to guide an evaluation for stroke syndrome</a:t>
            </a:r>
          </a:p>
          <a:p>
            <a:pPr lvl="1">
              <a:buFont typeface="Courier New" panose="02070309020205020404" pitchFamily="49" charset="0"/>
              <a:buChar char="o"/>
            </a:pPr>
            <a:r>
              <a:rPr lang="en-US" sz="1800" dirty="0"/>
              <a:t>Fatigue, hunger, thirst</a:t>
            </a:r>
          </a:p>
          <a:p>
            <a:pPr lvl="1">
              <a:buFont typeface="Courier New" panose="02070309020205020404" pitchFamily="49" charset="0"/>
              <a:buChar char="o"/>
            </a:pPr>
            <a:r>
              <a:rPr lang="en-US" sz="1800" dirty="0"/>
              <a:t>Eyesight or hearing changes</a:t>
            </a:r>
          </a:p>
          <a:p>
            <a:pPr lvl="1">
              <a:buFont typeface="Courier New" panose="02070309020205020404" pitchFamily="49" charset="0"/>
              <a:buChar char="o"/>
            </a:pPr>
            <a:r>
              <a:rPr lang="en-US" sz="1800" dirty="0"/>
              <a:t>Constipation</a:t>
            </a:r>
          </a:p>
          <a:p>
            <a:pPr lvl="1">
              <a:buFont typeface="Courier New" panose="02070309020205020404" pitchFamily="49" charset="0"/>
              <a:buChar char="o"/>
            </a:pPr>
            <a:r>
              <a:rPr lang="en-US" sz="1800" dirty="0"/>
              <a:t>Excessive caffeine intake</a:t>
            </a:r>
          </a:p>
          <a:p>
            <a:pPr lvl="1">
              <a:buFont typeface="Courier New" panose="02070309020205020404" pitchFamily="49" charset="0"/>
              <a:buChar char="o"/>
            </a:pPr>
            <a:r>
              <a:rPr lang="en-US" sz="1800" dirty="0"/>
              <a:t>Change in routine</a:t>
            </a:r>
          </a:p>
          <a:p>
            <a:pPr marL="457200" lvl="1" indent="0" algn="r">
              <a:buNone/>
            </a:pPr>
            <a:r>
              <a:rPr lang="en-US" sz="1800" dirty="0"/>
              <a:t>(McCabe &amp; Kennelly, 2015; Holloman &amp; Zeller, 2012; Zeller, 2012) </a:t>
            </a:r>
          </a:p>
        </p:txBody>
      </p:sp>
    </p:spTree>
    <p:extLst>
      <p:ext uri="{BB962C8B-B14F-4D97-AF65-F5344CB8AC3E}">
        <p14:creationId xmlns:p14="http://schemas.microsoft.com/office/powerpoint/2010/main" val="11213149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82040"/>
          </a:xfrm>
        </p:spPr>
        <p:txBody>
          <a:bodyPr>
            <a:normAutofit/>
          </a:bodyPr>
          <a:lstStyle/>
          <a:p>
            <a:pPr algn="l"/>
            <a:r>
              <a:rPr lang="en-US" sz="2800" b="1" dirty="0">
                <a:solidFill>
                  <a:schemeClr val="tx2"/>
                </a:solidFill>
              </a:rPr>
              <a:t>Diagnosis of Acute Delirium: Identifying Etiology</a:t>
            </a:r>
            <a:r>
              <a:rPr lang="en-US" sz="2800" b="1" dirty="0">
                <a:solidFill>
                  <a:schemeClr val="bg1"/>
                </a:solidFill>
              </a:rPr>
              <a:t> (continued)</a:t>
            </a:r>
            <a:endParaRPr lang="en-US" sz="2800" dirty="0">
              <a:solidFill>
                <a:schemeClr val="bg1"/>
              </a:solidFill>
            </a:endParaRPr>
          </a:p>
        </p:txBody>
      </p:sp>
      <p:sp>
        <p:nvSpPr>
          <p:cNvPr id="3" name="Content Placeholder 2"/>
          <p:cNvSpPr>
            <a:spLocks noGrp="1"/>
          </p:cNvSpPr>
          <p:nvPr>
            <p:ph idx="1"/>
          </p:nvPr>
        </p:nvSpPr>
        <p:spPr>
          <a:xfrm>
            <a:off x="457200" y="1463040"/>
            <a:ext cx="8229600" cy="4404360"/>
          </a:xfrm>
        </p:spPr>
        <p:txBody>
          <a:bodyPr>
            <a:noAutofit/>
          </a:bodyPr>
          <a:lstStyle/>
          <a:p>
            <a:pPr marL="0" indent="0">
              <a:buNone/>
            </a:pPr>
            <a:r>
              <a:rPr lang="en-US" sz="1800" dirty="0"/>
              <a:t>The etiology of delirium can be identified using:</a:t>
            </a:r>
          </a:p>
          <a:p>
            <a:pPr lvl="0"/>
            <a:r>
              <a:rPr lang="en-US" sz="1800" dirty="0"/>
              <a:t>Biochemical markers </a:t>
            </a:r>
            <a:r>
              <a:rPr lang="en-US" sz="1800" dirty="0" smtClean="0"/>
              <a:t>to identify electrolyte </a:t>
            </a:r>
            <a:r>
              <a:rPr lang="en-US" sz="1800" dirty="0"/>
              <a:t>disturbances, uremia, and liver failure</a:t>
            </a:r>
          </a:p>
          <a:p>
            <a:pPr lvl="0"/>
            <a:r>
              <a:rPr lang="en-US" sz="1800" dirty="0"/>
              <a:t>Arterial blood gas if hypercapnia is suspected in individuals with a history of chronic obstructive pulmonary disease</a:t>
            </a:r>
          </a:p>
          <a:p>
            <a:pPr lvl="0"/>
            <a:r>
              <a:rPr lang="en-US" sz="1800" dirty="0"/>
              <a:t>Urinalysis in all individuals with delirium as UTIs are one of the most common causes of delirium</a:t>
            </a:r>
          </a:p>
          <a:p>
            <a:pPr lvl="0"/>
            <a:r>
              <a:rPr lang="en-US" sz="1800" dirty="0"/>
              <a:t>Chest x-ray performed in the majority of individuals with delirium to identify potential pneumonia</a:t>
            </a:r>
          </a:p>
          <a:p>
            <a:pPr lvl="0"/>
            <a:r>
              <a:rPr lang="en-US" sz="1800" dirty="0"/>
              <a:t>Lumbar puncture in select individuals where meningitis or encephalitis could explain delirium</a:t>
            </a:r>
          </a:p>
          <a:p>
            <a:pPr lvl="0"/>
            <a:r>
              <a:rPr lang="en-US" sz="1800" dirty="0"/>
              <a:t>Computed tomography of the brain performed in select individuals, particularly those with a low level of consciousness, history of falls, or focal neurological deficits</a:t>
            </a:r>
          </a:p>
          <a:p>
            <a:pPr marL="0" lvl="0" indent="0" algn="r">
              <a:buNone/>
            </a:pPr>
            <a:r>
              <a:rPr lang="en-US" sz="1800" dirty="0"/>
              <a:t>(McCabe &amp; Kennelly, 2015; Holloman &amp; Zeller, 2012)</a:t>
            </a:r>
          </a:p>
        </p:txBody>
      </p:sp>
    </p:spTree>
    <p:extLst>
      <p:ext uri="{BB962C8B-B14F-4D97-AF65-F5344CB8AC3E}">
        <p14:creationId xmlns:p14="http://schemas.microsoft.com/office/powerpoint/2010/main" val="19281163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Outline </a:t>
            </a:r>
            <a:r>
              <a:rPr lang="en-US" dirty="0" smtClean="0">
                <a:solidFill>
                  <a:schemeClr val="bg1"/>
                </a:solidFill>
              </a:rPr>
              <a:t>5 </a:t>
            </a:r>
            <a:endParaRPr lang="en-CA" dirty="0">
              <a:solidFill>
                <a:schemeClr val="bg1"/>
              </a:solidFill>
            </a:endParaRPr>
          </a:p>
        </p:txBody>
      </p:sp>
      <p:sp>
        <p:nvSpPr>
          <p:cNvPr id="2" name="Content Placeholder 1">
            <a:extLst>
              <a:ext uri="{FF2B5EF4-FFF2-40B4-BE49-F238E27FC236}">
                <a16:creationId xmlns:a16="http://schemas.microsoft.com/office/drawing/2014/main" id="{DC947529-315A-46F3-821A-09543CFFBD2F}"/>
              </a:ext>
            </a:extLst>
          </p:cNvPr>
          <p:cNvSpPr>
            <a:spLocks noGrp="1"/>
          </p:cNvSpPr>
          <p:nvPr>
            <p:ph idx="1"/>
          </p:nvPr>
        </p:nvSpPr>
        <p:spPr>
          <a:xfrm>
            <a:off x="457200" y="1560945"/>
            <a:ext cx="8229600" cy="2616101"/>
          </a:xfrm>
        </p:spPr>
        <p:txBody>
          <a:bodyPr/>
          <a:lstStyle/>
          <a:p>
            <a:pPr marL="285750" lvl="0" indent="-285750"/>
            <a:r>
              <a:rPr lang="en-US" dirty="0"/>
              <a:t>Prevalence and incidence of dementia in the United States</a:t>
            </a:r>
          </a:p>
          <a:p>
            <a:pPr marL="285750" lvl="0" indent="-285750"/>
            <a:r>
              <a:rPr lang="en-US" dirty="0"/>
              <a:t>Guidelines for a Geriatric ED</a:t>
            </a:r>
          </a:p>
          <a:p>
            <a:pPr marL="285750" lvl="0" indent="-285750"/>
            <a:r>
              <a:rPr lang="en-US" dirty="0"/>
              <a:t>Presentation of a </a:t>
            </a:r>
            <a:r>
              <a:rPr lang="en-US" dirty="0" err="1"/>
              <a:t>PLwD</a:t>
            </a:r>
            <a:r>
              <a:rPr lang="en-US" dirty="0"/>
              <a:t> to the ED</a:t>
            </a:r>
          </a:p>
          <a:p>
            <a:pPr marL="285750" lvl="0" indent="-285750"/>
            <a:r>
              <a:rPr lang="en-US" dirty="0"/>
              <a:t>Providing a safe, secure environment for the </a:t>
            </a:r>
            <a:r>
              <a:rPr lang="en-US" dirty="0" err="1"/>
              <a:t>PLwD</a:t>
            </a:r>
            <a:endParaRPr lang="en-US" dirty="0"/>
          </a:p>
          <a:p>
            <a:pPr marL="285750" lvl="0" indent="-285750"/>
            <a:r>
              <a:rPr lang="en-US" dirty="0"/>
              <a:t>Recognizing and managing common behavioral disturbances within the ED </a:t>
            </a:r>
          </a:p>
          <a:p>
            <a:pPr marL="285750" lvl="0" indent="-285750"/>
            <a:r>
              <a:rPr lang="en-US" dirty="0"/>
              <a:t>Recognizing and managing delirium and other adverse events</a:t>
            </a:r>
          </a:p>
          <a:p>
            <a:pPr marL="285750" lvl="0" indent="-285750"/>
            <a:r>
              <a:rPr lang="en-US" b="1" dirty="0"/>
              <a:t>Successful discharge or transition from the ED</a:t>
            </a:r>
            <a:endParaRPr lang="en-CA" b="1" dirty="0"/>
          </a:p>
        </p:txBody>
      </p:sp>
    </p:spTree>
    <p:extLst>
      <p:ext uri="{BB962C8B-B14F-4D97-AF65-F5344CB8AC3E}">
        <p14:creationId xmlns:p14="http://schemas.microsoft.com/office/powerpoint/2010/main" val="28109632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143000"/>
          </a:xfrm>
        </p:spPr>
        <p:txBody>
          <a:bodyPr>
            <a:normAutofit/>
          </a:bodyPr>
          <a:lstStyle/>
          <a:p>
            <a:pPr algn="l"/>
            <a:r>
              <a:rPr lang="en-US" sz="2800" b="1" dirty="0">
                <a:solidFill>
                  <a:schemeClr val="tx2"/>
                </a:solidFill>
              </a:rPr>
              <a:t>Delirium Prevention Strategies, Management and Implications for Recovery and Function</a:t>
            </a:r>
            <a:endParaRPr lang="en-US" sz="2800" dirty="0"/>
          </a:p>
        </p:txBody>
      </p:sp>
      <p:sp>
        <p:nvSpPr>
          <p:cNvPr id="3" name="Content Placeholder 2"/>
          <p:cNvSpPr>
            <a:spLocks noGrp="1"/>
          </p:cNvSpPr>
          <p:nvPr>
            <p:ph idx="1"/>
          </p:nvPr>
        </p:nvSpPr>
        <p:spPr>
          <a:xfrm>
            <a:off x="457200" y="1463040"/>
            <a:ext cx="8229600" cy="3718560"/>
          </a:xfrm>
        </p:spPr>
        <p:txBody>
          <a:bodyPr>
            <a:noAutofit/>
          </a:bodyPr>
          <a:lstStyle/>
          <a:p>
            <a:pPr marL="0" indent="0" fontAlgn="base">
              <a:buNone/>
            </a:pPr>
            <a:r>
              <a:rPr lang="en-US" sz="1800" dirty="0"/>
              <a:t>Delirium results in poor outcomes for the person living with dementia. Persons living with dementia who experience delirium have worse cognitive function and higher rates of hospitalization, institutionalization and death (Fong et al, 2009.</a:t>
            </a:r>
          </a:p>
          <a:p>
            <a:pPr lvl="1" fontAlgn="base">
              <a:buFont typeface="Courier New" panose="02070309020205020404" pitchFamily="49" charset="0"/>
              <a:buChar char="o"/>
            </a:pPr>
            <a:r>
              <a:rPr lang="en-US" sz="1800" dirty="0"/>
              <a:t>Non-pharmacological treatments for </a:t>
            </a:r>
            <a:r>
              <a:rPr lang="en-US" sz="1800" dirty="0" smtClean="0"/>
              <a:t>prevention </a:t>
            </a:r>
            <a:r>
              <a:rPr lang="en-US" sz="1800" dirty="0"/>
              <a:t>and management of delirium are the first-line strategies and include:</a:t>
            </a:r>
          </a:p>
          <a:p>
            <a:pPr lvl="2" fontAlgn="base">
              <a:buFont typeface="Courier New" panose="02070309020205020404" pitchFamily="49" charset="0"/>
              <a:buChar char="o"/>
            </a:pPr>
            <a:r>
              <a:rPr lang="en-US" sz="1800" dirty="0"/>
              <a:t>Reorientation and behavioral intervention</a:t>
            </a:r>
          </a:p>
          <a:p>
            <a:pPr lvl="2" fontAlgn="base">
              <a:buFont typeface="Courier New" panose="02070309020205020404" pitchFamily="49" charset="0"/>
              <a:buChar char="o"/>
            </a:pPr>
            <a:r>
              <a:rPr lang="en-US" sz="1800" dirty="0"/>
              <a:t>Minimizing sensory impairments</a:t>
            </a:r>
          </a:p>
          <a:p>
            <a:pPr lvl="2" fontAlgn="base">
              <a:buFont typeface="Courier New" panose="02070309020205020404" pitchFamily="49" charset="0"/>
              <a:buChar char="o"/>
            </a:pPr>
            <a:r>
              <a:rPr lang="en-US" sz="1800" dirty="0"/>
              <a:t>Removing physical restraints</a:t>
            </a:r>
          </a:p>
          <a:p>
            <a:pPr lvl="2" fontAlgn="base">
              <a:buFont typeface="Courier New" panose="02070309020205020404" pitchFamily="49" charset="0"/>
              <a:buChar char="o"/>
            </a:pPr>
            <a:r>
              <a:rPr lang="en-US" sz="1800" dirty="0"/>
              <a:t>Providing a quiet, low-light environment</a:t>
            </a:r>
          </a:p>
          <a:p>
            <a:pPr lvl="1" fontAlgn="base">
              <a:buFont typeface="Courier New" panose="02070309020205020404" pitchFamily="49" charset="0"/>
              <a:buChar char="o"/>
            </a:pPr>
            <a:r>
              <a:rPr lang="en-US" sz="1800" dirty="0"/>
              <a:t>Pharmacological strategies are not well studied but evidence suggests the different subtypes of delirium may require different treatments.</a:t>
            </a:r>
          </a:p>
        </p:txBody>
      </p:sp>
    </p:spTree>
    <p:extLst>
      <p:ext uri="{BB962C8B-B14F-4D97-AF65-F5344CB8AC3E}">
        <p14:creationId xmlns:p14="http://schemas.microsoft.com/office/powerpoint/2010/main" val="14779523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algn="l"/>
            <a:r>
              <a:rPr lang="en-US" sz="2800" b="1" dirty="0">
                <a:solidFill>
                  <a:schemeClr val="tx2"/>
                </a:solidFill>
              </a:rPr>
              <a:t>Discharge A PLwD from the ED: High-Quality Discharge</a:t>
            </a:r>
            <a:endParaRPr lang="en-US" sz="2800" dirty="0"/>
          </a:p>
        </p:txBody>
      </p:sp>
      <p:sp>
        <p:nvSpPr>
          <p:cNvPr id="3" name="Content Placeholder 2"/>
          <p:cNvSpPr>
            <a:spLocks noGrp="1"/>
          </p:cNvSpPr>
          <p:nvPr>
            <p:ph idx="1"/>
          </p:nvPr>
        </p:nvSpPr>
        <p:spPr>
          <a:xfrm>
            <a:off x="457200" y="1463040"/>
            <a:ext cx="8229600" cy="3413760"/>
          </a:xfrm>
        </p:spPr>
        <p:txBody>
          <a:bodyPr>
            <a:noAutofit/>
          </a:bodyPr>
          <a:lstStyle/>
          <a:p>
            <a:pPr marL="0" indent="0" fontAlgn="base">
              <a:buNone/>
            </a:pPr>
            <a:r>
              <a:rPr lang="en-US" sz="1800" dirty="0"/>
              <a:t>Discharge from the ED does all of the following:</a:t>
            </a:r>
          </a:p>
          <a:p>
            <a:pPr lvl="1" fontAlgn="base">
              <a:buFont typeface="Courier New" panose="02070309020205020404" pitchFamily="49" charset="0"/>
              <a:buChar char="o"/>
            </a:pPr>
            <a:r>
              <a:rPr lang="en-US" sz="1800" dirty="0"/>
              <a:t>It informs and educates PLWD on their diagnosis, prognosis, treatment plan, and expected course of illness. </a:t>
            </a:r>
          </a:p>
          <a:p>
            <a:pPr lvl="1" fontAlgn="base">
              <a:buFont typeface="Courier New" panose="02070309020205020404" pitchFamily="49" charset="0"/>
              <a:buChar char="o"/>
            </a:pPr>
            <a:r>
              <a:rPr lang="en-US" sz="1800" dirty="0"/>
              <a:t>It supports PLwD in receiving post-ED discharge care, including medications, home care of injuries, use of medical devices/equipment, further diagnostic testing, and further health care provider evaluation.</a:t>
            </a:r>
          </a:p>
          <a:p>
            <a:pPr lvl="1" fontAlgn="base">
              <a:buFont typeface="Courier New" panose="02070309020205020404" pitchFamily="49" charset="0"/>
              <a:buChar char="o"/>
            </a:pPr>
            <a:r>
              <a:rPr lang="en-US" sz="1800" dirty="0"/>
              <a:t>It coordinates ED care within the context of the health care system (other health care providers, home and community-based services, social services, etc.)</a:t>
            </a:r>
          </a:p>
          <a:p>
            <a:pPr marL="4763" lvl="1" indent="0" algn="r" fontAlgn="base">
              <a:buNone/>
            </a:pPr>
            <a:r>
              <a:rPr lang="en-US" sz="1800" dirty="0"/>
              <a:t>(Johns Hopkins University, Armstrong Institute for Patient Safety and Quality, 2014)</a:t>
            </a:r>
          </a:p>
        </p:txBody>
      </p:sp>
    </p:spTree>
    <p:extLst>
      <p:ext uri="{BB962C8B-B14F-4D97-AF65-F5344CB8AC3E}">
        <p14:creationId xmlns:p14="http://schemas.microsoft.com/office/powerpoint/2010/main" val="245284495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a:bodyPr>
          <a:lstStyle/>
          <a:p>
            <a:pPr algn="l"/>
            <a:r>
              <a:rPr lang="en-US" sz="2800" b="1" dirty="0">
                <a:solidFill>
                  <a:schemeClr val="tx2"/>
                </a:solidFill>
              </a:rPr>
              <a:t>Discharging a PLwD from the ED: What Does Discharge Failure Look Like?</a:t>
            </a:r>
            <a:endParaRPr lang="en-US" sz="2800" dirty="0">
              <a:solidFill>
                <a:schemeClr val="tx2"/>
              </a:solidFill>
            </a:endParaRPr>
          </a:p>
        </p:txBody>
      </p:sp>
      <p:sp>
        <p:nvSpPr>
          <p:cNvPr id="3" name="Content Placeholder 2"/>
          <p:cNvSpPr>
            <a:spLocks noGrp="1"/>
          </p:cNvSpPr>
          <p:nvPr>
            <p:ph idx="1"/>
          </p:nvPr>
        </p:nvSpPr>
        <p:spPr>
          <a:xfrm>
            <a:off x="457200" y="1463040"/>
            <a:ext cx="8229600" cy="4404360"/>
          </a:xfrm>
        </p:spPr>
        <p:txBody>
          <a:bodyPr>
            <a:noAutofit/>
          </a:bodyPr>
          <a:lstStyle/>
          <a:p>
            <a:pPr marL="0" indent="0" fontAlgn="base">
              <a:buNone/>
            </a:pPr>
            <a:r>
              <a:rPr lang="en-US" sz="1800" dirty="0"/>
              <a:t>Discharge failure can present in a variety of ways, including: </a:t>
            </a:r>
          </a:p>
          <a:p>
            <a:pPr lvl="0" fontAlgn="base"/>
            <a:r>
              <a:rPr lang="en-US" sz="1800" dirty="0"/>
              <a:t>ED revisits within specified timeframes (e.g., 48 hours, 72 hours, 7 days)</a:t>
            </a:r>
          </a:p>
          <a:p>
            <a:pPr lvl="0" fontAlgn="base"/>
            <a:r>
              <a:rPr lang="en-US" sz="1800" dirty="0"/>
              <a:t>Frequent ED revisits</a:t>
            </a:r>
          </a:p>
          <a:p>
            <a:pPr lvl="0" fontAlgn="base"/>
            <a:r>
              <a:rPr lang="en-US" sz="1800" dirty="0"/>
              <a:t>Frequent emergency medical services (EMS) utilization </a:t>
            </a:r>
          </a:p>
          <a:p>
            <a:pPr lvl="0" fontAlgn="base"/>
            <a:r>
              <a:rPr lang="en-US" sz="1800" dirty="0"/>
              <a:t>Hospital admission after ED discharge</a:t>
            </a:r>
          </a:p>
          <a:p>
            <a:pPr lvl="0" fontAlgn="base"/>
            <a:r>
              <a:rPr lang="en-US" sz="1800" dirty="0"/>
              <a:t>Poor comprehension of discharge instructions</a:t>
            </a:r>
          </a:p>
          <a:p>
            <a:pPr lvl="0" fontAlgn="base"/>
            <a:r>
              <a:rPr lang="en-US" sz="1800" dirty="0"/>
              <a:t>Poor access and adherence to prescribed medications</a:t>
            </a:r>
          </a:p>
          <a:p>
            <a:pPr lvl="0" fontAlgn="base"/>
            <a:r>
              <a:rPr lang="en-US" sz="1800" dirty="0"/>
              <a:t>Poor adherence to primary care follow-up</a:t>
            </a:r>
          </a:p>
          <a:p>
            <a:pPr lvl="0" fontAlgn="base"/>
            <a:r>
              <a:rPr lang="en-US" sz="1800" dirty="0"/>
              <a:t>Poor adherence to specialist follow-up</a:t>
            </a:r>
          </a:p>
          <a:p>
            <a:pPr lvl="0" fontAlgn="base"/>
            <a:r>
              <a:rPr lang="en-US" sz="1800" dirty="0"/>
              <a:t>Poor management of specific conditions, such as asthma symptoms, or poor adherence to care plan</a:t>
            </a:r>
          </a:p>
          <a:p>
            <a:pPr lvl="0" fontAlgn="base"/>
            <a:r>
              <a:rPr lang="en-US" sz="1800" dirty="0"/>
              <a:t>Death after ED visit.</a:t>
            </a:r>
          </a:p>
          <a:p>
            <a:pPr marL="0" indent="0">
              <a:buNone/>
            </a:pPr>
            <a:r>
              <a:rPr lang="en-US" sz="1800" dirty="0"/>
              <a:t>(Johns Hopkins University, Armstrong Institute for Patient Safety and Quality, 2014)</a:t>
            </a:r>
          </a:p>
        </p:txBody>
      </p:sp>
    </p:spTree>
    <p:extLst>
      <p:ext uri="{BB962C8B-B14F-4D97-AF65-F5344CB8AC3E}">
        <p14:creationId xmlns:p14="http://schemas.microsoft.com/office/powerpoint/2010/main" val="310203442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1"/>
            <a:ext cx="8229600" cy="1030068"/>
          </a:xfrm>
        </p:spPr>
        <p:txBody>
          <a:bodyPr>
            <a:normAutofit/>
          </a:bodyPr>
          <a:lstStyle/>
          <a:p>
            <a:pPr algn="l"/>
            <a:r>
              <a:rPr lang="en-US" sz="2800" b="1" dirty="0">
                <a:solidFill>
                  <a:schemeClr val="tx2"/>
                </a:solidFill>
              </a:rPr>
              <a:t>Discharging a PLwD from the ED: Risk Factors for Discharge Failure</a:t>
            </a:r>
            <a:endParaRPr lang="en-US" sz="2800" dirty="0">
              <a:solidFill>
                <a:schemeClr val="tx2"/>
              </a:solidFill>
            </a:endParaRPr>
          </a:p>
        </p:txBody>
      </p:sp>
      <p:sp>
        <p:nvSpPr>
          <p:cNvPr id="3" name="Content Placeholder 2"/>
          <p:cNvSpPr>
            <a:spLocks noGrp="1"/>
          </p:cNvSpPr>
          <p:nvPr>
            <p:ph sz="half" idx="2"/>
          </p:nvPr>
        </p:nvSpPr>
        <p:spPr>
          <a:xfrm>
            <a:off x="451103" y="1411069"/>
            <a:ext cx="8268669" cy="646331"/>
          </a:xfrm>
        </p:spPr>
        <p:txBody>
          <a:bodyPr/>
          <a:lstStyle/>
          <a:p>
            <a:r>
              <a:rPr lang="en-US" dirty="0">
                <a:latin typeface="Calibri" panose="020F0502020204030204" pitchFamily="34" charset="0"/>
                <a:ea typeface="Times New Roman" panose="02020603050405020304" pitchFamily="18" charset="0"/>
                <a:cs typeface="Times New Roman" panose="02020603050405020304" pitchFamily="18" charset="0"/>
              </a:rPr>
              <a:t>Multiple social and medical problems put </a:t>
            </a:r>
            <a:r>
              <a:rPr lang="en-US" dirty="0" err="1">
                <a:latin typeface="Calibri" panose="020F0502020204030204" pitchFamily="34" charset="0"/>
                <a:ea typeface="Times New Roman" panose="02020603050405020304" pitchFamily="18" charset="0"/>
                <a:cs typeface="Times New Roman" panose="02020603050405020304" pitchFamily="18" charset="0"/>
              </a:rPr>
              <a:t>PLwD</a:t>
            </a:r>
            <a:r>
              <a:rPr lang="en-US" dirty="0">
                <a:latin typeface="Calibri" panose="020F0502020204030204" pitchFamily="34" charset="0"/>
                <a:ea typeface="Times New Roman" panose="02020603050405020304" pitchFamily="18" charset="0"/>
                <a:cs typeface="Times New Roman" panose="02020603050405020304" pitchFamily="18" charset="0"/>
              </a:rPr>
              <a:t> at risk for ED discharge failure. They include:</a:t>
            </a:r>
          </a:p>
        </p:txBody>
      </p:sp>
      <p:graphicFrame>
        <p:nvGraphicFramePr>
          <p:cNvPr id="8" name="Content Placeholder 5" descr="Table listing social and medical risk factors for discharge failures"/>
          <p:cNvGraphicFramePr>
            <a:graphicFrameLocks noGrp="1"/>
          </p:cNvGraphicFramePr>
          <p:nvPr>
            <p:ph sz="half" idx="10"/>
            <p:extLst>
              <p:ext uri="{D42A27DB-BD31-4B8C-83A1-F6EECF244321}">
                <p14:modId xmlns:p14="http://schemas.microsoft.com/office/powerpoint/2010/main" val="2029840145"/>
              </p:ext>
            </p:extLst>
          </p:nvPr>
        </p:nvGraphicFramePr>
        <p:xfrm>
          <a:off x="478631" y="2514600"/>
          <a:ext cx="8288726" cy="3256203"/>
        </p:xfrm>
        <a:graphic>
          <a:graphicData uri="http://schemas.openxmlformats.org/drawingml/2006/table">
            <a:tbl>
              <a:tblPr firstRow="1" firstCol="1" bandRow="1">
                <a:tableStyleId>{5C22544A-7EE6-4342-B048-85BDC9FD1C3A}</a:tableStyleId>
              </a:tblPr>
              <a:tblGrid>
                <a:gridCol w="4092492">
                  <a:extLst>
                    <a:ext uri="{9D8B030D-6E8A-4147-A177-3AD203B41FA5}">
                      <a16:colId xmlns:a16="http://schemas.microsoft.com/office/drawing/2014/main" val="1423352125"/>
                    </a:ext>
                  </a:extLst>
                </a:gridCol>
                <a:gridCol w="4196234">
                  <a:extLst>
                    <a:ext uri="{9D8B030D-6E8A-4147-A177-3AD203B41FA5}">
                      <a16:colId xmlns:a16="http://schemas.microsoft.com/office/drawing/2014/main" val="3852100118"/>
                    </a:ext>
                  </a:extLst>
                </a:gridCol>
              </a:tblGrid>
              <a:tr h="27135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dirty="0"/>
                        <a:t>Risk </a:t>
                      </a:r>
                      <a:r>
                        <a:rPr lang="en-US" sz="1600" dirty="0" smtClean="0"/>
                        <a:t>Factors</a:t>
                      </a:r>
                      <a:endParaRPr lang="en-US" sz="1600" b="1" dirty="0">
                        <a:solidFill>
                          <a:schemeClr val="bg1"/>
                        </a:solidFill>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spcAft>
                          <a:spcPts val="600"/>
                        </a:spcAft>
                      </a:pPr>
                      <a:r>
                        <a:rPr lang="en-US" sz="1600" dirty="0" smtClean="0">
                          <a:effectLst/>
                        </a:rPr>
                        <a:t>for Discharge Failure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7746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30666984"/>
                  </a:ext>
                </a:extLst>
              </a:tr>
              <a:tr h="271350">
                <a:tc>
                  <a:txBody>
                    <a:bodyPr/>
                    <a:lstStyle/>
                    <a:p>
                      <a:pPr marL="0" marR="0">
                        <a:spcAft>
                          <a:spcPts val="600"/>
                        </a:spcAft>
                      </a:pPr>
                      <a:r>
                        <a:rPr lang="en-US" sz="1600" dirty="0">
                          <a:effectLst/>
                        </a:rPr>
                        <a:t>Social Factors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lnT w="12700" cap="flat" cmpd="sng" algn="ctr">
                      <a:solidFill>
                        <a:schemeClr val="bg1"/>
                      </a:solidFill>
                      <a:prstDash val="solid"/>
                      <a:round/>
                      <a:headEnd type="none" w="med" len="med"/>
                      <a:tailEnd type="none" w="med" len="med"/>
                    </a:lnT>
                  </a:tcPr>
                </a:tc>
                <a:tc>
                  <a:txBody>
                    <a:bodyPr/>
                    <a:lstStyle/>
                    <a:p>
                      <a:pPr marL="0" marR="0">
                        <a:spcAft>
                          <a:spcPts val="600"/>
                        </a:spcAft>
                      </a:pPr>
                      <a:r>
                        <a:rPr lang="en-US" sz="1600" dirty="0">
                          <a:effectLst/>
                        </a:rPr>
                        <a:t>Medical Factors</a:t>
                      </a:r>
                      <a:endParaRPr lang="en-US" sz="1600" b="1"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995350638"/>
                  </a:ext>
                </a:extLst>
              </a:tr>
              <a:tr h="542701">
                <a:tc>
                  <a:txBody>
                    <a:bodyPr/>
                    <a:lstStyle/>
                    <a:p>
                      <a:pPr marL="342900" marR="0" lvl="0" indent="-342900">
                        <a:spcAft>
                          <a:spcPts val="600"/>
                        </a:spcAft>
                        <a:buFont typeface="Symbol" panose="05050102010706020507" pitchFamily="18" charset="2"/>
                        <a:buChar char=""/>
                      </a:pPr>
                      <a:r>
                        <a:rPr lang="en-US" sz="1600" dirty="0">
                          <a:effectLst/>
                        </a:rPr>
                        <a:t>Lack of insurance or inadequate insurance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tc>
                  <a:txBody>
                    <a:bodyPr/>
                    <a:lstStyle/>
                    <a:p>
                      <a:pPr marL="342900" marR="0" lvl="0" indent="-342900">
                        <a:spcAft>
                          <a:spcPts val="600"/>
                        </a:spcAft>
                        <a:buFont typeface="Symbol" panose="05050102010706020507" pitchFamily="18" charset="2"/>
                        <a:buChar char=""/>
                      </a:pPr>
                      <a:r>
                        <a:rPr lang="en-US" sz="1600" dirty="0">
                          <a:effectLst/>
                        </a:rPr>
                        <a:t>Alcohol dependence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extLst>
                  <a:ext uri="{0D108BD9-81ED-4DB2-BD59-A6C34878D82A}">
                    <a16:rowId xmlns:a16="http://schemas.microsoft.com/office/drawing/2014/main" val="3712640530"/>
                  </a:ext>
                </a:extLst>
              </a:tr>
              <a:tr h="271350">
                <a:tc>
                  <a:txBody>
                    <a:bodyPr/>
                    <a:lstStyle/>
                    <a:p>
                      <a:pPr marL="342900" marR="0" lvl="0" indent="-342900">
                        <a:spcAft>
                          <a:spcPts val="600"/>
                        </a:spcAft>
                        <a:buFont typeface="Symbol" panose="05050102010706020507" pitchFamily="18" charset="2"/>
                        <a:buChar char=""/>
                      </a:pPr>
                      <a:r>
                        <a:rPr lang="en-US" sz="1600" dirty="0">
                          <a:effectLst/>
                        </a:rPr>
                        <a:t>Homelessness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tc>
                  <a:txBody>
                    <a:bodyPr/>
                    <a:lstStyle/>
                    <a:p>
                      <a:pPr marL="342900" marR="0" lvl="0" indent="-342900">
                        <a:spcAft>
                          <a:spcPts val="600"/>
                        </a:spcAft>
                        <a:buFont typeface="Symbol" panose="05050102010706020507" pitchFamily="18" charset="2"/>
                        <a:buChar char=""/>
                      </a:pPr>
                      <a:r>
                        <a:rPr lang="en-US" sz="1600">
                          <a:effectLst/>
                        </a:rPr>
                        <a:t>Drug use</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extLst>
                  <a:ext uri="{0D108BD9-81ED-4DB2-BD59-A6C34878D82A}">
                    <a16:rowId xmlns:a16="http://schemas.microsoft.com/office/drawing/2014/main" val="4140321689"/>
                  </a:ext>
                </a:extLst>
              </a:tr>
              <a:tr h="271350">
                <a:tc>
                  <a:txBody>
                    <a:bodyPr/>
                    <a:lstStyle/>
                    <a:p>
                      <a:pPr marL="342900" marR="0" lvl="0" indent="-342900">
                        <a:spcAft>
                          <a:spcPts val="600"/>
                        </a:spcAft>
                        <a:buFont typeface="Symbol" panose="05050102010706020507" pitchFamily="18" charset="2"/>
                        <a:buChar char=""/>
                      </a:pPr>
                      <a:r>
                        <a:rPr lang="en-US" sz="1600" dirty="0">
                          <a:effectLst/>
                        </a:rPr>
                        <a:t>Low income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tc>
                  <a:txBody>
                    <a:bodyPr/>
                    <a:lstStyle/>
                    <a:p>
                      <a:pPr marL="342900" marR="0" lvl="0" indent="-342900">
                        <a:spcAft>
                          <a:spcPts val="600"/>
                        </a:spcAft>
                        <a:buFont typeface="Symbol" panose="05050102010706020507" pitchFamily="18" charset="2"/>
                        <a:buChar char=""/>
                      </a:pPr>
                      <a:r>
                        <a:rPr lang="en-US" sz="1600" dirty="0">
                          <a:effectLst/>
                        </a:rPr>
                        <a:t>Psychiatric illness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extLst>
                  <a:ext uri="{0D108BD9-81ED-4DB2-BD59-A6C34878D82A}">
                    <a16:rowId xmlns:a16="http://schemas.microsoft.com/office/drawing/2014/main" val="1055094303"/>
                  </a:ext>
                </a:extLst>
              </a:tr>
              <a:tr h="271350">
                <a:tc>
                  <a:txBody>
                    <a:bodyPr/>
                    <a:lstStyle/>
                    <a:p>
                      <a:pPr marL="342900" marR="0" lvl="0" indent="-342900">
                        <a:spcAft>
                          <a:spcPts val="600"/>
                        </a:spcAft>
                        <a:buFont typeface="Symbol" panose="05050102010706020507" pitchFamily="18" charset="2"/>
                        <a:buChar char=""/>
                      </a:pPr>
                      <a:r>
                        <a:rPr lang="en-US" sz="1600" dirty="0">
                          <a:effectLst/>
                        </a:rPr>
                        <a:t>Lack of a primary care provider (PCP)</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tc>
                  <a:txBody>
                    <a:bodyPr/>
                    <a:lstStyle/>
                    <a:p>
                      <a:pPr marL="342900" marR="0" lvl="0" indent="-342900">
                        <a:spcAft>
                          <a:spcPts val="600"/>
                        </a:spcAft>
                        <a:buFont typeface="Symbol" panose="05050102010706020507" pitchFamily="18" charset="2"/>
                        <a:buChar char=""/>
                      </a:pPr>
                      <a:r>
                        <a:rPr lang="en-US" sz="1600">
                          <a:effectLst/>
                        </a:rPr>
                        <a:t>Physical or cognitive impairment</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extLst>
                  <a:ext uri="{0D108BD9-81ED-4DB2-BD59-A6C34878D82A}">
                    <a16:rowId xmlns:a16="http://schemas.microsoft.com/office/drawing/2014/main" val="2350402714"/>
                  </a:ext>
                </a:extLst>
              </a:tr>
              <a:tr h="542701">
                <a:tc>
                  <a:txBody>
                    <a:bodyPr/>
                    <a:lstStyle/>
                    <a:p>
                      <a:pPr marL="342900" marR="0" lvl="0" indent="-342900">
                        <a:spcAft>
                          <a:spcPts val="600"/>
                        </a:spcAft>
                        <a:buFont typeface="Symbol" panose="05050102010706020507" pitchFamily="18" charset="2"/>
                        <a:buChar char=""/>
                      </a:pPr>
                      <a:r>
                        <a:rPr lang="en-US" sz="1600" dirty="0">
                          <a:effectLst/>
                        </a:rPr>
                        <a:t>Poor comprehension or health literacy</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tc>
                  <a:txBody>
                    <a:bodyPr/>
                    <a:lstStyle/>
                    <a:p>
                      <a:pPr marL="342900" marR="0" lvl="0" indent="-342900">
                        <a:spcAft>
                          <a:spcPts val="600"/>
                        </a:spcAft>
                        <a:buFont typeface="Symbol" panose="05050102010706020507" pitchFamily="18" charset="2"/>
                        <a:buChar char=""/>
                      </a:pPr>
                      <a:r>
                        <a:rPr lang="en-US" sz="1600" dirty="0">
                          <a:effectLst/>
                        </a:rPr>
                        <a:t>Multiple medical conditions and chief complaints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extLst>
                  <a:ext uri="{0D108BD9-81ED-4DB2-BD59-A6C34878D82A}">
                    <a16:rowId xmlns:a16="http://schemas.microsoft.com/office/drawing/2014/main" val="2538445638"/>
                  </a:ext>
                </a:extLst>
              </a:tr>
              <a:tr h="271350">
                <a:tc>
                  <a:txBody>
                    <a:bodyPr/>
                    <a:lstStyle/>
                    <a:p>
                      <a:pPr marL="342900" marR="0" lvl="0" indent="-342900">
                        <a:spcAft>
                          <a:spcPts val="600"/>
                        </a:spcAft>
                        <a:buFont typeface="Symbol" panose="05050102010706020507" pitchFamily="18" charset="2"/>
                        <a:buChar char=""/>
                      </a:pPr>
                      <a:r>
                        <a:rPr lang="en-US" sz="1600" dirty="0">
                          <a:effectLst/>
                        </a:rPr>
                        <a:t>Race/ethnicity</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tc>
                  <a:txBody>
                    <a:bodyPr/>
                    <a:lstStyle/>
                    <a:p>
                      <a:pPr marL="342900" marR="0" lvl="0" indent="-342900">
                        <a:spcAft>
                          <a:spcPts val="600"/>
                        </a:spcAft>
                        <a:buFont typeface="Symbol" panose="05050102010706020507" pitchFamily="18" charset="2"/>
                        <a:buChar char=""/>
                      </a:pPr>
                      <a:r>
                        <a:rPr lang="en-US" sz="1600" dirty="0">
                          <a:effectLst/>
                        </a:rPr>
                        <a:t>Advanced or young age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extLst>
                  <a:ext uri="{0D108BD9-81ED-4DB2-BD59-A6C34878D82A}">
                    <a16:rowId xmlns:a16="http://schemas.microsoft.com/office/drawing/2014/main" val="2018411547"/>
                  </a:ext>
                </a:extLst>
              </a:tr>
              <a:tr h="542701">
                <a:tc>
                  <a:txBody>
                    <a:bodyPr/>
                    <a:lstStyle/>
                    <a:p>
                      <a:pPr marL="342900" marR="0" lvl="0" indent="-342900">
                        <a:spcAft>
                          <a:spcPts val="600"/>
                        </a:spcAft>
                        <a:buFont typeface="Symbol" panose="05050102010706020507" pitchFamily="18" charset="2"/>
                        <a:buChar char=""/>
                      </a:pPr>
                      <a:r>
                        <a:rPr lang="en-US" sz="1600" dirty="0">
                          <a:effectLst/>
                        </a:rPr>
                        <a:t>Lack of insurance or inadequate insurance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tc>
                  <a:txBody>
                    <a:bodyPr/>
                    <a:lstStyle/>
                    <a:p>
                      <a:pPr marL="342900" marR="0" lvl="0" indent="-342900">
                        <a:spcAft>
                          <a:spcPts val="600"/>
                        </a:spcAft>
                        <a:buFont typeface="Symbol" panose="05050102010706020507" pitchFamily="18" charset="2"/>
                        <a:buChar char=""/>
                      </a:pPr>
                      <a:r>
                        <a:rPr lang="en-US" sz="1600" dirty="0">
                          <a:effectLst/>
                        </a:rPr>
                        <a:t>Male sex</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77465" marR="77465" marT="0" marB="0" anchor="ctr"/>
                </a:tc>
                <a:extLst>
                  <a:ext uri="{0D108BD9-81ED-4DB2-BD59-A6C34878D82A}">
                    <a16:rowId xmlns:a16="http://schemas.microsoft.com/office/drawing/2014/main" val="2491875567"/>
                  </a:ext>
                </a:extLst>
              </a:tr>
            </a:tbl>
          </a:graphicData>
        </a:graphic>
      </p:graphicFrame>
    </p:spTree>
    <p:extLst>
      <p:ext uri="{BB962C8B-B14F-4D97-AF65-F5344CB8AC3E}">
        <p14:creationId xmlns:p14="http://schemas.microsoft.com/office/powerpoint/2010/main" val="28635183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a:bodyPr>
          <a:lstStyle/>
          <a:p>
            <a:pPr algn="l"/>
            <a:r>
              <a:rPr lang="en-US" sz="2800" b="1" dirty="0">
                <a:solidFill>
                  <a:schemeClr val="tx2"/>
                </a:solidFill>
              </a:rPr>
              <a:t>Geriatric Emergency Department Guidelines for Discharge: Essential Information </a:t>
            </a:r>
            <a:endParaRPr lang="en-US" sz="2800" dirty="0">
              <a:solidFill>
                <a:schemeClr val="tx2"/>
              </a:solidFill>
            </a:endParaRPr>
          </a:p>
        </p:txBody>
      </p:sp>
      <p:sp>
        <p:nvSpPr>
          <p:cNvPr id="3" name="Content Placeholder 2"/>
          <p:cNvSpPr>
            <a:spLocks noGrp="1"/>
          </p:cNvSpPr>
          <p:nvPr>
            <p:ph idx="1"/>
          </p:nvPr>
        </p:nvSpPr>
        <p:spPr>
          <a:xfrm>
            <a:off x="457200" y="1463040"/>
            <a:ext cx="8229600" cy="4175760"/>
          </a:xfrm>
        </p:spPr>
        <p:txBody>
          <a:bodyPr>
            <a:noAutofit/>
          </a:bodyPr>
          <a:lstStyle/>
          <a:p>
            <a:pPr marL="0" indent="0" fontAlgn="base">
              <a:buNone/>
            </a:pPr>
            <a:r>
              <a:rPr lang="en-US" dirty="0" smtClean="0"/>
              <a:t>Comprehensive </a:t>
            </a:r>
            <a:r>
              <a:rPr lang="en-US" dirty="0"/>
              <a:t>discharge planning promotes safe transitions in care for </a:t>
            </a:r>
            <a:r>
              <a:rPr lang="en-US" dirty="0" smtClean="0"/>
              <a:t>PLwD. Essential </a:t>
            </a:r>
            <a:r>
              <a:rPr lang="en-US" dirty="0"/>
              <a:t>information to facilitate continuity of care at discharge should include the following:</a:t>
            </a:r>
          </a:p>
          <a:p>
            <a:pPr lvl="1" fontAlgn="base">
              <a:buFont typeface="Courier New" panose="02070309020205020404" pitchFamily="49" charset="0"/>
              <a:buChar char="o"/>
            </a:pPr>
            <a:r>
              <a:rPr lang="en-US" dirty="0"/>
              <a:t>Presenting complaints</a:t>
            </a:r>
          </a:p>
          <a:p>
            <a:pPr lvl="1" fontAlgn="base">
              <a:buFont typeface="Courier New" panose="02070309020205020404" pitchFamily="49" charset="0"/>
              <a:buChar char="o"/>
            </a:pPr>
            <a:r>
              <a:rPr lang="en-US" dirty="0"/>
              <a:t>Test results and interpretation</a:t>
            </a:r>
          </a:p>
          <a:p>
            <a:pPr lvl="1" fontAlgn="base">
              <a:buFont typeface="Courier New" panose="02070309020205020404" pitchFamily="49" charset="0"/>
              <a:buChar char="o"/>
            </a:pPr>
            <a:r>
              <a:rPr lang="en-US" dirty="0"/>
              <a:t>ED therapy and clinical response</a:t>
            </a:r>
          </a:p>
          <a:p>
            <a:pPr lvl="1" fontAlgn="base">
              <a:buFont typeface="Courier New" panose="02070309020205020404" pitchFamily="49" charset="0"/>
              <a:buChar char="o"/>
            </a:pPr>
            <a:r>
              <a:rPr lang="en-US" dirty="0"/>
              <a:t>Consultation notes (in person or via telephone)</a:t>
            </a:r>
          </a:p>
          <a:p>
            <a:pPr lvl="1" fontAlgn="base">
              <a:buFont typeface="Courier New" panose="02070309020205020404" pitchFamily="49" charset="0"/>
              <a:buChar char="o"/>
            </a:pPr>
            <a:r>
              <a:rPr lang="en-US" dirty="0"/>
              <a:t>Working discharge diagnosis</a:t>
            </a:r>
          </a:p>
          <a:p>
            <a:pPr lvl="1" fontAlgn="base">
              <a:buFont typeface="Courier New" panose="02070309020205020404" pitchFamily="49" charset="0"/>
              <a:buChar char="o"/>
            </a:pPr>
            <a:r>
              <a:rPr lang="en-US" dirty="0"/>
              <a:t>ED physician note or copy of dictation</a:t>
            </a:r>
          </a:p>
          <a:p>
            <a:pPr lvl="1" fontAlgn="base">
              <a:buFont typeface="Courier New" panose="02070309020205020404" pitchFamily="49" charset="0"/>
              <a:buChar char="o"/>
            </a:pPr>
            <a:r>
              <a:rPr lang="en-US" dirty="0"/>
              <a:t>New prescriptions and alterations with long-term medications</a:t>
            </a:r>
          </a:p>
          <a:p>
            <a:pPr lvl="1" fontAlgn="base">
              <a:buFont typeface="Courier New" panose="02070309020205020404" pitchFamily="49" charset="0"/>
              <a:buChar char="o"/>
            </a:pPr>
            <a:r>
              <a:rPr lang="en-US" dirty="0"/>
              <a:t>Follow-up plan</a:t>
            </a:r>
          </a:p>
          <a:p>
            <a:pPr marL="457200" lvl="1" indent="0" algn="r" fontAlgn="base">
              <a:buFont typeface="Courier New" panose="02070309020205020404" pitchFamily="49" charset="0"/>
              <a:buNone/>
            </a:pPr>
            <a:r>
              <a:rPr lang="en-US" dirty="0"/>
              <a:t>(American College of Emergency Physicians, 2013)</a:t>
            </a:r>
          </a:p>
        </p:txBody>
      </p:sp>
    </p:spTree>
    <p:extLst>
      <p:ext uri="{BB962C8B-B14F-4D97-AF65-F5344CB8AC3E}">
        <p14:creationId xmlns:p14="http://schemas.microsoft.com/office/powerpoint/2010/main" val="72141261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a:bodyPr>
          <a:lstStyle/>
          <a:p>
            <a:pPr algn="l"/>
            <a:r>
              <a:rPr lang="en-US" sz="2800" b="1" dirty="0">
                <a:solidFill>
                  <a:schemeClr val="tx2"/>
                </a:solidFill>
              </a:rPr>
              <a:t>Geriatric Emergency Department Guidelines for Discharge: Follow-Up</a:t>
            </a:r>
            <a:endParaRPr lang="en-US" sz="2800" dirty="0">
              <a:solidFill>
                <a:schemeClr val="tx2"/>
              </a:solidFill>
            </a:endParaRPr>
          </a:p>
        </p:txBody>
      </p:sp>
      <p:sp>
        <p:nvSpPr>
          <p:cNvPr id="3" name="Content Placeholder 2"/>
          <p:cNvSpPr>
            <a:spLocks noGrp="1"/>
          </p:cNvSpPr>
          <p:nvPr>
            <p:ph idx="1"/>
          </p:nvPr>
        </p:nvSpPr>
        <p:spPr>
          <a:xfrm>
            <a:off x="457200" y="1600201"/>
            <a:ext cx="8229600" cy="2895599"/>
          </a:xfrm>
        </p:spPr>
        <p:txBody>
          <a:bodyPr>
            <a:normAutofit/>
          </a:bodyPr>
          <a:lstStyle/>
          <a:p>
            <a:pPr marL="0" indent="0" fontAlgn="base">
              <a:buNone/>
            </a:pPr>
            <a:r>
              <a:rPr lang="en-US" dirty="0"/>
              <a:t>The Geriatric ED should have a process in place that effectively provides appropriate outpatient follow-up either via:</a:t>
            </a:r>
          </a:p>
          <a:p>
            <a:pPr lvl="1" fontAlgn="base">
              <a:buFont typeface="Courier New" panose="02070309020205020404" pitchFamily="49" charset="0"/>
              <a:buChar char="o"/>
            </a:pPr>
            <a:r>
              <a:rPr lang="en-US" dirty="0"/>
              <a:t>Provider-to-patient communication or the provision of direct follow up clinical evaluation. </a:t>
            </a:r>
          </a:p>
          <a:p>
            <a:pPr lvl="1" fontAlgn="base">
              <a:buFont typeface="Courier New" panose="02070309020205020404" pitchFamily="49" charset="0"/>
              <a:buChar char="o"/>
            </a:pPr>
            <a:r>
              <a:rPr lang="en-US" dirty="0"/>
              <a:t>Although telephone follow up is the most commonly used, the use of newer technology, including telemedicine alternatives and home visits are also recommended.</a:t>
            </a:r>
          </a:p>
          <a:p>
            <a:pPr marL="457200" lvl="1" indent="0" algn="r" fontAlgn="base">
              <a:buNone/>
            </a:pPr>
            <a:r>
              <a:rPr lang="en-US" dirty="0"/>
              <a:t> (American College of Emergency Physicians, 2013)</a:t>
            </a:r>
          </a:p>
        </p:txBody>
      </p:sp>
    </p:spTree>
    <p:extLst>
      <p:ext uri="{BB962C8B-B14F-4D97-AF65-F5344CB8AC3E}">
        <p14:creationId xmlns:p14="http://schemas.microsoft.com/office/powerpoint/2010/main" val="1359387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Outline</a:t>
            </a:r>
            <a:r>
              <a:rPr lang="en-US" dirty="0">
                <a:solidFill>
                  <a:schemeClr val="bg1"/>
                </a:solidFill>
              </a:rPr>
              <a:t> </a:t>
            </a:r>
            <a:endParaRPr lang="en-CA" dirty="0">
              <a:solidFill>
                <a:schemeClr val="bg1"/>
              </a:solidFill>
            </a:endParaRPr>
          </a:p>
        </p:txBody>
      </p:sp>
      <p:sp>
        <p:nvSpPr>
          <p:cNvPr id="2" name="Content Placeholder 1">
            <a:extLst>
              <a:ext uri="{FF2B5EF4-FFF2-40B4-BE49-F238E27FC236}">
                <a16:creationId xmlns:a16="http://schemas.microsoft.com/office/drawing/2014/main" id="{E7F7C586-FC6D-42B1-AE86-95C1FC50BC1F}"/>
              </a:ext>
            </a:extLst>
          </p:cNvPr>
          <p:cNvSpPr>
            <a:spLocks noGrp="1"/>
          </p:cNvSpPr>
          <p:nvPr>
            <p:ph idx="1"/>
          </p:nvPr>
        </p:nvSpPr>
        <p:spPr>
          <a:xfrm>
            <a:off x="457200" y="1560945"/>
            <a:ext cx="8229600" cy="2616101"/>
          </a:xfrm>
        </p:spPr>
        <p:txBody>
          <a:bodyPr/>
          <a:lstStyle/>
          <a:p>
            <a:pPr marL="285750" lvl="0" indent="-285750"/>
            <a:r>
              <a:rPr lang="en-US" b="1" dirty="0"/>
              <a:t>Prevalence and incidence of dementia in the United States</a:t>
            </a:r>
          </a:p>
          <a:p>
            <a:pPr marL="285750" lvl="0" indent="-285750"/>
            <a:r>
              <a:rPr lang="en-US" dirty="0"/>
              <a:t>Guidelines for a Geriatric ED</a:t>
            </a:r>
          </a:p>
          <a:p>
            <a:pPr marL="285750" lvl="0" indent="-285750"/>
            <a:r>
              <a:rPr lang="en-US" dirty="0"/>
              <a:t>Presentation of a </a:t>
            </a:r>
            <a:r>
              <a:rPr lang="en-US" dirty="0" err="1"/>
              <a:t>PLwD</a:t>
            </a:r>
            <a:r>
              <a:rPr lang="en-US" dirty="0"/>
              <a:t> to the ED</a:t>
            </a:r>
          </a:p>
          <a:p>
            <a:pPr marL="285750" lvl="0" indent="-285750"/>
            <a:r>
              <a:rPr lang="en-US" dirty="0"/>
              <a:t>Providing a safe, secure environment for the </a:t>
            </a:r>
            <a:r>
              <a:rPr lang="en-US" dirty="0" err="1"/>
              <a:t>PLwD</a:t>
            </a:r>
            <a:endParaRPr lang="en-US" dirty="0"/>
          </a:p>
          <a:p>
            <a:pPr marL="285750" lvl="0" indent="-285750"/>
            <a:r>
              <a:rPr lang="en-US" dirty="0"/>
              <a:t>Recognizing and managing common behavioral disturbances within the ED </a:t>
            </a:r>
          </a:p>
          <a:p>
            <a:pPr marL="285750" lvl="0" indent="-285750"/>
            <a:r>
              <a:rPr lang="en-US" dirty="0"/>
              <a:t>Recognizing and managing delirium and other adverse events</a:t>
            </a:r>
          </a:p>
          <a:p>
            <a:pPr marL="285750" lvl="0" indent="-285750"/>
            <a:r>
              <a:rPr lang="en-US" dirty="0"/>
              <a:t>Successful discharge or transition from the ED</a:t>
            </a:r>
            <a:endParaRPr lang="en-CA" dirty="0"/>
          </a:p>
        </p:txBody>
      </p:sp>
    </p:spTree>
    <p:extLst>
      <p:ext uri="{BB962C8B-B14F-4D97-AF65-F5344CB8AC3E}">
        <p14:creationId xmlns:p14="http://schemas.microsoft.com/office/powerpoint/2010/main" val="37771852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999"/>
            <a:ext cx="8229600" cy="1036639"/>
          </a:xfrm>
        </p:spPr>
        <p:txBody>
          <a:bodyPr>
            <a:normAutofit/>
          </a:bodyPr>
          <a:lstStyle/>
          <a:p>
            <a:pPr algn="l"/>
            <a:r>
              <a:rPr lang="en-US" sz="2800" b="1" dirty="0">
                <a:solidFill>
                  <a:schemeClr val="tx2"/>
                </a:solidFill>
              </a:rPr>
              <a:t>Geriatric Emergency Department Guidelines for Discharge: Community Resources </a:t>
            </a:r>
            <a:endParaRPr lang="en-US" sz="2800" dirty="0">
              <a:solidFill>
                <a:schemeClr val="tx2"/>
              </a:solidFill>
            </a:endParaRPr>
          </a:p>
        </p:txBody>
      </p:sp>
      <p:sp>
        <p:nvSpPr>
          <p:cNvPr id="3" name="Content Placeholder 2"/>
          <p:cNvSpPr>
            <a:spLocks noGrp="1"/>
          </p:cNvSpPr>
          <p:nvPr>
            <p:ph idx="1"/>
          </p:nvPr>
        </p:nvSpPr>
        <p:spPr>
          <a:xfrm>
            <a:off x="457200" y="1417639"/>
            <a:ext cx="8229600" cy="4602162"/>
          </a:xfrm>
        </p:spPr>
        <p:txBody>
          <a:bodyPr>
            <a:normAutofit fontScale="92500" lnSpcReduction="10000"/>
          </a:bodyPr>
          <a:lstStyle/>
          <a:p>
            <a:pPr marL="0" indent="0" fontAlgn="base">
              <a:buNone/>
            </a:pPr>
            <a:r>
              <a:rPr lang="en-US" sz="2000" dirty="0"/>
              <a:t>The Geriatric ED should obtain information about resources in the community that can be given to PLwD on discharge to facilitate care, including:</a:t>
            </a:r>
          </a:p>
          <a:p>
            <a:pPr lvl="1" fontAlgn="base">
              <a:buFont typeface="Courier New" panose="02070309020205020404" pitchFamily="49" charset="0"/>
              <a:buChar char="o"/>
            </a:pPr>
            <a:r>
              <a:rPr lang="en-US" sz="2000" dirty="0"/>
              <a:t>Medical follow-up </a:t>
            </a:r>
          </a:p>
          <a:p>
            <a:pPr lvl="1" fontAlgn="base">
              <a:buFont typeface="Courier New" panose="02070309020205020404" pitchFamily="49" charset="0"/>
              <a:buChar char="o"/>
            </a:pPr>
            <a:r>
              <a:rPr lang="en-US" sz="2000" dirty="0"/>
              <a:t>Primary MD or “medical home” </a:t>
            </a:r>
          </a:p>
          <a:p>
            <a:pPr lvl="1" fontAlgn="base">
              <a:buFont typeface="Courier New" panose="02070309020205020404" pitchFamily="49" charset="0"/>
              <a:buChar char="o"/>
            </a:pPr>
            <a:r>
              <a:rPr lang="en-US" sz="2000" dirty="0"/>
              <a:t>Case Manager to assist with compliance with follow up</a:t>
            </a:r>
          </a:p>
          <a:p>
            <a:pPr lvl="1" fontAlgn="base">
              <a:buFont typeface="Courier New" panose="02070309020205020404" pitchFamily="49" charset="0"/>
              <a:buChar char="o"/>
            </a:pPr>
            <a:r>
              <a:rPr lang="en-US" sz="2000" dirty="0"/>
              <a:t>Safety Assessments</a:t>
            </a:r>
          </a:p>
          <a:p>
            <a:pPr lvl="1" fontAlgn="base">
              <a:buFont typeface="Courier New" panose="02070309020205020404" pitchFamily="49" charset="0"/>
              <a:buChar char="o"/>
            </a:pPr>
            <a:r>
              <a:rPr lang="en-US" sz="2000" dirty="0"/>
              <a:t>Mobility </a:t>
            </a:r>
          </a:p>
          <a:p>
            <a:pPr lvl="1" fontAlgn="base">
              <a:buFont typeface="Courier New" panose="02070309020205020404" pitchFamily="49" charset="0"/>
              <a:buChar char="o"/>
            </a:pPr>
            <a:r>
              <a:rPr lang="en-US" sz="2000" dirty="0"/>
              <a:t>Access to care and medical transportation resources</a:t>
            </a:r>
          </a:p>
          <a:p>
            <a:pPr lvl="1" fontAlgn="base">
              <a:buFont typeface="Courier New" panose="02070309020205020404" pitchFamily="49" charset="0"/>
              <a:buChar char="o"/>
            </a:pPr>
            <a:r>
              <a:rPr lang="en-US" sz="2000" dirty="0"/>
              <a:t>Medical equipment </a:t>
            </a:r>
          </a:p>
          <a:p>
            <a:pPr lvl="1" fontAlgn="base">
              <a:buFont typeface="Courier New" panose="02070309020205020404" pitchFamily="49" charset="0"/>
              <a:buChar char="o"/>
            </a:pPr>
            <a:r>
              <a:rPr lang="en-US" sz="2000" dirty="0"/>
              <a:t>Prescription assistance and education </a:t>
            </a:r>
          </a:p>
          <a:p>
            <a:pPr lvl="1" fontAlgn="base">
              <a:buFont typeface="Courier New" panose="02070309020205020404" pitchFamily="49" charset="0"/>
              <a:buChar char="o"/>
            </a:pPr>
            <a:r>
              <a:rPr lang="en-US" sz="2000" dirty="0"/>
              <a:t>Home health, including </a:t>
            </a:r>
            <a:r>
              <a:rPr lang="en-US" sz="2000" dirty="0" smtClean="0"/>
              <a:t>nurses </a:t>
            </a:r>
            <a:r>
              <a:rPr lang="en-US" sz="2000" dirty="0"/>
              <a:t>and personal care resources</a:t>
            </a:r>
          </a:p>
          <a:p>
            <a:pPr lvl="1" fontAlgn="base">
              <a:buFont typeface="Courier New" panose="02070309020205020404" pitchFamily="49" charset="0"/>
              <a:buChar char="o"/>
            </a:pPr>
            <a:r>
              <a:rPr lang="en-US" sz="2000" dirty="0"/>
              <a:t>Home and community-based services including including meal programs, adult day health care, etc.</a:t>
            </a:r>
          </a:p>
          <a:p>
            <a:pPr marL="457200" lvl="1" indent="0" algn="r" fontAlgn="base">
              <a:buNone/>
            </a:pPr>
            <a:r>
              <a:rPr lang="en-US" sz="2000" dirty="0"/>
              <a:t>(American College of Emergency Physicians, 2013)</a:t>
            </a:r>
            <a:endParaRPr lang="en-US" dirty="0"/>
          </a:p>
        </p:txBody>
      </p:sp>
    </p:spTree>
    <p:extLst>
      <p:ext uri="{BB962C8B-B14F-4D97-AF65-F5344CB8AC3E}">
        <p14:creationId xmlns:p14="http://schemas.microsoft.com/office/powerpoint/2010/main" val="20158453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normAutofit/>
          </a:bodyPr>
          <a:lstStyle/>
          <a:p>
            <a:pPr algn="l"/>
            <a:r>
              <a:rPr lang="en-US" sz="2800" b="1" dirty="0">
                <a:solidFill>
                  <a:schemeClr val="tx2"/>
                </a:solidFill>
              </a:rPr>
              <a:t>Discharge Planning for PLwD and their Care Partners: Important Considerations</a:t>
            </a:r>
            <a:endParaRPr lang="en-US" sz="2800" dirty="0">
              <a:solidFill>
                <a:schemeClr val="tx2"/>
              </a:solidFill>
            </a:endParaRPr>
          </a:p>
        </p:txBody>
      </p:sp>
      <p:sp>
        <p:nvSpPr>
          <p:cNvPr id="3" name="Content Placeholder 2"/>
          <p:cNvSpPr>
            <a:spLocks noGrp="1"/>
          </p:cNvSpPr>
          <p:nvPr>
            <p:ph idx="1"/>
          </p:nvPr>
        </p:nvSpPr>
        <p:spPr>
          <a:xfrm>
            <a:off x="457200" y="1600199"/>
            <a:ext cx="8229600" cy="3733801"/>
          </a:xfrm>
        </p:spPr>
        <p:txBody>
          <a:bodyPr>
            <a:normAutofit fontScale="92500" lnSpcReduction="20000"/>
          </a:bodyPr>
          <a:lstStyle/>
          <a:p>
            <a:pPr marL="0" indent="0">
              <a:buNone/>
            </a:pPr>
            <a:r>
              <a:rPr lang="en-US" sz="2200" dirty="0"/>
              <a:t>When planning discharge for PLwD consider the following:</a:t>
            </a:r>
          </a:p>
          <a:p>
            <a:pPr lvl="1">
              <a:buFont typeface="Courier New" panose="02070309020205020404" pitchFamily="49" charset="0"/>
              <a:buChar char="o"/>
            </a:pPr>
            <a:r>
              <a:rPr lang="en-US" sz="2200" dirty="0"/>
              <a:t>Engage the PLwD and the care partners in the planning process. </a:t>
            </a:r>
          </a:p>
          <a:p>
            <a:pPr lvl="1">
              <a:buFont typeface="Courier New" panose="02070309020205020404" pitchFamily="49" charset="0"/>
              <a:buChar char="o"/>
            </a:pPr>
            <a:r>
              <a:rPr lang="en-US" sz="2200" dirty="0"/>
              <a:t>Social workers or case managers can create transition care plans from the acute care environment to home. </a:t>
            </a:r>
          </a:p>
          <a:p>
            <a:pPr lvl="1">
              <a:buFont typeface="Courier New" panose="02070309020205020404" pitchFamily="49" charset="0"/>
              <a:buChar char="o"/>
            </a:pPr>
            <a:r>
              <a:rPr lang="en-US" sz="2200" dirty="0"/>
              <a:t>Identify power of attorney for health care, and emphasize the importance of advance directives.</a:t>
            </a:r>
          </a:p>
          <a:p>
            <a:pPr lvl="1">
              <a:buFont typeface="Courier New" panose="02070309020205020404" pitchFamily="49" charset="0"/>
              <a:buChar char="o"/>
            </a:pPr>
            <a:r>
              <a:rPr lang="en-US" sz="2200" dirty="0"/>
              <a:t>Coordinate and work with timely data to achieve best plan of care for discharge planning and transitional care.</a:t>
            </a:r>
          </a:p>
          <a:p>
            <a:pPr lvl="1">
              <a:buFont typeface="Courier New" panose="02070309020205020404" pitchFamily="49" charset="0"/>
              <a:buChar char="o"/>
            </a:pPr>
            <a:r>
              <a:rPr lang="en-US" sz="2200" dirty="0"/>
              <a:t>Reconcile all medications and changes in medication </a:t>
            </a:r>
          </a:p>
          <a:p>
            <a:pPr lvl="1">
              <a:buFont typeface="Courier New" panose="02070309020205020404" pitchFamily="49" charset="0"/>
              <a:buChar char="o"/>
            </a:pPr>
            <a:r>
              <a:rPr lang="en-US" sz="2200" dirty="0"/>
              <a:t>Consider a financial assessment/planning to review private/public long-term care resources</a:t>
            </a:r>
          </a:p>
          <a:p>
            <a:pPr marL="457200" lvl="1" indent="0" algn="r">
              <a:buNone/>
            </a:pPr>
            <a:r>
              <a:rPr lang="en-US" sz="2200" dirty="0"/>
              <a:t>   (NIA, 2016; Rose &amp; Lopez, 2012; NIA, 2015c; NASW, 2013; ARHQ, </a:t>
            </a:r>
            <a:r>
              <a:rPr lang="en-US" sz="2200" dirty="0" err="1"/>
              <a:t>n.d.</a:t>
            </a:r>
            <a:r>
              <a:rPr lang="en-US" sz="2200" dirty="0"/>
              <a:t>)</a:t>
            </a:r>
            <a:endParaRPr lang="en-US" dirty="0"/>
          </a:p>
        </p:txBody>
      </p:sp>
    </p:spTree>
    <p:extLst>
      <p:ext uri="{BB962C8B-B14F-4D97-AF65-F5344CB8AC3E}">
        <p14:creationId xmlns:p14="http://schemas.microsoft.com/office/powerpoint/2010/main" val="5353941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a:bodyPr>
          <a:lstStyle/>
          <a:p>
            <a:pPr algn="l"/>
            <a:r>
              <a:rPr lang="en-US" sz="2800" b="1" dirty="0">
                <a:solidFill>
                  <a:schemeClr val="tx2"/>
                </a:solidFill>
              </a:rPr>
              <a:t>Care Partners and Support for the Persons Living With Dementia in the ED/Hospital </a:t>
            </a:r>
          </a:p>
        </p:txBody>
      </p:sp>
      <p:sp>
        <p:nvSpPr>
          <p:cNvPr id="3" name="Content Placeholder 2"/>
          <p:cNvSpPr>
            <a:spLocks noGrp="1"/>
          </p:cNvSpPr>
          <p:nvPr>
            <p:ph idx="1"/>
          </p:nvPr>
        </p:nvSpPr>
        <p:spPr>
          <a:xfrm>
            <a:off x="457200" y="1463040"/>
            <a:ext cx="8229600" cy="3108960"/>
          </a:xfrm>
        </p:spPr>
        <p:txBody>
          <a:bodyPr>
            <a:noAutofit/>
          </a:bodyPr>
          <a:lstStyle/>
          <a:p>
            <a:pPr lvl="0"/>
            <a:r>
              <a:rPr lang="en-US" dirty="0"/>
              <a:t>Care partners are the acute care provider’s most valuable resource for information. </a:t>
            </a:r>
          </a:p>
          <a:p>
            <a:pPr lvl="0"/>
            <a:r>
              <a:rPr lang="en-US" dirty="0"/>
              <a:t>A care partner may not always be present. </a:t>
            </a:r>
          </a:p>
          <a:p>
            <a:pPr lvl="0"/>
            <a:r>
              <a:rPr lang="en-US" dirty="0"/>
              <a:t>Care partner physical/mental health may be </a:t>
            </a:r>
            <a:r>
              <a:rPr lang="en-US" dirty="0" smtClean="0"/>
              <a:t>impacted.</a:t>
            </a:r>
            <a:endParaRPr lang="en-US" dirty="0"/>
          </a:p>
          <a:p>
            <a:pPr lvl="0"/>
            <a:r>
              <a:rPr lang="en-US" dirty="0"/>
              <a:t>Care partners need respite. </a:t>
            </a:r>
          </a:p>
          <a:p>
            <a:pPr lvl="0"/>
            <a:r>
              <a:rPr lang="en-US" dirty="0"/>
              <a:t>Sitters can be hired to keep PLwD safe and prevent adverse events such as falls and behavioral disturbances while seeking acute care.</a:t>
            </a:r>
          </a:p>
          <a:p>
            <a:pPr marL="0" lvl="0" indent="0" algn="r">
              <a:buNone/>
            </a:pPr>
            <a:r>
              <a:rPr lang="en-US" dirty="0"/>
              <a:t>(NIA, 2015b)</a:t>
            </a:r>
          </a:p>
        </p:txBody>
      </p:sp>
    </p:spTree>
    <p:extLst>
      <p:ext uri="{BB962C8B-B14F-4D97-AF65-F5344CB8AC3E}">
        <p14:creationId xmlns:p14="http://schemas.microsoft.com/office/powerpoint/2010/main" val="235108493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Autofit/>
          </a:bodyPr>
          <a:lstStyle/>
          <a:p>
            <a:pPr algn="l"/>
            <a:r>
              <a:rPr lang="en-US" sz="2800" b="1" dirty="0">
                <a:solidFill>
                  <a:schemeClr val="tx2"/>
                </a:solidFill>
              </a:rPr>
              <a:t>General Guidelines for Providing Consistent, Comfortable, and Safe Care for Hospitalized Persons Living with Dementia</a:t>
            </a:r>
            <a:endParaRPr lang="en-US" sz="2800" dirty="0">
              <a:solidFill>
                <a:schemeClr val="tx2"/>
              </a:solidFill>
            </a:endParaRPr>
          </a:p>
        </p:txBody>
      </p:sp>
      <p:sp>
        <p:nvSpPr>
          <p:cNvPr id="3" name="Content Placeholder 2"/>
          <p:cNvSpPr>
            <a:spLocks noGrp="1"/>
          </p:cNvSpPr>
          <p:nvPr>
            <p:ph idx="1"/>
          </p:nvPr>
        </p:nvSpPr>
        <p:spPr>
          <a:xfrm>
            <a:off x="457200" y="1828800"/>
            <a:ext cx="8229600" cy="4267200"/>
          </a:xfrm>
        </p:spPr>
        <p:txBody>
          <a:bodyPr>
            <a:normAutofit fontScale="77500" lnSpcReduction="20000"/>
          </a:bodyPr>
          <a:lstStyle/>
          <a:p>
            <a:pPr marL="0" indent="0" fontAlgn="base">
              <a:buNone/>
            </a:pPr>
            <a:r>
              <a:rPr lang="en-US" sz="2600" dirty="0"/>
              <a:t>When persons living with dementia are admitted to the hospital, rather than released back to home, special care should be provided, including:</a:t>
            </a:r>
          </a:p>
          <a:p>
            <a:pPr lvl="1" fontAlgn="base">
              <a:buFont typeface="Courier New" panose="02070309020205020404" pitchFamily="49" charset="0"/>
              <a:buChar char="o"/>
            </a:pPr>
            <a:r>
              <a:rPr lang="en-US" sz="2600" dirty="0"/>
              <a:t>Ask the primary care partner for the person's usual routine and follow it as closely as possible.</a:t>
            </a:r>
          </a:p>
          <a:p>
            <a:pPr lvl="1" fontAlgn="base">
              <a:buFont typeface="Courier New" panose="02070309020205020404" pitchFamily="49" charset="0"/>
              <a:buChar char="o"/>
            </a:pPr>
            <a:r>
              <a:rPr lang="en-US" sz="2600" dirty="0"/>
              <a:t>Encourage the use of favorite objects from home (i.e., favorite pillow or quilt or photo).</a:t>
            </a:r>
          </a:p>
          <a:p>
            <a:pPr lvl="1" fontAlgn="base">
              <a:buFont typeface="Courier New" panose="02070309020205020404" pitchFamily="49" charset="0"/>
              <a:buChar char="o"/>
            </a:pPr>
            <a:r>
              <a:rPr lang="en-US" sz="2600" dirty="0"/>
              <a:t>Provide care by the same nurses and hospital staff as much as possible.</a:t>
            </a:r>
          </a:p>
          <a:p>
            <a:pPr lvl="1" fontAlgn="base">
              <a:buFont typeface="Courier New" panose="02070309020205020404" pitchFamily="49" charset="0"/>
              <a:buChar char="o"/>
            </a:pPr>
            <a:r>
              <a:rPr lang="en-US" sz="2600" dirty="0"/>
              <a:t>Evaluate the PLwD for sources of potential pain and discomfort. </a:t>
            </a:r>
          </a:p>
          <a:p>
            <a:pPr lvl="1" fontAlgn="base">
              <a:buFont typeface="Courier New" panose="02070309020205020404" pitchFamily="49" charset="0"/>
              <a:buChar char="o"/>
            </a:pPr>
            <a:r>
              <a:rPr lang="en-US" sz="2600" dirty="0"/>
              <a:t>When possible, schedule tests at a time of day when the PLwD is at his best and not fatigued.</a:t>
            </a:r>
          </a:p>
          <a:p>
            <a:pPr lvl="1" fontAlgn="base">
              <a:buFont typeface="Courier New" panose="02070309020205020404" pitchFamily="49" charset="0"/>
              <a:buChar char="o"/>
            </a:pPr>
            <a:r>
              <a:rPr lang="en-US" sz="2600" dirty="0"/>
              <a:t>Discontinue asking orientation questions once the </a:t>
            </a:r>
            <a:r>
              <a:rPr lang="en-US" sz="2600" dirty="0" err="1"/>
              <a:t>PLwD's</a:t>
            </a:r>
            <a:r>
              <a:rPr lang="en-US" sz="2600" dirty="0"/>
              <a:t> level of comprehension is </a:t>
            </a:r>
            <a:r>
              <a:rPr lang="en-US" sz="2600" dirty="0" smtClean="0"/>
              <a:t>established.</a:t>
            </a:r>
            <a:endParaRPr lang="en-US" sz="2600" dirty="0"/>
          </a:p>
          <a:p>
            <a:pPr lvl="1" fontAlgn="base">
              <a:buFont typeface="Courier New" panose="02070309020205020404" pitchFamily="49" charset="0"/>
              <a:buChar char="o"/>
            </a:pPr>
            <a:r>
              <a:rPr lang="en-US" sz="2600" dirty="0"/>
              <a:t>Cue the PLwD for sleep by darkening and quieting the </a:t>
            </a:r>
            <a:r>
              <a:rPr lang="en-US" sz="2600" dirty="0" smtClean="0"/>
              <a:t>room.</a:t>
            </a:r>
            <a:endParaRPr lang="en-US" sz="2600" dirty="0"/>
          </a:p>
          <a:p>
            <a:pPr marL="457200" lvl="1" indent="0" algn="r" fontAlgn="base">
              <a:buNone/>
            </a:pPr>
            <a:r>
              <a:rPr lang="en-US" sz="2600" dirty="0"/>
              <a:t>(NIA, 2015b; </a:t>
            </a:r>
            <a:r>
              <a:rPr lang="en-US" sz="2600" dirty="0" err="1"/>
              <a:t>Gonçalves</a:t>
            </a:r>
            <a:r>
              <a:rPr lang="en-US" sz="2600" dirty="0"/>
              <a:t>-Bradley et al., 2016)</a:t>
            </a:r>
            <a:endParaRPr lang="en-US" sz="2000" dirty="0"/>
          </a:p>
        </p:txBody>
      </p:sp>
    </p:spTree>
    <p:extLst>
      <p:ext uri="{BB962C8B-B14F-4D97-AF65-F5344CB8AC3E}">
        <p14:creationId xmlns:p14="http://schemas.microsoft.com/office/powerpoint/2010/main" val="40623522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157" y="381000"/>
            <a:ext cx="8229600" cy="1143000"/>
          </a:xfrm>
        </p:spPr>
        <p:txBody>
          <a:bodyPr>
            <a:noAutofit/>
          </a:bodyPr>
          <a:lstStyle/>
          <a:p>
            <a:pPr algn="l"/>
            <a:r>
              <a:rPr lang="en-US" sz="2800" b="1" dirty="0">
                <a:solidFill>
                  <a:schemeClr val="tx2"/>
                </a:solidFill>
              </a:rPr>
              <a:t>Health Systems and Providers’ Successful Strategies to Manage Dementia Care and Reduce Hospitalizations</a:t>
            </a:r>
            <a:endParaRPr lang="en-US" sz="2800" dirty="0">
              <a:solidFill>
                <a:schemeClr val="tx2"/>
              </a:solidFill>
            </a:endParaRPr>
          </a:p>
        </p:txBody>
      </p:sp>
      <p:sp>
        <p:nvSpPr>
          <p:cNvPr id="3" name="Content Placeholder 2"/>
          <p:cNvSpPr>
            <a:spLocks noGrp="1"/>
          </p:cNvSpPr>
          <p:nvPr>
            <p:ph idx="1"/>
          </p:nvPr>
        </p:nvSpPr>
        <p:spPr>
          <a:xfrm>
            <a:off x="76200" y="1447800"/>
            <a:ext cx="9067800" cy="5029200"/>
          </a:xfrm>
        </p:spPr>
        <p:txBody>
          <a:bodyPr>
            <a:noAutofit/>
          </a:bodyPr>
          <a:lstStyle/>
          <a:p>
            <a:pPr lvl="0"/>
            <a:r>
              <a:rPr lang="en-US" sz="2000" dirty="0">
                <a:hlinkClick r:id="rId3"/>
              </a:rPr>
              <a:t>Alzheimer’s Disease Research Centers </a:t>
            </a:r>
            <a:endParaRPr lang="en-US" sz="2000" dirty="0"/>
          </a:p>
          <a:p>
            <a:pPr lvl="0"/>
            <a:endParaRPr lang="en-US" sz="2000" dirty="0"/>
          </a:p>
          <a:p>
            <a:pPr lvl="0"/>
            <a:r>
              <a:rPr lang="en-US" sz="2000" dirty="0"/>
              <a:t>Integrated Medicine/Comprehensive Care Practice Redesign for Dementia: </a:t>
            </a:r>
            <a:r>
              <a:rPr lang="en-US" sz="2000" dirty="0">
                <a:hlinkClick r:id="rId4"/>
              </a:rPr>
              <a:t>The UCLA Alzheimer's and Dementia Care Program </a:t>
            </a:r>
            <a:endParaRPr lang="en-US" sz="2000" dirty="0"/>
          </a:p>
          <a:p>
            <a:pPr lvl="0"/>
            <a:endParaRPr lang="en-US" sz="2000" dirty="0"/>
          </a:p>
          <a:p>
            <a:pPr lvl="0"/>
            <a:r>
              <a:rPr lang="en-US" sz="2000" dirty="0"/>
              <a:t>Dementia Friendly Hospitals—</a:t>
            </a:r>
            <a:r>
              <a:rPr lang="en-US" sz="2000" dirty="0">
                <a:hlinkClick r:id="rId5"/>
              </a:rPr>
              <a:t>Care Not Crisis </a:t>
            </a:r>
            <a:endParaRPr lang="en-US" sz="2000" dirty="0"/>
          </a:p>
          <a:p>
            <a:pPr lvl="0"/>
            <a:endParaRPr lang="en-US" sz="2000" dirty="0"/>
          </a:p>
          <a:p>
            <a:pPr lvl="0"/>
            <a:r>
              <a:rPr lang="en-US" sz="2000" dirty="0"/>
              <a:t>Partner with Me Project -- </a:t>
            </a:r>
            <a:r>
              <a:rPr lang="en-US" sz="2000" i="1" dirty="0"/>
              <a:t>Video Partnering with Family Caregivers: </a:t>
            </a:r>
            <a:r>
              <a:rPr lang="en-US" sz="2000" i="1" dirty="0">
                <a:hlinkClick r:id="rId6"/>
              </a:rPr>
              <a:t>A Guide for Hospitalization When Your Loved One has Dementia</a:t>
            </a:r>
            <a:endParaRPr lang="en-US" sz="2000" i="1" dirty="0"/>
          </a:p>
          <a:p>
            <a:pPr lvl="0"/>
            <a:endParaRPr lang="en-US" sz="2000" u="sng" dirty="0"/>
          </a:p>
          <a:p>
            <a:r>
              <a:rPr lang="en-US" sz="2000" dirty="0">
                <a:hlinkClick r:id="rId7"/>
              </a:rPr>
              <a:t>P.A.C.E.—Program for All Inclusive Care for the Elderly</a:t>
            </a:r>
            <a:endParaRPr lang="en-US" sz="2000" dirty="0"/>
          </a:p>
          <a:p>
            <a:pPr marL="0" indent="0">
              <a:buNone/>
            </a:pPr>
            <a:endParaRPr lang="en-US" sz="2000" dirty="0"/>
          </a:p>
        </p:txBody>
      </p:sp>
    </p:spTree>
    <p:extLst>
      <p:ext uri="{BB962C8B-B14F-4D97-AF65-F5344CB8AC3E}">
        <p14:creationId xmlns:p14="http://schemas.microsoft.com/office/powerpoint/2010/main" val="35675226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157" y="381000"/>
            <a:ext cx="8229600" cy="1143000"/>
          </a:xfrm>
        </p:spPr>
        <p:txBody>
          <a:bodyPr>
            <a:noAutofit/>
          </a:bodyPr>
          <a:lstStyle/>
          <a:p>
            <a:pPr algn="l"/>
            <a:r>
              <a:rPr lang="en-US" sz="2800" b="1" dirty="0">
                <a:solidFill>
                  <a:schemeClr val="tx2"/>
                </a:solidFill>
              </a:rPr>
              <a:t>Health Systems and Providers’ Successful Strategies to Manage Dementia Care and Reduce Hospitalizations (continued)</a:t>
            </a:r>
            <a:endParaRPr lang="en-US" sz="2800" dirty="0">
              <a:solidFill>
                <a:schemeClr val="tx2"/>
              </a:solidFill>
            </a:endParaRPr>
          </a:p>
        </p:txBody>
      </p:sp>
      <p:sp>
        <p:nvSpPr>
          <p:cNvPr id="3" name="Content Placeholder 2"/>
          <p:cNvSpPr>
            <a:spLocks noGrp="1"/>
          </p:cNvSpPr>
          <p:nvPr>
            <p:ph idx="1"/>
          </p:nvPr>
        </p:nvSpPr>
        <p:spPr>
          <a:xfrm>
            <a:off x="76200" y="1524000"/>
            <a:ext cx="9067800" cy="4800600"/>
          </a:xfrm>
        </p:spPr>
        <p:txBody>
          <a:bodyPr>
            <a:noAutofit/>
          </a:bodyPr>
          <a:lstStyle/>
          <a:p>
            <a:r>
              <a:rPr lang="en-US" sz="2000" dirty="0">
                <a:hlinkClick r:id="rId3" tooltip="Rethinking Complex Care: Preparing the Healthcare Workforce to Foster Person Centered Care"/>
              </a:rPr>
              <a:t>Rethinking Complex Care: Preparing the Healthcare Workforce to Foster Person Centered Care</a:t>
            </a:r>
            <a:r>
              <a:rPr lang="en-US" sz="2000" dirty="0"/>
              <a:t>. </a:t>
            </a:r>
            <a:r>
              <a:rPr lang="en-US" dirty="0"/>
              <a:t>(14</a:t>
            </a:r>
            <a:r>
              <a:rPr lang="en-US" baseline="30000" dirty="0"/>
              <a:t>th</a:t>
            </a:r>
            <a:r>
              <a:rPr lang="en-US" dirty="0"/>
              <a:t> Annual Report to the Secretary of Health and Human Services and the U.S. Congress)</a:t>
            </a:r>
          </a:p>
          <a:p>
            <a:endParaRPr lang="en-US" sz="2000" dirty="0"/>
          </a:p>
          <a:p>
            <a:r>
              <a:rPr lang="en-US" sz="2000" dirty="0">
                <a:hlinkClick r:id="rId4" tooltip="The SHARE Approach—Achieving Patient-Centered Care with Shared Decision-making: A Brief for Administrators and Practice Leaders"/>
              </a:rPr>
              <a:t>The SHARE Approach—Achieving Patient-Centered Care with Shared Decision-making: A Brief for Administrators and Practice Leaders</a:t>
            </a:r>
            <a:endParaRPr lang="en-US" sz="2000" dirty="0"/>
          </a:p>
          <a:p>
            <a:pPr marL="0" lvl="0" indent="0">
              <a:buNone/>
            </a:pPr>
            <a:endParaRPr lang="en-US" sz="2000" i="1" dirty="0"/>
          </a:p>
          <a:p>
            <a:r>
              <a:rPr lang="en-US" dirty="0"/>
              <a:t>NIA </a:t>
            </a:r>
            <a:r>
              <a:rPr lang="en-US" i="1" dirty="0"/>
              <a:t>Going to the Hospital: Tips for Dementia </a:t>
            </a:r>
            <a:r>
              <a:rPr lang="en-US" i="1" dirty="0" smtClean="0"/>
              <a:t>Caregivers </a:t>
            </a:r>
            <a:r>
              <a:rPr lang="en-US" dirty="0" smtClean="0">
                <a:hlinkClick r:id="rId5" tooltip="Going to the Hospital: Tips for Dementia Caregivers"/>
              </a:rPr>
              <a:t>http</a:t>
            </a:r>
            <a:r>
              <a:rPr lang="en-US" dirty="0">
                <a:hlinkClick r:id="rId5" tooltip="Going to the Hospital: Tips for Dementia Caregivers"/>
              </a:rPr>
              <a:t>://</a:t>
            </a:r>
            <a:r>
              <a:rPr lang="en-US" dirty="0" smtClean="0">
                <a:hlinkClick r:id="rId5" tooltip="Going to the Hospital: Tips for Dementia Caregivers"/>
              </a:rPr>
              <a:t>www.nia.nih.gov/health/going-hospital-tips-dementia-caregivers</a:t>
            </a:r>
            <a:endParaRPr lang="en-US" dirty="0" smtClean="0"/>
          </a:p>
          <a:p>
            <a:endParaRPr lang="en-US" dirty="0" smtClean="0"/>
          </a:p>
          <a:p>
            <a:r>
              <a:rPr lang="en-US" sz="2000" dirty="0" smtClean="0"/>
              <a:t>Community </a:t>
            </a:r>
            <a:r>
              <a:rPr lang="en-US" sz="2000" dirty="0"/>
              <a:t>resources, such as local chapters of the Alzheimer’s Association, may be key community partners in improving care outcomes for hospitalized persons  living with dementia.</a:t>
            </a:r>
            <a:r>
              <a:rPr lang="en-US" sz="2000" b="1" i="1" dirty="0"/>
              <a:t> </a:t>
            </a:r>
            <a:endParaRPr lang="en-US" sz="2000" dirty="0"/>
          </a:p>
        </p:txBody>
      </p:sp>
    </p:spTree>
    <p:extLst>
      <p:ext uri="{BB962C8B-B14F-4D97-AF65-F5344CB8AC3E}">
        <p14:creationId xmlns:p14="http://schemas.microsoft.com/office/powerpoint/2010/main" val="167999842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a:t>
            </a:r>
            <a:endParaRPr lang="en-CA" dirty="0"/>
          </a:p>
        </p:txBody>
      </p:sp>
      <p:sp>
        <p:nvSpPr>
          <p:cNvPr id="3" name="Content Placeholder 2"/>
          <p:cNvSpPr>
            <a:spLocks noGrp="1"/>
          </p:cNvSpPr>
          <p:nvPr>
            <p:ph idx="1"/>
          </p:nvPr>
        </p:nvSpPr>
        <p:spPr>
          <a:xfrm>
            <a:off x="457200" y="1560945"/>
            <a:ext cx="8229600" cy="5078313"/>
          </a:xfrm>
        </p:spPr>
        <p:txBody>
          <a:bodyPr/>
          <a:lstStyle/>
          <a:p>
            <a:pPr marL="457200" lvl="0" indent="-457200">
              <a:buFont typeface="+mj-lt"/>
              <a:buAutoNum type="arabicPeriod"/>
            </a:pPr>
            <a:r>
              <a:rPr lang="en-US" b="1" dirty="0"/>
              <a:t>Which statement about dementia in the United States is </a:t>
            </a:r>
            <a:r>
              <a:rPr lang="en-US" b="1" i="1" dirty="0"/>
              <a:t>false</a:t>
            </a:r>
            <a:r>
              <a:rPr lang="en-US" b="1" dirty="0"/>
              <a:t>?</a:t>
            </a:r>
          </a:p>
          <a:p>
            <a:pPr marL="914400" lvl="1" indent="-457200">
              <a:spcBef>
                <a:spcPts val="0"/>
              </a:spcBef>
              <a:buFont typeface="+mj-lt"/>
              <a:buAutoNum type="alphaLcPeriod"/>
            </a:pPr>
            <a:r>
              <a:rPr lang="en-US" dirty="0"/>
              <a:t>Women are more likely than men to present with dementia</a:t>
            </a:r>
          </a:p>
          <a:p>
            <a:pPr marL="914400" lvl="1" indent="-457200">
              <a:spcBef>
                <a:spcPts val="0"/>
              </a:spcBef>
              <a:buFont typeface="+mj-lt"/>
              <a:buAutoNum type="alphaLcPeriod"/>
            </a:pPr>
            <a:r>
              <a:rPr lang="en-US" dirty="0"/>
              <a:t>Alzheimer’s disease is the </a:t>
            </a:r>
            <a:r>
              <a:rPr lang="en-US" dirty="0" smtClean="0"/>
              <a:t>fifth </a:t>
            </a:r>
            <a:r>
              <a:rPr lang="en-US" dirty="0"/>
              <a:t>leading cause of death in people over 65</a:t>
            </a:r>
          </a:p>
          <a:p>
            <a:pPr marL="914400" lvl="1" indent="-457200">
              <a:spcBef>
                <a:spcPts val="0"/>
              </a:spcBef>
              <a:buFont typeface="+mj-lt"/>
              <a:buAutoNum type="alphaLcPeriod"/>
            </a:pPr>
            <a:r>
              <a:rPr lang="en-US" dirty="0"/>
              <a:t>Adults with Down syndrome </a:t>
            </a:r>
            <a:r>
              <a:rPr lang="en-US" dirty="0" smtClean="0"/>
              <a:t>have a low risk </a:t>
            </a:r>
            <a:r>
              <a:rPr lang="en-US" dirty="0"/>
              <a:t>of </a:t>
            </a:r>
            <a:r>
              <a:rPr lang="en-US" dirty="0" smtClean="0"/>
              <a:t>developing Alzheimer’s </a:t>
            </a:r>
            <a:r>
              <a:rPr lang="en-US" dirty="0"/>
              <a:t>disease.</a:t>
            </a:r>
          </a:p>
          <a:p>
            <a:pPr marL="914400" lvl="1" indent="-457200">
              <a:spcBef>
                <a:spcPts val="0"/>
              </a:spcBef>
              <a:buFont typeface="+mj-lt"/>
              <a:buAutoNum type="alphaLcPeriod"/>
            </a:pPr>
            <a:r>
              <a:rPr lang="en-US" dirty="0" smtClean="0"/>
              <a:t>The </a:t>
            </a:r>
            <a:r>
              <a:rPr lang="en-US" dirty="0"/>
              <a:t>incidence of dementia is expected to increase significantly by 2050.</a:t>
            </a:r>
          </a:p>
          <a:p>
            <a:pPr marL="514350" indent="-457200">
              <a:buFont typeface="+mj-lt"/>
              <a:buAutoNum type="arabicPeriod"/>
            </a:pPr>
            <a:r>
              <a:rPr lang="en-US" b="1" dirty="0"/>
              <a:t>All but which of the following is considered a typical behavioral disturbance of dementia?</a:t>
            </a:r>
          </a:p>
          <a:p>
            <a:pPr marL="914400" lvl="1" indent="-457200">
              <a:spcBef>
                <a:spcPts val="0"/>
              </a:spcBef>
              <a:buFont typeface="+mj-lt"/>
              <a:buAutoNum type="alphaLcPeriod"/>
            </a:pPr>
            <a:r>
              <a:rPr lang="en-US" dirty="0" smtClean="0"/>
              <a:t>Increased pacing </a:t>
            </a:r>
            <a:r>
              <a:rPr lang="en-US" dirty="0"/>
              <a:t>up and down the hallways </a:t>
            </a:r>
            <a:r>
              <a:rPr lang="en-US" dirty="0" smtClean="0"/>
              <a:t>in </a:t>
            </a:r>
            <a:r>
              <a:rPr lang="en-US" dirty="0"/>
              <a:t>the evening</a:t>
            </a:r>
          </a:p>
          <a:p>
            <a:pPr marL="914400" lvl="1" indent="-457200">
              <a:spcBef>
                <a:spcPts val="0"/>
              </a:spcBef>
              <a:buFont typeface="+mj-lt"/>
              <a:buAutoNum type="alphaLcPeriod"/>
            </a:pPr>
            <a:r>
              <a:rPr lang="en-US" dirty="0"/>
              <a:t>Sudden onset of increased agitation </a:t>
            </a:r>
            <a:r>
              <a:rPr lang="en-US" dirty="0" smtClean="0"/>
              <a:t>towards people who are not really there</a:t>
            </a:r>
          </a:p>
          <a:p>
            <a:pPr marL="914400" lvl="1" indent="-457200">
              <a:spcBef>
                <a:spcPts val="0"/>
              </a:spcBef>
              <a:buFont typeface="+mj-lt"/>
              <a:buAutoNum type="alphaLcPeriod"/>
            </a:pPr>
            <a:r>
              <a:rPr lang="en-US" dirty="0" smtClean="0"/>
              <a:t>Sexually </a:t>
            </a:r>
            <a:r>
              <a:rPr lang="en-US" dirty="0"/>
              <a:t>inappropriate behaviors towards staff</a:t>
            </a:r>
          </a:p>
          <a:p>
            <a:pPr marL="914400" lvl="1" indent="-457200">
              <a:spcBef>
                <a:spcPts val="0"/>
              </a:spcBef>
              <a:buFont typeface="+mj-lt"/>
              <a:buAutoNum type="alphaLcPeriod"/>
            </a:pPr>
            <a:r>
              <a:rPr lang="en-US" dirty="0"/>
              <a:t>Excessive sleepiness </a:t>
            </a:r>
            <a:r>
              <a:rPr lang="en-US" dirty="0" smtClean="0"/>
              <a:t>during daytime and </a:t>
            </a:r>
            <a:r>
              <a:rPr lang="en-US" dirty="0"/>
              <a:t>increased confusion upon waking</a:t>
            </a:r>
          </a:p>
        </p:txBody>
      </p:sp>
    </p:spTree>
    <p:extLst>
      <p:ext uri="{BB962C8B-B14F-4D97-AF65-F5344CB8AC3E}">
        <p14:creationId xmlns:p14="http://schemas.microsoft.com/office/powerpoint/2010/main" val="369553201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(continued)</a:t>
            </a:r>
            <a:endParaRPr lang="en-CA" dirty="0"/>
          </a:p>
        </p:txBody>
      </p:sp>
      <p:sp>
        <p:nvSpPr>
          <p:cNvPr id="3" name="Content Placeholder 2"/>
          <p:cNvSpPr>
            <a:spLocks noGrp="1"/>
          </p:cNvSpPr>
          <p:nvPr>
            <p:ph idx="1"/>
          </p:nvPr>
        </p:nvSpPr>
        <p:spPr>
          <a:xfrm>
            <a:off x="457200" y="1644087"/>
            <a:ext cx="8229600" cy="5016758"/>
          </a:xfrm>
        </p:spPr>
        <p:txBody>
          <a:bodyPr/>
          <a:lstStyle/>
          <a:p>
            <a:pPr marL="457200" lvl="0" indent="-457200">
              <a:spcBef>
                <a:spcPts val="0"/>
              </a:spcBef>
              <a:buFont typeface="+mj-lt"/>
              <a:buAutoNum type="arabicPeriod" startAt="3"/>
            </a:pPr>
            <a:r>
              <a:rPr lang="en-US" b="1" dirty="0"/>
              <a:t>Persons living with dementia will experience difficulties adjusting to the unfamiliar environment of the emergency department. Which of the following is </a:t>
            </a:r>
            <a:r>
              <a:rPr lang="en-US" b="1" i="1" dirty="0"/>
              <a:t>not</a:t>
            </a:r>
            <a:r>
              <a:rPr lang="en-US" b="1" dirty="0"/>
              <a:t> a good practice?</a:t>
            </a:r>
          </a:p>
          <a:p>
            <a:pPr marL="914400" lvl="1" indent="-457200">
              <a:spcBef>
                <a:spcPts val="0"/>
              </a:spcBef>
              <a:buFont typeface="+mj-lt"/>
              <a:buAutoNum type="alphaLcPeriod"/>
            </a:pPr>
            <a:r>
              <a:rPr lang="en-US" dirty="0" smtClean="0"/>
              <a:t>Leave the PLwD alone until he/she calms down</a:t>
            </a:r>
            <a:endParaRPr lang="en-US" dirty="0"/>
          </a:p>
          <a:p>
            <a:pPr marL="914400" lvl="1" indent="-457200">
              <a:spcBef>
                <a:spcPts val="0"/>
              </a:spcBef>
              <a:buFont typeface="+mj-lt"/>
              <a:buAutoNum type="alphaLcPeriod"/>
            </a:pPr>
            <a:r>
              <a:rPr lang="en-US" dirty="0"/>
              <a:t>Speak simply, with easy-to-answer yes/no questions</a:t>
            </a:r>
          </a:p>
          <a:p>
            <a:pPr marL="914400" lvl="1" indent="-457200">
              <a:spcBef>
                <a:spcPts val="0"/>
              </a:spcBef>
              <a:buFont typeface="+mj-lt"/>
              <a:buAutoNum type="alphaLcPeriod"/>
            </a:pPr>
            <a:r>
              <a:rPr lang="en-US" dirty="0"/>
              <a:t>Always cue the </a:t>
            </a:r>
            <a:r>
              <a:rPr lang="en-US" dirty="0" err="1"/>
              <a:t>PLwD</a:t>
            </a:r>
            <a:r>
              <a:rPr lang="en-US" dirty="0"/>
              <a:t> before any activity or assessment</a:t>
            </a:r>
          </a:p>
          <a:p>
            <a:pPr marL="914400" lvl="1" indent="-457200">
              <a:spcBef>
                <a:spcPts val="0"/>
              </a:spcBef>
              <a:buFont typeface="+mj-lt"/>
              <a:buAutoNum type="alphaLcPeriod"/>
            </a:pPr>
            <a:r>
              <a:rPr lang="en-US" dirty="0"/>
              <a:t>None of the above are good </a:t>
            </a:r>
            <a:r>
              <a:rPr lang="en-US" dirty="0" smtClean="0"/>
              <a:t>practices</a:t>
            </a:r>
          </a:p>
          <a:p>
            <a:pPr marL="457200" lvl="1" indent="0">
              <a:spcBef>
                <a:spcPts val="0"/>
              </a:spcBef>
              <a:buNone/>
            </a:pPr>
            <a:endParaRPr lang="en-US" b="1" dirty="0" smtClean="0"/>
          </a:p>
          <a:p>
            <a:pPr marL="457200" lvl="1" indent="-457200">
              <a:spcBef>
                <a:spcPts val="0"/>
              </a:spcBef>
              <a:buNone/>
            </a:pPr>
            <a:r>
              <a:rPr lang="en-US" b="1" dirty="0" smtClean="0"/>
              <a:t>4. The three types of delirium (which is a </a:t>
            </a:r>
            <a:r>
              <a:rPr lang="en-US" b="1" dirty="0"/>
              <a:t>common issue with PLwD who are in the ED or </a:t>
            </a:r>
            <a:r>
              <a:rPr lang="en-US" b="1" dirty="0" smtClean="0"/>
              <a:t>hospital) are:</a:t>
            </a:r>
          </a:p>
          <a:p>
            <a:pPr marL="914400" lvl="1" indent="-457200">
              <a:spcBef>
                <a:spcPts val="0"/>
              </a:spcBef>
              <a:buAutoNum type="alphaLcPeriod"/>
            </a:pPr>
            <a:r>
              <a:rPr lang="en-US" dirty="0" smtClean="0"/>
              <a:t>Hypoactive, Hyperactive, Delusional</a:t>
            </a:r>
          </a:p>
          <a:p>
            <a:pPr marL="914400" lvl="1" indent="-457200">
              <a:spcBef>
                <a:spcPts val="0"/>
              </a:spcBef>
              <a:buAutoNum type="alphaLcPeriod"/>
            </a:pPr>
            <a:r>
              <a:rPr lang="en-US" dirty="0" smtClean="0"/>
              <a:t>Mixed, Delusional, Hyperactive</a:t>
            </a:r>
          </a:p>
          <a:p>
            <a:pPr marL="914400" lvl="1" indent="-457200">
              <a:spcBef>
                <a:spcPts val="0"/>
              </a:spcBef>
              <a:buAutoNum type="alphaLcPeriod"/>
            </a:pPr>
            <a:r>
              <a:rPr lang="en-US" dirty="0" smtClean="0"/>
              <a:t>Hyperactive, Mixed, Hypoactive</a:t>
            </a:r>
          </a:p>
          <a:p>
            <a:pPr marL="914400" lvl="1" indent="-457200">
              <a:spcBef>
                <a:spcPts val="0"/>
              </a:spcBef>
              <a:buAutoNum type="alphaLcPeriod"/>
            </a:pPr>
            <a:r>
              <a:rPr lang="en-US" dirty="0" smtClean="0"/>
              <a:t>Delusional, Active, Mixed </a:t>
            </a:r>
          </a:p>
          <a:p>
            <a:pPr marL="457200" lvl="1" indent="0">
              <a:spcBef>
                <a:spcPts val="0"/>
              </a:spcBef>
              <a:buNone/>
            </a:pPr>
            <a:endParaRPr lang="en-US" dirty="0"/>
          </a:p>
          <a:p>
            <a:pPr marL="457200" lvl="1" indent="0">
              <a:spcBef>
                <a:spcPts val="0"/>
              </a:spcBef>
              <a:buNone/>
            </a:pPr>
            <a:endParaRPr lang="en-US" dirty="0"/>
          </a:p>
        </p:txBody>
      </p:sp>
    </p:spTree>
    <p:extLst>
      <p:ext uri="{BB962C8B-B14F-4D97-AF65-F5344CB8AC3E}">
        <p14:creationId xmlns:p14="http://schemas.microsoft.com/office/powerpoint/2010/main" val="21818200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noAutofit/>
          </a:bodyPr>
          <a:lstStyle/>
          <a:p>
            <a:pPr algn="l"/>
            <a:r>
              <a:rPr lang="en-US" sz="2800" b="1" dirty="0">
                <a:solidFill>
                  <a:schemeClr val="tx2"/>
                </a:solidFill>
              </a:rPr>
              <a:t>Acknowledgements</a:t>
            </a:r>
          </a:p>
        </p:txBody>
      </p:sp>
      <p:sp>
        <p:nvSpPr>
          <p:cNvPr id="2" name="Content Placeholder 1"/>
          <p:cNvSpPr>
            <a:spLocks noGrp="1"/>
          </p:cNvSpPr>
          <p:nvPr>
            <p:ph idx="1"/>
          </p:nvPr>
        </p:nvSpPr>
        <p:spPr>
          <a:xfrm>
            <a:off x="228600" y="1225296"/>
            <a:ext cx="8787384" cy="5565626"/>
          </a:xfrm>
        </p:spPr>
        <p:txBody>
          <a:bodyPr/>
          <a:lstStyle/>
          <a:p>
            <a:pPr marL="0" indent="0">
              <a:spcBef>
                <a:spcPts val="0"/>
              </a:spcBef>
              <a:spcAft>
                <a:spcPts val="1000"/>
              </a:spcAft>
              <a:buNone/>
              <a:defRPr/>
            </a:pPr>
            <a:r>
              <a:rPr lang="x-none" sz="1500" dirty="0">
                <a:solidFill>
                  <a:prstClr val="black"/>
                </a:solidFill>
              </a:rPr>
              <a:t>This module was prepared for the U.S. Department of Health and Human Services (HHS), Health Resources and Services Administration (HRSA), by The Bizzell Group, LLC, under contract number HHSH25034002T/HHSH250201400075I. </a:t>
            </a:r>
            <a:endParaRPr lang="en-US" sz="1500" dirty="0">
              <a:solidFill>
                <a:prstClr val="black"/>
              </a:solidFill>
            </a:endParaRPr>
          </a:p>
          <a:p>
            <a:pPr marL="0" indent="0">
              <a:spcBef>
                <a:spcPts val="0"/>
              </a:spcBef>
              <a:spcAft>
                <a:spcPts val="1000"/>
              </a:spcAft>
              <a:buNone/>
              <a:defRPr/>
            </a:pPr>
            <a:r>
              <a:rPr lang="en-US" dirty="0"/>
              <a:t>The dementia and education experts who served on the Dementia Expert Workgroup to guide the development of the modules included: </a:t>
            </a:r>
            <a:r>
              <a:rPr lang="en-US" b="1" dirty="0"/>
              <a:t>Alice Bonner, PhD, RN, FAAN</a:t>
            </a:r>
            <a:r>
              <a:rPr lang="en-US" dirty="0"/>
              <a:t>, Secretary Elder Affairs, Massachusetts Executive Office of Elder Affairs, Boston MA; </a:t>
            </a:r>
            <a:r>
              <a:rPr lang="en-US" b="1" dirty="0"/>
              <a:t>Laurel Coleman, MD, FACP</a:t>
            </a:r>
            <a:r>
              <a:rPr lang="en-US" dirty="0"/>
              <a:t>, Kauai Medical Clinic -Hawaii Pacific Health, Lihue, HI; </a:t>
            </a:r>
            <a:r>
              <a:rPr lang="en-US" b="1" dirty="0" err="1"/>
              <a:t>Cyndy</a:t>
            </a:r>
            <a:r>
              <a:rPr lang="en-US" b="1" dirty="0"/>
              <a:t> B. Cordell, MBA</a:t>
            </a:r>
            <a:r>
              <a:rPr lang="en-US" dirty="0"/>
              <a:t>, Director, Healthcare Professional Services, Alzheimer's Association, Chicago, IL; </a:t>
            </a:r>
            <a:r>
              <a:rPr lang="en-US" b="1" dirty="0"/>
              <a:t>Dolores Gallagher Thompson, PhD, ABPP</a:t>
            </a:r>
            <a:r>
              <a:rPr lang="en-US" dirty="0"/>
              <a:t>, Professor of Research, Department of Psychiatry and Behavioral Sciences, Stanford University School of Medicine, Stanford, CA</a:t>
            </a:r>
            <a:r>
              <a:rPr lang="en-US" b="1" dirty="0"/>
              <a:t>; James Galvin, MD, MPH</a:t>
            </a:r>
            <a:r>
              <a:rPr lang="en-US" dirty="0"/>
              <a:t>, Professor of Clinical Biomedical Science and Associate Dean for Clinical Research, Florida Atlantic University, Boca Raton, FL</a:t>
            </a:r>
            <a:r>
              <a:rPr lang="en-US" b="1" dirty="0"/>
              <a:t>; Mary </a:t>
            </a:r>
            <a:r>
              <a:rPr lang="en-US" b="1" dirty="0" err="1"/>
              <a:t>Guerriero</a:t>
            </a:r>
            <a:r>
              <a:rPr lang="en-US" b="1" dirty="0"/>
              <a:t> </a:t>
            </a:r>
            <a:r>
              <a:rPr lang="en-US" b="1" dirty="0" err="1"/>
              <a:t>Austrom</a:t>
            </a:r>
            <a:r>
              <a:rPr lang="en-US" b="1" dirty="0"/>
              <a:t>, PhD</a:t>
            </a:r>
            <a:r>
              <a:rPr lang="en-US" dirty="0"/>
              <a:t>, Wesley P Martin Professor of Alzheimer's Disease Education, Department of Psychiatry, Associate Dean for Diversity Affairs, Indiana University-Purdue University Indianapolis, Indianapolis, IN; </a:t>
            </a:r>
            <a:r>
              <a:rPr lang="en-US" b="1" dirty="0"/>
              <a:t>Robert Kane, MD</a:t>
            </a:r>
            <a:r>
              <a:rPr lang="en-US" dirty="0"/>
              <a:t>, Professor and Minnesota Chair in Long-term Care &amp; Aging, Health Policy &amp; Management, School of Public Health, University of Minnesota; </a:t>
            </a:r>
            <a:r>
              <a:rPr lang="en-US" b="1" dirty="0"/>
              <a:t>Jason </a:t>
            </a:r>
            <a:r>
              <a:rPr lang="en-US" b="1" dirty="0" err="1"/>
              <a:t>Karlawish</a:t>
            </a:r>
            <a:r>
              <a:rPr lang="en-US" b="1" dirty="0"/>
              <a:t>, MD</a:t>
            </a:r>
            <a:r>
              <a:rPr lang="en-US" dirty="0"/>
              <a:t>, Professor of Medicine, Perelman School of Medicine, University of Pennsylvania; </a:t>
            </a:r>
            <a:r>
              <a:rPr lang="en-US" b="1" dirty="0"/>
              <a:t>Helen M. Matheny, MS, A</a:t>
            </a:r>
            <a:r>
              <a:rPr lang="en-US" dirty="0"/>
              <a:t>PR, Director of the Alzheimer's Disease Outreach Program, </a:t>
            </a:r>
            <a:r>
              <a:rPr lang="en-US" dirty="0" err="1"/>
              <a:t>Blanchette</a:t>
            </a:r>
            <a:r>
              <a:rPr lang="en-US" dirty="0"/>
              <a:t> Rockefeller Neuroscience Institute, Morgantown, WV; </a:t>
            </a:r>
            <a:r>
              <a:rPr lang="en-US" b="1" dirty="0"/>
              <a:t>Darby </a:t>
            </a:r>
            <a:r>
              <a:rPr lang="en-US" b="1" dirty="0" err="1"/>
              <a:t>Morhardt</a:t>
            </a:r>
            <a:r>
              <a:rPr lang="en-US" b="1" dirty="0"/>
              <a:t>, PhD, LCSW</a:t>
            </a:r>
            <a:r>
              <a:rPr lang="en-US" dirty="0"/>
              <a:t>, Associate Professor, Cognitive Neurology and Alzheimer's Disease Center and Department of Preventive Medicine, Northwestern University Feinberg School of Medicine, Northwestern University, Chicago, IL; </a:t>
            </a:r>
            <a:r>
              <a:rPr lang="en-US" b="1" dirty="0"/>
              <a:t>Cecilia </a:t>
            </a:r>
            <a:r>
              <a:rPr lang="en-US" b="1" dirty="0" err="1"/>
              <a:t>Rokusek</a:t>
            </a:r>
            <a:r>
              <a:rPr lang="en-US" b="1" dirty="0"/>
              <a:t>, </a:t>
            </a:r>
            <a:r>
              <a:rPr lang="en-US" b="1" dirty="0" err="1"/>
              <a:t>EdD</a:t>
            </a:r>
            <a:r>
              <a:rPr lang="en-US" b="1" dirty="0"/>
              <a:t>, MSc, RDN</a:t>
            </a:r>
            <a:r>
              <a:rPr lang="en-US" dirty="0"/>
              <a:t>,  Assistant Dean of Research and Innovation, Professor of Family Medicine, Public Health, Nutrition, and Disaster and Emergency Preparedness, College of Osteopathic Medicine, Nova Southeastern University, Fort Lauderdale, FL. Additional expertise in the development of the modules was provided by </a:t>
            </a:r>
            <a:r>
              <a:rPr lang="en-US" b="1" dirty="0"/>
              <a:t>Meg </a:t>
            </a:r>
            <a:r>
              <a:rPr lang="en-US" b="1" dirty="0" err="1"/>
              <a:t>Kabat</a:t>
            </a:r>
            <a:r>
              <a:rPr lang="en-US" b="1" dirty="0"/>
              <a:t>, LCSW-C, CCM; Eleanor S. McConnell, PhD, MSN, RN, GCNS, BC; Linda O. Nichols, PhD, MA, BA; Todd </a:t>
            </a:r>
            <a:r>
              <a:rPr lang="en-US" b="1" dirty="0" err="1"/>
              <a:t>Semla</a:t>
            </a:r>
            <a:r>
              <a:rPr lang="en-US" b="1" dirty="0"/>
              <a:t>, MS, </a:t>
            </a:r>
            <a:r>
              <a:rPr lang="en-US" b="1" dirty="0" err="1"/>
              <a:t>PharmD</a:t>
            </a:r>
            <a:r>
              <a:rPr lang="en-US" b="1" dirty="0"/>
              <a:t>, BCPS, FCCP, AGSF; Kenneth Shay, DDS, MS</a:t>
            </a:r>
            <a:r>
              <a:rPr lang="en-US" dirty="0"/>
              <a:t>, from the U.S. Department of Veterans Affairs and </a:t>
            </a:r>
            <a:r>
              <a:rPr lang="en-US" b="1" dirty="0"/>
              <a:t>Seth Keller, MD </a:t>
            </a:r>
            <a:r>
              <a:rPr lang="en-US" dirty="0"/>
              <a:t>and </a:t>
            </a:r>
            <a:r>
              <a:rPr lang="en-US" b="1" dirty="0"/>
              <a:t>Matthew P. Janicki, PhD</a:t>
            </a:r>
            <a:r>
              <a:rPr lang="en-US" dirty="0"/>
              <a:t>, National Task Group on Intellectual Disabilities and Dementia Practices.</a:t>
            </a:r>
          </a:p>
          <a:p>
            <a:pPr marL="0" indent="0">
              <a:spcBef>
                <a:spcPts val="0"/>
              </a:spcBef>
              <a:spcAft>
                <a:spcPts val="1000"/>
              </a:spcAft>
              <a:buNone/>
              <a:defRPr/>
            </a:pPr>
            <a:endParaRPr lang="en-US" dirty="0"/>
          </a:p>
        </p:txBody>
      </p:sp>
    </p:spTree>
    <p:extLst>
      <p:ext uri="{BB962C8B-B14F-4D97-AF65-F5344CB8AC3E}">
        <p14:creationId xmlns:p14="http://schemas.microsoft.com/office/powerpoint/2010/main" val="213016849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133600"/>
            <a:ext cx="7772400" cy="2057400"/>
          </a:xfrm>
        </p:spPr>
        <p:txBody>
          <a:bodyPr>
            <a:normAutofit fontScale="90000"/>
          </a:bodyPr>
          <a:lstStyle/>
          <a:p>
            <a:pPr marL="0" indent="0"/>
            <a:r>
              <a:rPr lang="en-US" sz="2800" dirty="0"/>
              <a:t/>
            </a:r>
            <a:br>
              <a:rPr lang="en-US" sz="2800" dirty="0"/>
            </a:br>
            <a:r>
              <a:rPr lang="en-US" sz="2800" dirty="0"/>
              <a:t/>
            </a:r>
            <a:br>
              <a:rPr lang="en-US" sz="2800" dirty="0"/>
            </a:br>
            <a:r>
              <a:rPr lang="x-none" sz="2700" dirty="0"/>
              <a:t>Brought to you by the  </a:t>
            </a:r>
            <a:r>
              <a:rPr lang="en-US" sz="2700" dirty="0"/>
              <a:t/>
            </a:r>
            <a:br>
              <a:rPr lang="en-US" sz="2700" dirty="0"/>
            </a:br>
            <a:r>
              <a:rPr lang="x-none" sz="2700" dirty="0"/>
              <a:t>U.S. Department of Health and Human Services, </a:t>
            </a:r>
            <a:r>
              <a:rPr lang="en-US" sz="2700" dirty="0"/>
              <a:t/>
            </a:r>
            <a:br>
              <a:rPr lang="en-US" sz="2700" dirty="0"/>
            </a:br>
            <a:r>
              <a:rPr lang="x-none" sz="2700" dirty="0"/>
              <a:t>Health Resources and Services Administration</a:t>
            </a:r>
          </a:p>
        </p:txBody>
      </p:sp>
      <p:pic>
        <p:nvPicPr>
          <p:cNvPr id="7" name="Picture Placeholder 6" descr="Logo of the U.S. Department of Health &amp; Human Services. "/>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a:stretch>
            <a:fillRect/>
          </a:stretch>
        </p:blipFill>
        <p:spPr/>
      </p:pic>
      <p:pic>
        <p:nvPicPr>
          <p:cNvPr id="8" name="Picture Placeholder 7" descr="Logo of the Health Resources and Services Administration"/>
          <p:cNvPicPr>
            <a:picLocks noGrp="1" noChangeAspect="1"/>
          </p:cNvPicPr>
          <p:nvPr>
            <p:ph type="pic" sz="quarter" idx="11"/>
          </p:nvPr>
        </p:nvPicPr>
        <p:blipFill>
          <a:blip r:embed="rId4">
            <a:extLst>
              <a:ext uri="{28A0092B-C50C-407E-A947-70E740481C1C}">
                <a14:useLocalDpi xmlns:a14="http://schemas.microsoft.com/office/drawing/2010/main" val="0"/>
              </a:ext>
            </a:extLst>
          </a:blip>
          <a:srcRect l="491" r="491"/>
          <a:stretch>
            <a:fillRect/>
          </a:stretch>
        </p:blipFill>
        <p:spPr/>
      </p:pic>
    </p:spTree>
    <p:extLst>
      <p:ext uri="{BB962C8B-B14F-4D97-AF65-F5344CB8AC3E}">
        <p14:creationId xmlns:p14="http://schemas.microsoft.com/office/powerpoint/2010/main" val="46684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Autofit/>
          </a:bodyPr>
          <a:lstStyle/>
          <a:p>
            <a:pPr algn="l"/>
            <a:r>
              <a:rPr lang="en-US" b="1" dirty="0">
                <a:solidFill>
                  <a:schemeClr val="tx2"/>
                </a:solidFill>
              </a:rPr>
              <a:t>Prevalence of Alzheimer’s </a:t>
            </a:r>
            <a:r>
              <a:rPr lang="en-US" b="1" dirty="0" smtClean="0">
                <a:solidFill>
                  <a:schemeClr val="tx2"/>
                </a:solidFill>
              </a:rPr>
              <a:t>Disease and Other Dementias</a:t>
            </a:r>
            <a:endParaRPr lang="en-US" dirty="0">
              <a:solidFill>
                <a:schemeClr val="tx2"/>
              </a:solidFill>
            </a:endParaRPr>
          </a:p>
        </p:txBody>
      </p:sp>
      <p:sp>
        <p:nvSpPr>
          <p:cNvPr id="3" name="Content Placeholder 2"/>
          <p:cNvSpPr>
            <a:spLocks noGrp="1"/>
          </p:cNvSpPr>
          <p:nvPr>
            <p:ph idx="1"/>
          </p:nvPr>
        </p:nvSpPr>
        <p:spPr>
          <a:xfrm>
            <a:off x="457200" y="1600201"/>
            <a:ext cx="8229600" cy="4648199"/>
          </a:xfrm>
        </p:spPr>
        <p:txBody>
          <a:bodyPr>
            <a:normAutofit fontScale="70000" lnSpcReduction="20000"/>
          </a:bodyPr>
          <a:lstStyle/>
          <a:p>
            <a:pPr lvl="0"/>
            <a:r>
              <a:rPr lang="en-US" sz="2900" dirty="0"/>
              <a:t>Alzheimer’s disease (AD) is the most common form of dementia in people over age 65.</a:t>
            </a:r>
          </a:p>
          <a:p>
            <a:pPr lvl="0"/>
            <a:r>
              <a:rPr lang="en-US" sz="2900" dirty="0"/>
              <a:t>One in nine people aged 65 and older has AD and about one-third of people aged 85 and older have AD.</a:t>
            </a:r>
          </a:p>
          <a:p>
            <a:pPr lvl="0"/>
            <a:r>
              <a:rPr lang="en-US" sz="2900" dirty="0"/>
              <a:t>Nearly two-thirds of PLwD are women.</a:t>
            </a:r>
          </a:p>
          <a:p>
            <a:pPr lvl="0"/>
            <a:r>
              <a:rPr lang="en-US" sz="2900" dirty="0"/>
              <a:t>Alzheimer’s disease is the sixth leading cause of death in the United </a:t>
            </a:r>
            <a:r>
              <a:rPr lang="en-US" sz="2900" dirty="0" smtClean="0"/>
              <a:t>States and the fifth leading cause of death worldwide. </a:t>
            </a:r>
          </a:p>
          <a:p>
            <a:pPr lvl="0"/>
            <a:r>
              <a:rPr lang="en-US" sz="2900" dirty="0" smtClean="0"/>
              <a:t>The incidence of dementia is expected to quadruple by 2050.</a:t>
            </a:r>
          </a:p>
          <a:p>
            <a:pPr lvl="0"/>
            <a:r>
              <a:rPr lang="en-US" sz="2900" dirty="0" smtClean="0"/>
              <a:t>In </a:t>
            </a:r>
            <a:r>
              <a:rPr lang="en-US" sz="2900" dirty="0"/>
              <a:t>the </a:t>
            </a:r>
            <a:r>
              <a:rPr lang="en-US" sz="2900" dirty="0" smtClean="0"/>
              <a:t>United States, African-Americans </a:t>
            </a:r>
            <a:r>
              <a:rPr lang="en-US" sz="2900" dirty="0"/>
              <a:t>are about twice as likely—and Hispanics one and a half times more likely—than older </a:t>
            </a:r>
            <a:r>
              <a:rPr lang="en-US" sz="2900" dirty="0" smtClean="0"/>
              <a:t>persons of European heritage </a:t>
            </a:r>
            <a:r>
              <a:rPr lang="en-US" sz="2900" dirty="0"/>
              <a:t>to </a:t>
            </a:r>
            <a:r>
              <a:rPr lang="en-US" sz="2900" dirty="0" smtClean="0"/>
              <a:t>have </a:t>
            </a:r>
            <a:r>
              <a:rPr lang="en-US" sz="2900" dirty="0"/>
              <a:t>Alzheimer’s disease and other forms of dementia. </a:t>
            </a:r>
            <a:endParaRPr lang="en-US" sz="2900" dirty="0" smtClean="0"/>
          </a:p>
          <a:p>
            <a:pPr lvl="0"/>
            <a:r>
              <a:rPr lang="en-US" sz="2900" dirty="0" smtClean="0"/>
              <a:t>Between </a:t>
            </a:r>
            <a:r>
              <a:rPr lang="en-US" sz="2900" dirty="0"/>
              <a:t>2000 and 2013, the proportion of deaths caused by heart disease, stroke and prostate cancer all decreased, while the proportion resulting from AD increased 71%.</a:t>
            </a:r>
          </a:p>
          <a:p>
            <a:pPr marL="0" lvl="0" indent="0" algn="r">
              <a:buNone/>
            </a:pPr>
            <a:r>
              <a:rPr lang="en-US" sz="2900" dirty="0"/>
              <a:t> (Alzheimer’s Association, </a:t>
            </a:r>
            <a:r>
              <a:rPr lang="en-US" sz="2900" dirty="0" smtClean="0"/>
              <a:t>2018; </a:t>
            </a:r>
            <a:r>
              <a:rPr lang="en-US" sz="2900" dirty="0" err="1"/>
              <a:t>Kochanek</a:t>
            </a:r>
            <a:r>
              <a:rPr lang="en-US" sz="2900" dirty="0"/>
              <a:t>, 2016; NINDS, 2015</a:t>
            </a:r>
            <a:r>
              <a:rPr lang="en-US" sz="2400" dirty="0"/>
              <a:t>)</a:t>
            </a:r>
          </a:p>
        </p:txBody>
      </p:sp>
    </p:spTree>
    <p:extLst>
      <p:ext uri="{BB962C8B-B14F-4D97-AF65-F5344CB8AC3E}">
        <p14:creationId xmlns:p14="http://schemas.microsoft.com/office/powerpoint/2010/main" val="3358120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a:bodyPr>
          <a:lstStyle/>
          <a:p>
            <a:pPr algn="l"/>
            <a:r>
              <a:rPr lang="en-US" sz="2800" b="1" dirty="0">
                <a:solidFill>
                  <a:schemeClr val="tx2"/>
                </a:solidFill>
              </a:rPr>
              <a:t>Incidence of Persons Living with Dementia Seeking ED Care</a:t>
            </a:r>
            <a:endParaRPr lang="en-US" sz="2800" dirty="0">
              <a:solidFill>
                <a:schemeClr val="tx2"/>
              </a:solidFill>
            </a:endParaRPr>
          </a:p>
        </p:txBody>
      </p:sp>
      <p:sp>
        <p:nvSpPr>
          <p:cNvPr id="3" name="Content Placeholder 2"/>
          <p:cNvSpPr>
            <a:spLocks noGrp="1"/>
          </p:cNvSpPr>
          <p:nvPr>
            <p:ph idx="1"/>
          </p:nvPr>
        </p:nvSpPr>
        <p:spPr>
          <a:xfrm>
            <a:off x="457200" y="1524001"/>
            <a:ext cx="8229600" cy="3429000"/>
          </a:xfrm>
        </p:spPr>
        <p:txBody>
          <a:bodyPr>
            <a:normAutofit lnSpcReduction="10000"/>
          </a:bodyPr>
          <a:lstStyle/>
          <a:p>
            <a:pPr lvl="0"/>
            <a:r>
              <a:rPr lang="en-US" sz="2000" dirty="0"/>
              <a:t>In 2016, approximately 476,000 individuals aged 65 or older will develop Alzheimer’s disease in the United States, with someone </a:t>
            </a:r>
            <a:r>
              <a:rPr lang="en-US" sz="2000" dirty="0" smtClean="0"/>
              <a:t>being diagnosed with  </a:t>
            </a:r>
            <a:r>
              <a:rPr lang="en-US" sz="2000" dirty="0"/>
              <a:t>AD every 66  </a:t>
            </a:r>
            <a:r>
              <a:rPr lang="en-US" sz="2000" b="1" dirty="0"/>
              <a:t>SECONDS</a:t>
            </a:r>
            <a:r>
              <a:rPr lang="en-US" sz="2000" dirty="0"/>
              <a:t>. </a:t>
            </a:r>
          </a:p>
          <a:p>
            <a:pPr lvl="0"/>
            <a:r>
              <a:rPr lang="en-US" sz="2000" dirty="0"/>
              <a:t>By 2050, this number is estimated to increase to every 33 seconds. </a:t>
            </a:r>
            <a:endParaRPr lang="en-US" sz="2000" dirty="0" smtClean="0"/>
          </a:p>
          <a:p>
            <a:pPr lvl="0"/>
            <a:r>
              <a:rPr lang="en-US" dirty="0" smtClean="0"/>
              <a:t>Adults </a:t>
            </a:r>
            <a:r>
              <a:rPr lang="en-US" dirty="0"/>
              <a:t>with Down syndrome are at high risk of Alzheimer’s disease</a:t>
            </a:r>
            <a:r>
              <a:rPr lang="en-US" dirty="0" smtClean="0"/>
              <a:t>.</a:t>
            </a:r>
            <a:endParaRPr lang="en-US" sz="2000" dirty="0"/>
          </a:p>
          <a:p>
            <a:pPr lvl="0"/>
            <a:r>
              <a:rPr lang="en-US" sz="2000" dirty="0"/>
              <a:t>Individuals with Alzheimer’s disease and other dementias are more likely to be hospitalized for acute care than individuals without these conditions.</a:t>
            </a:r>
          </a:p>
          <a:p>
            <a:pPr lvl="0"/>
            <a:r>
              <a:rPr lang="en-US" sz="2000" dirty="0"/>
              <a:t>25% of hospitalizations of PLwD </a:t>
            </a:r>
            <a:r>
              <a:rPr lang="en-US" sz="2000" dirty="0" smtClean="0"/>
              <a:t>are </a:t>
            </a:r>
            <a:r>
              <a:rPr lang="en-US" sz="2000" dirty="0"/>
              <a:t>preventable. </a:t>
            </a:r>
          </a:p>
          <a:p>
            <a:pPr lvl="0"/>
            <a:r>
              <a:rPr lang="en-US" sz="2000" dirty="0"/>
              <a:t>These numbers underscore the importance of AD education for ED staff.</a:t>
            </a:r>
          </a:p>
          <a:p>
            <a:pPr marL="0" indent="0" algn="r">
              <a:buNone/>
            </a:pPr>
            <a:r>
              <a:rPr lang="en-US" sz="2000" dirty="0"/>
              <a:t>(Alzheimer’s Association, </a:t>
            </a:r>
            <a:r>
              <a:rPr lang="en-US" sz="2000" dirty="0" smtClean="0"/>
              <a:t>2018)</a:t>
            </a:r>
            <a:endParaRPr lang="en-US" sz="2000" dirty="0"/>
          </a:p>
        </p:txBody>
      </p:sp>
    </p:spTree>
    <p:extLst>
      <p:ext uri="{BB962C8B-B14F-4D97-AF65-F5344CB8AC3E}">
        <p14:creationId xmlns:p14="http://schemas.microsoft.com/office/powerpoint/2010/main" val="671432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399"/>
            <a:ext cx="8229600" cy="1066801"/>
          </a:xfrm>
        </p:spPr>
        <p:txBody>
          <a:bodyPr>
            <a:normAutofit/>
          </a:bodyPr>
          <a:lstStyle/>
          <a:p>
            <a:r>
              <a:rPr lang="en-US" sz="2800" b="1" dirty="0">
                <a:solidFill>
                  <a:schemeClr val="tx2"/>
                </a:solidFill>
              </a:rPr>
              <a:t>Burden </a:t>
            </a:r>
            <a:r>
              <a:rPr lang="en-US" dirty="0"/>
              <a:t>on Acute Care </a:t>
            </a:r>
            <a:r>
              <a:rPr lang="en-US" dirty="0" smtClean="0"/>
              <a:t>Settings of </a:t>
            </a:r>
            <a:r>
              <a:rPr lang="en-US" sz="2800" b="1" dirty="0">
                <a:solidFill>
                  <a:schemeClr val="tx2"/>
                </a:solidFill>
              </a:rPr>
              <a:t>Persons Living with </a:t>
            </a:r>
            <a:r>
              <a:rPr lang="en-US" sz="2800" b="1" dirty="0" smtClean="0">
                <a:solidFill>
                  <a:schemeClr val="tx2"/>
                </a:solidFill>
              </a:rPr>
              <a:t>Dementia</a:t>
            </a:r>
            <a:endParaRPr lang="en-US" sz="2800" dirty="0">
              <a:solidFill>
                <a:schemeClr val="tx2"/>
              </a:solidFill>
            </a:endParaRPr>
          </a:p>
        </p:txBody>
      </p:sp>
      <p:sp>
        <p:nvSpPr>
          <p:cNvPr id="3" name="Content Placeholder 2"/>
          <p:cNvSpPr>
            <a:spLocks noGrp="1"/>
          </p:cNvSpPr>
          <p:nvPr>
            <p:ph idx="1"/>
          </p:nvPr>
        </p:nvSpPr>
        <p:spPr>
          <a:xfrm>
            <a:off x="457200" y="1600201"/>
            <a:ext cx="8229600" cy="2895600"/>
          </a:xfrm>
        </p:spPr>
        <p:txBody>
          <a:bodyPr>
            <a:normAutofit/>
          </a:bodyPr>
          <a:lstStyle/>
          <a:p>
            <a:pPr lvl="0"/>
            <a:r>
              <a:rPr lang="en-US" sz="2000" dirty="0"/>
              <a:t>PLwD represent 57% of ED admissions, and 48% get admitted to the intensive care unit (ICU). </a:t>
            </a:r>
          </a:p>
          <a:p>
            <a:pPr lvl="0"/>
            <a:r>
              <a:rPr lang="en-US" sz="2000" dirty="0"/>
              <a:t>PLwD have a typical length of stay that is 20% longer than younger populations. </a:t>
            </a:r>
          </a:p>
          <a:p>
            <a:pPr lvl="0"/>
            <a:r>
              <a:rPr lang="en-US" sz="2000" dirty="0" smtClean="0"/>
              <a:t>Fifty percent more </a:t>
            </a:r>
            <a:r>
              <a:rPr lang="en-US" sz="2000" dirty="0"/>
              <a:t>lab/imaging </a:t>
            </a:r>
            <a:r>
              <a:rPr lang="en-US" sz="2000" dirty="0" smtClean="0"/>
              <a:t>services are used for PLwD. </a:t>
            </a:r>
            <a:endParaRPr lang="en-US" sz="2000" dirty="0"/>
          </a:p>
          <a:p>
            <a:pPr lvl="0"/>
            <a:r>
              <a:rPr lang="en-US" sz="2000" dirty="0"/>
              <a:t>PLwD are 400% more likely to require home and community-based  and social services.</a:t>
            </a:r>
          </a:p>
          <a:p>
            <a:pPr marL="0" lvl="0" indent="0" algn="r">
              <a:buNone/>
            </a:pPr>
            <a:r>
              <a:rPr lang="en-US" sz="2000" dirty="0"/>
              <a:t>(Alzheimer’s Association, </a:t>
            </a:r>
            <a:r>
              <a:rPr lang="en-US" sz="2000" dirty="0" smtClean="0"/>
              <a:t>2018)</a:t>
            </a:r>
            <a:endParaRPr lang="en-US" dirty="0"/>
          </a:p>
        </p:txBody>
      </p:sp>
    </p:spTree>
    <p:extLst>
      <p:ext uri="{BB962C8B-B14F-4D97-AF65-F5344CB8AC3E}">
        <p14:creationId xmlns:p14="http://schemas.microsoft.com/office/powerpoint/2010/main" val="1862628379"/>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13ff120d-8bd5-4291-a148-70db8d7e9204" ContentTypeId="0x01" PreviousValue="false"/>
</file>

<file path=customXml/item3.xml><?xml version="1.0" encoding="utf-8"?>
<ct:contentTypeSchema xmlns:ct="http://schemas.microsoft.com/office/2006/metadata/contentType" xmlns:ma="http://schemas.microsoft.com/office/2006/metadata/properties/metaAttributes" ct:_="" ma:_="" ma:contentTypeName="Document" ma:contentTypeID="0x01010048F67234D7727749955A18EB9CD6DB92" ma:contentTypeVersion="28" ma:contentTypeDescription="Create a new document." ma:contentTypeScope="" ma:versionID="ae945d43b0cbc4503d01322433cae909">
  <xsd:schema xmlns:xsd="http://www.w3.org/2001/XMLSchema" xmlns:xs="http://www.w3.org/2001/XMLSchema" xmlns:p="http://schemas.microsoft.com/office/2006/metadata/properties" targetNamespace="http://schemas.microsoft.com/office/2006/metadata/properties" ma:root="true" ma:fieldsID="d53a2edc3d9b1cc909dce531124bd56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481797A-6CF5-4BF6-9386-76861F4F9F05}">
  <ds:schemaRefs>
    <ds:schemaRef ds:uri="http://schemas.microsoft.com/sharepoint/v3/contenttype/forms"/>
  </ds:schemaRefs>
</ds:datastoreItem>
</file>

<file path=customXml/itemProps2.xml><?xml version="1.0" encoding="utf-8"?>
<ds:datastoreItem xmlns:ds="http://schemas.openxmlformats.org/officeDocument/2006/customXml" ds:itemID="{4120C9C3-1D12-4905-A523-411DAA2AFAEA}">
  <ds:schemaRefs>
    <ds:schemaRef ds:uri="Microsoft.SharePoint.Taxonomy.ContentTypeSync"/>
  </ds:schemaRefs>
</ds:datastoreItem>
</file>

<file path=customXml/itemProps3.xml><?xml version="1.0" encoding="utf-8"?>
<ds:datastoreItem xmlns:ds="http://schemas.openxmlformats.org/officeDocument/2006/customXml" ds:itemID="{290B207D-4E21-4702-8660-06162C7891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4.xml><?xml version="1.0" encoding="utf-8"?>
<ds:datastoreItem xmlns:ds="http://schemas.openxmlformats.org/officeDocument/2006/customXml" ds:itemID="{1E3967B4-CB73-4027-A185-AEBF07182927}">
  <ds:schemaRefs>
    <ds:schemaRef ds:uri="http://purl.org/dc/terms/"/>
    <ds:schemaRef ds:uri="http://schemas.openxmlformats.org/package/2006/metadata/core-properties"/>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HRSA-template-2015</Template>
  <TotalTime>11581</TotalTime>
  <Words>6665</Words>
  <Application>Microsoft Office PowerPoint</Application>
  <PresentationFormat>On-screen Show (4:3)</PresentationFormat>
  <Paragraphs>756</Paragraphs>
  <Slides>69</Slides>
  <Notes>69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69</vt:i4>
      </vt:variant>
    </vt:vector>
  </HeadingPairs>
  <TitlesOfParts>
    <vt:vector size="76" baseType="lpstr">
      <vt:lpstr>Arial</vt:lpstr>
      <vt:lpstr>Calibri</vt:lpstr>
      <vt:lpstr>Courier New</vt:lpstr>
      <vt:lpstr>Symbol</vt:lpstr>
      <vt:lpstr>Times New Roman</vt:lpstr>
      <vt:lpstr>2_Office Theme</vt:lpstr>
      <vt:lpstr>3_Office Theme</vt:lpstr>
      <vt:lpstr>The Role of Acute Care Staff in Emergency Departments (EDs) and Hospitals for Persons Living with Dementia  MODULE 14</vt:lpstr>
      <vt:lpstr>Copyright Language</vt:lpstr>
      <vt:lpstr>Outline</vt:lpstr>
      <vt:lpstr>Learning Objectives</vt:lpstr>
      <vt:lpstr>Key Take-Home Messages</vt:lpstr>
      <vt:lpstr>Outline </vt:lpstr>
      <vt:lpstr>Prevalence of Alzheimer’s Disease and Other Dementias</vt:lpstr>
      <vt:lpstr>Incidence of Persons Living with Dementia Seeking ED Care</vt:lpstr>
      <vt:lpstr>Burden on Acute Care Settings of Persons Living with Dementia</vt:lpstr>
      <vt:lpstr>Outline 1</vt:lpstr>
      <vt:lpstr>The Need for Specialized ED: Why EDs are Difficult Care Settings for Persons Living with Dementia </vt:lpstr>
      <vt:lpstr>Physical Environment of a Geriatric ED</vt:lpstr>
      <vt:lpstr>A Comprehensive Approach to Specialized Care for Person Living with Dementia: The Geriatric Emergency Department </vt:lpstr>
      <vt:lpstr>Purpose for Geriatric Emergency Departments </vt:lpstr>
      <vt:lpstr>Guidelines for the Physical Environment of a Geriatric ED</vt:lpstr>
      <vt:lpstr>Guidelines for the Staffing of a Geriatric ED</vt:lpstr>
      <vt:lpstr>The Geriatric ED: Consideration for Specific Policies and Procedures </vt:lpstr>
      <vt:lpstr>“Do” Tips in Caring for Persons Living with Dementia </vt:lpstr>
      <vt:lpstr>“Don’t” Tips in Caring for Persons Living with Dementia </vt:lpstr>
      <vt:lpstr>Outline 2</vt:lpstr>
      <vt:lpstr>Why Do Persons Living with Dementia Present to the Emergency Department and Hospital?</vt:lpstr>
      <vt:lpstr>Risk Factors of Persons Living with Dementia for Admission to the ED</vt:lpstr>
      <vt:lpstr>Co-Existing Conditions of Persons Living with Dementia for Admission to the ED or Hospital</vt:lpstr>
      <vt:lpstr>Adverse Outcomes in PLwD Under ED or Hospital Care</vt:lpstr>
      <vt:lpstr>Challenges to Clinical Emergency Department Management of Persons Living With Dementia: Reporting Somatic Symptoms </vt:lpstr>
      <vt:lpstr>Outline 3</vt:lpstr>
      <vt:lpstr>The Clinical Assessment in the ED for Persons Living with Dementia </vt:lpstr>
      <vt:lpstr>Assessment Tips for ED Providers Caring for Persons Living with Dementia </vt:lpstr>
      <vt:lpstr>Assessment Tips for ED Providers Caring for Persons Living with Dementia (Continued)</vt:lpstr>
      <vt:lpstr>Providing the Essentials for PLwD while in the ED: A Comfortable Environment </vt:lpstr>
      <vt:lpstr>Providing the Essentials for PLwD while in the ED: A Safe Environment </vt:lpstr>
      <vt:lpstr>Positive Approaches to Personal Care: Eating, Oral Hygiene, Bathing,  &amp; Toileting ADL</vt:lpstr>
      <vt:lpstr>Outline 4</vt:lpstr>
      <vt:lpstr>Behavioral Disturbances in PLwD</vt:lpstr>
      <vt:lpstr>Assessment Tools for Behavioral Challenges </vt:lpstr>
      <vt:lpstr>Treatment of Behavioral Challenges: Non-pharmacologic Management </vt:lpstr>
      <vt:lpstr>Treatment of Behavioral Challenges: Pharmacologic Management </vt:lpstr>
      <vt:lpstr>Tips for ED Staff Working with Problem Behaviors</vt:lpstr>
      <vt:lpstr>Strategies for Behavioral Challenges: Managing Sleep</vt:lpstr>
      <vt:lpstr>Strategies for Behavioral Challenges:  Confusion</vt:lpstr>
      <vt:lpstr>Strategies for Behavioral Challenges: Wandering</vt:lpstr>
      <vt:lpstr>Outline 5</vt:lpstr>
      <vt:lpstr>Special Circumstance – Recognizing Delirium</vt:lpstr>
      <vt:lpstr>Recognizing &amp; Addressing Delirium in the ED</vt:lpstr>
      <vt:lpstr>Screening Delirium in the ED</vt:lpstr>
      <vt:lpstr>Recognizing Dementia versus Delirium </vt:lpstr>
      <vt:lpstr>Addressing Delirium in the Geriatric ED</vt:lpstr>
      <vt:lpstr>Delirium in the Geriatric ED: Delirium Triage Screen</vt:lpstr>
      <vt:lpstr>Delirium in the Geriatric ED: Brief Confusion Assessment Method</vt:lpstr>
      <vt:lpstr>Review: Recognizing &amp; Addressing Delirium in the Geriatric ED</vt:lpstr>
      <vt:lpstr>Diagnosis of Acute Delirium: Identifying Etiology</vt:lpstr>
      <vt:lpstr>Diagnosis of Acute Delirium: Identifying Etiology (continued)</vt:lpstr>
      <vt:lpstr>Outline 5 </vt:lpstr>
      <vt:lpstr>Delirium Prevention Strategies, Management and Implications for Recovery and Function</vt:lpstr>
      <vt:lpstr>Discharge A PLwD from the ED: High-Quality Discharge</vt:lpstr>
      <vt:lpstr>Discharging a PLwD from the ED: What Does Discharge Failure Look Like?</vt:lpstr>
      <vt:lpstr>Discharging a PLwD from the ED: Risk Factors for Discharge Failure</vt:lpstr>
      <vt:lpstr>Geriatric Emergency Department Guidelines for Discharge: Essential Information </vt:lpstr>
      <vt:lpstr>Geriatric Emergency Department Guidelines for Discharge: Follow-Up</vt:lpstr>
      <vt:lpstr>Geriatric Emergency Department Guidelines for Discharge: Community Resources </vt:lpstr>
      <vt:lpstr>Discharge Planning for PLwD and their Care Partners: Important Considerations</vt:lpstr>
      <vt:lpstr>Care Partners and Support for the Persons Living With Dementia in the ED/Hospital </vt:lpstr>
      <vt:lpstr>General Guidelines for Providing Consistent, Comfortable, and Safe Care for Hospitalized Persons Living with Dementia</vt:lpstr>
      <vt:lpstr>Health Systems and Providers’ Successful Strategies to Manage Dementia Care and Reduce Hospitalizations</vt:lpstr>
      <vt:lpstr>Health Systems and Providers’ Successful Strategies to Manage Dementia Care and Reduce Hospitalizations (continued)</vt:lpstr>
      <vt:lpstr>Evaluation</vt:lpstr>
      <vt:lpstr>Evaluation (continued)</vt:lpstr>
      <vt:lpstr>Acknowledgements</vt:lpstr>
      <vt:lpstr>  Brought to you by the   U.S. Department of Health and Human Services,  Health Resources and Services Administration</vt:lpstr>
    </vt:vector>
  </TitlesOfParts>
  <Company>HRSA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Acute Care Staff in Emergency Departments (EDs) and Hospitals for Persons Living with Dementia - Module 14</dc:title>
  <dc:subject>The Role of Acute Care Staff in Emergency Departments (EDs) and Hospitals for Persons Living with Dementia - Module 14</dc:subject>
  <dc:creator>Department of Health and Human Services;Health Resources and Services Administration</dc:creator>
  <cp:keywords>Department of Health and Human Services; Health Resources and Services Administration; Role of Acute Care Staff; Persons Living with Dementia; PLwD; Module 14; Prevalence of dementia; Guidelines for a Geriatric ED; Behavioral disturbances within the ED; Delirium</cp:keywords>
  <cp:lastModifiedBy>Cummings, Mackenzie (HRSA)</cp:lastModifiedBy>
  <cp:revision>400</cp:revision>
  <dcterms:created xsi:type="dcterms:W3CDTF">2015-08-24T12:09:41Z</dcterms:created>
  <dcterms:modified xsi:type="dcterms:W3CDTF">2019-01-02T19:03:11Z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0x01010048F67234D7727749955A18EB9CD6DB92</vt:lpwstr>
  </property>
</Properties>
</file>