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83" r:id="rId6"/>
  </p:sldMasterIdLst>
  <p:notesMasterIdLst>
    <p:notesMasterId r:id="rId43"/>
  </p:notesMasterIdLst>
  <p:sldIdLst>
    <p:sldId id="304" r:id="rId7"/>
    <p:sldId id="295" r:id="rId8"/>
    <p:sldId id="278" r:id="rId9"/>
    <p:sldId id="257" r:id="rId10"/>
    <p:sldId id="258" r:id="rId11"/>
    <p:sldId id="296" r:id="rId12"/>
    <p:sldId id="259" r:id="rId13"/>
    <p:sldId id="265" r:id="rId14"/>
    <p:sldId id="266" r:id="rId15"/>
    <p:sldId id="260" r:id="rId16"/>
    <p:sldId id="284" r:id="rId17"/>
    <p:sldId id="297" r:id="rId18"/>
    <p:sldId id="261" r:id="rId19"/>
    <p:sldId id="264" r:id="rId20"/>
    <p:sldId id="262" r:id="rId21"/>
    <p:sldId id="263" r:id="rId22"/>
    <p:sldId id="271" r:id="rId23"/>
    <p:sldId id="272" r:id="rId24"/>
    <p:sldId id="285" r:id="rId25"/>
    <p:sldId id="298" r:id="rId26"/>
    <p:sldId id="267" r:id="rId27"/>
    <p:sldId id="268" r:id="rId28"/>
    <p:sldId id="269" r:id="rId29"/>
    <p:sldId id="270" r:id="rId30"/>
    <p:sldId id="299" r:id="rId31"/>
    <p:sldId id="273" r:id="rId32"/>
    <p:sldId id="274" r:id="rId33"/>
    <p:sldId id="300" r:id="rId34"/>
    <p:sldId id="275" r:id="rId35"/>
    <p:sldId id="286" r:id="rId36"/>
    <p:sldId id="301" r:id="rId37"/>
    <p:sldId id="276" r:id="rId38"/>
    <p:sldId id="287" r:id="rId39"/>
    <p:sldId id="302" r:id="rId40"/>
    <p:sldId id="293" r:id="rId41"/>
    <p:sldId id="30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lonska, Joanna (HRSA)" initials="BJ(" lastIdx="14" clrIdx="0">
    <p:extLst>
      <p:ext uri="{19B8F6BF-5375-455C-9EA6-DF929625EA0E}">
        <p15:presenceInfo xmlns:p15="http://schemas.microsoft.com/office/powerpoint/2012/main" userId="S-1-5-21-1575576018-681398725-1848903544-548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46C0A"/>
    <a:srgbClr val="0A52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47" autoAdjust="0"/>
  </p:normalViewPr>
  <p:slideViewPr>
    <p:cSldViewPr snapToGrid="0">
      <p:cViewPr varScale="1">
        <p:scale>
          <a:sx n="63" d="100"/>
          <a:sy n="63" d="100"/>
        </p:scale>
        <p:origin x="954" y="78"/>
      </p:cViewPr>
      <p:guideLst>
        <p:guide orient="horz" pos="2160"/>
        <p:guide pos="2880"/>
      </p:guideLst>
    </p:cSldViewPr>
  </p:slideViewPr>
  <p:outlineViewPr>
    <p:cViewPr>
      <p:scale>
        <a:sx n="33" d="100"/>
        <a:sy n="33" d="100"/>
      </p:scale>
      <p:origin x="0" y="-5826"/>
    </p:cViewPr>
  </p:outlin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F97DCE-264D-460C-AE39-1BCCBA0BEDBB}" type="datetimeFigureOut">
              <a:rPr lang="en-US" smtClean="0"/>
              <a:t>1/2/2019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08369-21AE-4C57-AEDE-6BEFCC98BEB4}"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a:t>
            </a:fld>
            <a:endParaRPr lang="en-US"/>
          </a:p>
        </p:txBody>
      </p:sp>
    </p:spTree>
    <p:extLst>
      <p:ext uri="{BB962C8B-B14F-4D97-AF65-F5344CB8AC3E}">
        <p14:creationId xmlns:p14="http://schemas.microsoft.com/office/powerpoint/2010/main" val="434957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pPr lvl="0"/>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10</a:t>
            </a:fld>
            <a:endParaRPr lang="en-US"/>
          </a:p>
        </p:txBody>
      </p:sp>
    </p:spTree>
    <p:extLst>
      <p:ext uri="{BB962C8B-B14F-4D97-AF65-F5344CB8AC3E}">
        <p14:creationId xmlns:p14="http://schemas.microsoft.com/office/powerpoint/2010/main" val="16750391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11</a:t>
            </a:fld>
            <a:endParaRPr lang="en-US"/>
          </a:p>
        </p:txBody>
      </p:sp>
    </p:spTree>
    <p:extLst>
      <p:ext uri="{BB962C8B-B14F-4D97-AF65-F5344CB8AC3E}">
        <p14:creationId xmlns:p14="http://schemas.microsoft.com/office/powerpoint/2010/main" val="1158295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12</a:t>
            </a:fld>
            <a:endParaRPr lang="en-US"/>
          </a:p>
        </p:txBody>
      </p:sp>
    </p:spTree>
    <p:extLst>
      <p:ext uri="{BB962C8B-B14F-4D97-AF65-F5344CB8AC3E}">
        <p14:creationId xmlns:p14="http://schemas.microsoft.com/office/powerpoint/2010/main" val="2900897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pPr lvl="0"/>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13</a:t>
            </a:fld>
            <a:endParaRPr lang="en-US"/>
          </a:p>
        </p:txBody>
      </p:sp>
    </p:spTree>
    <p:extLst>
      <p:ext uri="{BB962C8B-B14F-4D97-AF65-F5344CB8AC3E}">
        <p14:creationId xmlns:p14="http://schemas.microsoft.com/office/powerpoint/2010/main" val="2594301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14</a:t>
            </a:fld>
            <a:endParaRPr lang="en-US"/>
          </a:p>
        </p:txBody>
      </p:sp>
    </p:spTree>
    <p:extLst>
      <p:ext uri="{BB962C8B-B14F-4D97-AF65-F5344CB8AC3E}">
        <p14:creationId xmlns:p14="http://schemas.microsoft.com/office/powerpoint/2010/main" val="3834571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15</a:t>
            </a:fld>
            <a:endParaRPr lang="en-US"/>
          </a:p>
        </p:txBody>
      </p:sp>
    </p:spTree>
    <p:extLst>
      <p:ext uri="{BB962C8B-B14F-4D97-AF65-F5344CB8AC3E}">
        <p14:creationId xmlns:p14="http://schemas.microsoft.com/office/powerpoint/2010/main" val="27447695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16</a:t>
            </a:fld>
            <a:endParaRPr lang="en-US"/>
          </a:p>
        </p:txBody>
      </p:sp>
    </p:spTree>
    <p:extLst>
      <p:ext uri="{BB962C8B-B14F-4D97-AF65-F5344CB8AC3E}">
        <p14:creationId xmlns:p14="http://schemas.microsoft.com/office/powerpoint/2010/main" val="3831755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6108369-21AE-4C57-AEDE-6BEFCC98BEB4}" type="slidenum">
              <a:rPr lang="en-US" smtClean="0"/>
              <a:t>17</a:t>
            </a:fld>
            <a:endParaRPr lang="en-US"/>
          </a:p>
        </p:txBody>
      </p:sp>
    </p:spTree>
    <p:extLst>
      <p:ext uri="{BB962C8B-B14F-4D97-AF65-F5344CB8AC3E}">
        <p14:creationId xmlns:p14="http://schemas.microsoft.com/office/powerpoint/2010/main" val="3895274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18</a:t>
            </a:fld>
            <a:endParaRPr lang="en-US"/>
          </a:p>
        </p:txBody>
      </p:sp>
    </p:spTree>
    <p:extLst>
      <p:ext uri="{BB962C8B-B14F-4D97-AF65-F5344CB8AC3E}">
        <p14:creationId xmlns:p14="http://schemas.microsoft.com/office/powerpoint/2010/main" val="31115623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19</a:t>
            </a:fld>
            <a:endParaRPr lang="en-US"/>
          </a:p>
        </p:txBody>
      </p:sp>
    </p:spTree>
    <p:extLst>
      <p:ext uri="{BB962C8B-B14F-4D97-AF65-F5344CB8AC3E}">
        <p14:creationId xmlns:p14="http://schemas.microsoft.com/office/powerpoint/2010/main" val="402412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a:t>
            </a:fld>
            <a:endParaRPr lang="en-US"/>
          </a:p>
        </p:txBody>
      </p:sp>
    </p:spTree>
    <p:extLst>
      <p:ext uri="{BB962C8B-B14F-4D97-AF65-F5344CB8AC3E}">
        <p14:creationId xmlns:p14="http://schemas.microsoft.com/office/powerpoint/2010/main" val="3160034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20</a:t>
            </a:fld>
            <a:endParaRPr lang="en-US"/>
          </a:p>
        </p:txBody>
      </p:sp>
    </p:spTree>
    <p:extLst>
      <p:ext uri="{BB962C8B-B14F-4D97-AF65-F5344CB8AC3E}">
        <p14:creationId xmlns:p14="http://schemas.microsoft.com/office/powerpoint/2010/main" val="26690177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46108369-21AE-4C57-AEDE-6BEFCC98BEB4}" type="slidenum">
              <a:rPr lang="en-US" smtClean="0"/>
              <a:t>21</a:t>
            </a:fld>
            <a:endParaRPr lang="en-US"/>
          </a:p>
        </p:txBody>
      </p:sp>
    </p:spTree>
    <p:extLst>
      <p:ext uri="{BB962C8B-B14F-4D97-AF65-F5344CB8AC3E}">
        <p14:creationId xmlns:p14="http://schemas.microsoft.com/office/powerpoint/2010/main" val="37992509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22</a:t>
            </a:fld>
            <a:endParaRPr lang="en-US"/>
          </a:p>
        </p:txBody>
      </p:sp>
    </p:spTree>
    <p:extLst>
      <p:ext uri="{BB962C8B-B14F-4D97-AF65-F5344CB8AC3E}">
        <p14:creationId xmlns:p14="http://schemas.microsoft.com/office/powerpoint/2010/main" val="891512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23</a:t>
            </a:fld>
            <a:endParaRPr lang="en-US" dirty="0"/>
          </a:p>
        </p:txBody>
      </p:sp>
    </p:spTree>
    <p:extLst>
      <p:ext uri="{BB962C8B-B14F-4D97-AF65-F5344CB8AC3E}">
        <p14:creationId xmlns:p14="http://schemas.microsoft.com/office/powerpoint/2010/main" val="31096293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24</a:t>
            </a:fld>
            <a:endParaRPr lang="en-US"/>
          </a:p>
        </p:txBody>
      </p:sp>
    </p:spTree>
    <p:extLst>
      <p:ext uri="{BB962C8B-B14F-4D97-AF65-F5344CB8AC3E}">
        <p14:creationId xmlns:p14="http://schemas.microsoft.com/office/powerpoint/2010/main" val="26797282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25</a:t>
            </a:fld>
            <a:endParaRPr lang="en-US"/>
          </a:p>
        </p:txBody>
      </p:sp>
    </p:spTree>
    <p:extLst>
      <p:ext uri="{BB962C8B-B14F-4D97-AF65-F5344CB8AC3E}">
        <p14:creationId xmlns:p14="http://schemas.microsoft.com/office/powerpoint/2010/main" val="22418747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26</a:t>
            </a:fld>
            <a:endParaRPr lang="en-US"/>
          </a:p>
        </p:txBody>
      </p:sp>
    </p:spTree>
    <p:extLst>
      <p:ext uri="{BB962C8B-B14F-4D97-AF65-F5344CB8AC3E}">
        <p14:creationId xmlns:p14="http://schemas.microsoft.com/office/powerpoint/2010/main" val="3071202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27</a:t>
            </a:fld>
            <a:endParaRPr lang="en-US"/>
          </a:p>
        </p:txBody>
      </p:sp>
    </p:spTree>
    <p:extLst>
      <p:ext uri="{BB962C8B-B14F-4D97-AF65-F5344CB8AC3E}">
        <p14:creationId xmlns:p14="http://schemas.microsoft.com/office/powerpoint/2010/main" val="28176113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28</a:t>
            </a:fld>
            <a:endParaRPr lang="en-US"/>
          </a:p>
        </p:txBody>
      </p:sp>
    </p:spTree>
    <p:extLst>
      <p:ext uri="{BB962C8B-B14F-4D97-AF65-F5344CB8AC3E}">
        <p14:creationId xmlns:p14="http://schemas.microsoft.com/office/powerpoint/2010/main" val="34289789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29</a:t>
            </a:fld>
            <a:endParaRPr lang="en-US"/>
          </a:p>
        </p:txBody>
      </p:sp>
    </p:spTree>
    <p:extLst>
      <p:ext uri="{BB962C8B-B14F-4D97-AF65-F5344CB8AC3E}">
        <p14:creationId xmlns:p14="http://schemas.microsoft.com/office/powerpoint/2010/main" val="3590727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a:t>
            </a:fld>
            <a:endParaRPr lang="en-US"/>
          </a:p>
        </p:txBody>
      </p:sp>
    </p:spTree>
    <p:extLst>
      <p:ext uri="{BB962C8B-B14F-4D97-AF65-F5344CB8AC3E}">
        <p14:creationId xmlns:p14="http://schemas.microsoft.com/office/powerpoint/2010/main" val="28979671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30</a:t>
            </a:fld>
            <a:endParaRPr lang="en-US"/>
          </a:p>
        </p:txBody>
      </p:sp>
    </p:spTree>
    <p:extLst>
      <p:ext uri="{BB962C8B-B14F-4D97-AF65-F5344CB8AC3E}">
        <p14:creationId xmlns:p14="http://schemas.microsoft.com/office/powerpoint/2010/main" val="6941169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31</a:t>
            </a:fld>
            <a:endParaRPr lang="en-US"/>
          </a:p>
        </p:txBody>
      </p:sp>
    </p:spTree>
    <p:extLst>
      <p:ext uri="{BB962C8B-B14F-4D97-AF65-F5344CB8AC3E}">
        <p14:creationId xmlns:p14="http://schemas.microsoft.com/office/powerpoint/2010/main" val="8319368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32</a:t>
            </a:fld>
            <a:endParaRPr lang="en-US"/>
          </a:p>
        </p:txBody>
      </p:sp>
    </p:spTree>
    <p:extLst>
      <p:ext uri="{BB962C8B-B14F-4D97-AF65-F5344CB8AC3E}">
        <p14:creationId xmlns:p14="http://schemas.microsoft.com/office/powerpoint/2010/main" val="18117201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33</a:t>
            </a:fld>
            <a:endParaRPr lang="en-US"/>
          </a:p>
        </p:txBody>
      </p:sp>
      <p:sp>
        <p:nvSpPr>
          <p:cNvPr id="6" name="TextBox 5"/>
          <p:cNvSpPr txBox="1"/>
          <p:nvPr/>
        </p:nvSpPr>
        <p:spPr>
          <a:xfrm>
            <a:off x="685800" y="4386540"/>
            <a:ext cx="5763126" cy="738664"/>
          </a:xfrm>
          <a:prstGeom prst="rect">
            <a:avLst/>
          </a:prstGeom>
          <a:noFill/>
        </p:spPr>
        <p:txBody>
          <a:bodyPr wrap="square" rtlCol="0">
            <a:spAutoFit/>
          </a:bodyPr>
          <a:lstStyle/>
          <a:p>
            <a:r>
              <a:rPr lang="en-US" sz="1200" dirty="0"/>
              <a:t>Talking Points:</a:t>
            </a:r>
          </a:p>
          <a:p>
            <a:r>
              <a:rPr lang="en-US" sz="1200" dirty="0"/>
              <a:t>The answer to number 1 Is B. The answer to number 2 is D. </a:t>
            </a:r>
          </a:p>
          <a:p>
            <a:pPr lvl="0"/>
            <a:endParaRPr lang="en-US" dirty="0"/>
          </a:p>
        </p:txBody>
      </p:sp>
    </p:spTree>
    <p:extLst>
      <p:ext uri="{BB962C8B-B14F-4D97-AF65-F5344CB8AC3E}">
        <p14:creationId xmlns:p14="http://schemas.microsoft.com/office/powerpoint/2010/main" val="31808899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46108369-21AE-4C57-AEDE-6BEFCC98BEB4}" type="slidenum">
              <a:rPr lang="en-US" smtClean="0"/>
              <a:t>34</a:t>
            </a:fld>
            <a:endParaRPr lang="en-US"/>
          </a:p>
        </p:txBody>
      </p:sp>
      <p:sp>
        <p:nvSpPr>
          <p:cNvPr id="5" name="TextBox 4"/>
          <p:cNvSpPr txBox="1"/>
          <p:nvPr/>
        </p:nvSpPr>
        <p:spPr>
          <a:xfrm>
            <a:off x="998622" y="4400550"/>
            <a:ext cx="5113421" cy="461665"/>
          </a:xfrm>
          <a:prstGeom prst="rect">
            <a:avLst/>
          </a:prstGeom>
          <a:noFill/>
        </p:spPr>
        <p:txBody>
          <a:bodyPr wrap="square" rtlCol="0">
            <a:spAutoFit/>
          </a:bodyPr>
          <a:lstStyle/>
          <a:p>
            <a:r>
              <a:rPr lang="en-US" sz="1200" dirty="0"/>
              <a:t>Talking Points:</a:t>
            </a:r>
          </a:p>
          <a:p>
            <a:r>
              <a:rPr lang="en-US" sz="1200" dirty="0"/>
              <a:t>The answer to number 3 Is B. The answer to number 4 is D. </a:t>
            </a:r>
          </a:p>
        </p:txBody>
      </p:sp>
    </p:spTree>
    <p:extLst>
      <p:ext uri="{BB962C8B-B14F-4D97-AF65-F5344CB8AC3E}">
        <p14:creationId xmlns:p14="http://schemas.microsoft.com/office/powerpoint/2010/main" val="20996570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35</a:t>
            </a:fld>
            <a:endParaRPr lang="en-US"/>
          </a:p>
        </p:txBody>
      </p:sp>
    </p:spTree>
    <p:extLst>
      <p:ext uri="{BB962C8B-B14F-4D97-AF65-F5344CB8AC3E}">
        <p14:creationId xmlns:p14="http://schemas.microsoft.com/office/powerpoint/2010/main" val="3255086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36</a:t>
            </a:fld>
            <a:endParaRPr lang="en-US"/>
          </a:p>
        </p:txBody>
      </p:sp>
    </p:spTree>
    <p:extLst>
      <p:ext uri="{BB962C8B-B14F-4D97-AF65-F5344CB8AC3E}">
        <p14:creationId xmlns:p14="http://schemas.microsoft.com/office/powerpoint/2010/main" val="817171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4</a:t>
            </a:fld>
            <a:endParaRPr lang="en-US"/>
          </a:p>
        </p:txBody>
      </p:sp>
    </p:spTree>
    <p:extLst>
      <p:ext uri="{BB962C8B-B14F-4D97-AF65-F5344CB8AC3E}">
        <p14:creationId xmlns:p14="http://schemas.microsoft.com/office/powerpoint/2010/main" val="1039156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5</a:t>
            </a:fld>
            <a:endParaRPr lang="en-US"/>
          </a:p>
        </p:txBody>
      </p:sp>
    </p:spTree>
    <p:extLst>
      <p:ext uri="{BB962C8B-B14F-4D97-AF65-F5344CB8AC3E}">
        <p14:creationId xmlns:p14="http://schemas.microsoft.com/office/powerpoint/2010/main" val="1257922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6</a:t>
            </a:fld>
            <a:endParaRPr lang="en-US"/>
          </a:p>
        </p:txBody>
      </p:sp>
    </p:spTree>
    <p:extLst>
      <p:ext uri="{BB962C8B-B14F-4D97-AF65-F5344CB8AC3E}">
        <p14:creationId xmlns:p14="http://schemas.microsoft.com/office/powerpoint/2010/main" val="1587984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0"/>
            <a:ext cx="4114800" cy="3086100"/>
          </a:xfrm>
        </p:spPr>
      </p:sp>
      <p:sp>
        <p:nvSpPr>
          <p:cNvPr id="3" name="Notes Placeholder 2"/>
          <p:cNvSpPr>
            <a:spLocks noGrp="1"/>
          </p:cNvSpPr>
          <p:nvPr>
            <p:ph type="body" idx="1"/>
          </p:nvPr>
        </p:nvSpPr>
        <p:spPr>
          <a:xfrm>
            <a:off x="685800" y="30861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7</a:t>
            </a:fld>
            <a:endParaRPr lang="en-US"/>
          </a:p>
        </p:txBody>
      </p:sp>
    </p:spTree>
    <p:extLst>
      <p:ext uri="{BB962C8B-B14F-4D97-AF65-F5344CB8AC3E}">
        <p14:creationId xmlns:p14="http://schemas.microsoft.com/office/powerpoint/2010/main" val="325428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8</a:t>
            </a:fld>
            <a:endParaRPr lang="en-US"/>
          </a:p>
        </p:txBody>
      </p:sp>
    </p:spTree>
    <p:extLst>
      <p:ext uri="{BB962C8B-B14F-4D97-AF65-F5344CB8AC3E}">
        <p14:creationId xmlns:p14="http://schemas.microsoft.com/office/powerpoint/2010/main" val="309514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108369-21AE-4C57-AEDE-6BEFCC98BEB4}" type="slidenum">
              <a:rPr lang="en-US" smtClean="0"/>
              <a:t>9</a:t>
            </a:fld>
            <a:endParaRPr lang="en-US"/>
          </a:p>
        </p:txBody>
      </p:sp>
    </p:spTree>
    <p:extLst>
      <p:ext uri="{BB962C8B-B14F-4D97-AF65-F5344CB8AC3E}">
        <p14:creationId xmlns:p14="http://schemas.microsoft.com/office/powerpoint/2010/main" val="273535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83623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Horiz rule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3040"/>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p:cNvCxnSpPr/>
          <p:nvPr userDrawn="1"/>
        </p:nvCxnSpPr>
        <p:spPr>
          <a:xfrm>
            <a:off x="540399" y="1828800"/>
            <a:ext cx="8146401" cy="0"/>
          </a:xfrm>
          <a:prstGeom prst="line">
            <a:avLst/>
          </a:prstGeom>
          <a:ln>
            <a:solidFill>
              <a:srgbClr val="0A5287"/>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515260200"/>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867457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able and Note">
    <p:spTree>
      <p:nvGrpSpPr>
        <p:cNvPr id="1" name=""/>
        <p:cNvGrpSpPr/>
        <p:nvPr/>
      </p:nvGrpSpPr>
      <p:grpSpPr>
        <a:xfrm>
          <a:off x="0" y="0"/>
          <a:ext cx="0" cy="0"/>
          <a:chOff x="0" y="0"/>
          <a:chExt cx="0" cy="0"/>
        </a:xfrm>
      </p:grpSpPr>
      <p:sp>
        <p:nvSpPr>
          <p:cNvPr id="2" name="Title 1"/>
          <p:cNvSpPr>
            <a:spLocks noGrp="1"/>
          </p:cNvSpPr>
          <p:nvPr>
            <p:ph type="title"/>
          </p:nvPr>
        </p:nvSpPr>
        <p:spPr>
          <a:xfrm>
            <a:off x="457200" y="566928"/>
            <a:ext cx="8229600" cy="429768"/>
          </a:xfrm>
        </p:spPr>
        <p:txBody>
          <a:bodyPr/>
          <a:lstStyle/>
          <a:p>
            <a:r>
              <a:rPr lang="en-US" dirty="0"/>
              <a:t>Click to edit Master title style</a:t>
            </a:r>
          </a:p>
        </p:txBody>
      </p:sp>
      <p:sp>
        <p:nvSpPr>
          <p:cNvPr id="3" name="Content Placeholder 2"/>
          <p:cNvSpPr>
            <a:spLocks noGrp="1"/>
          </p:cNvSpPr>
          <p:nvPr>
            <p:ph sz="half" idx="1"/>
          </p:nvPr>
        </p:nvSpPr>
        <p:spPr>
          <a:xfrm>
            <a:off x="374904" y="1069847"/>
            <a:ext cx="8403336" cy="4270248"/>
          </a:xfrm>
        </p:spPr>
        <p:txBody>
          <a:bodyPr>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74904" y="5486400"/>
            <a:ext cx="3739896" cy="274320"/>
          </a:xfrm>
        </p:spPr>
        <p:txBody>
          <a:bodyPr>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745358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2431435"/>
          </a:xfrm>
        </p:spPr>
        <p:txBody>
          <a:bodyPr>
            <a:sp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2431435"/>
          </a:xfrm>
        </p:spPr>
        <p:txBody>
          <a:bodyPr>
            <a:sp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82141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190074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266089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912173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364923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3652305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63288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3040"/>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62762433"/>
      </p:ext>
    </p:extLst>
  </p:cSld>
  <p:clrMapOvr>
    <a:masterClrMapping/>
  </p:clrMapOvr>
  <p:extLst mod="1">
    <p:ext uri="{DCECCB84-F9BA-43D5-87BE-67443E8EF086}">
      <p15:sldGuideLst xmlns:p15="http://schemas.microsoft.com/office/powerpoint/2012/main">
        <p15:guide id="1" orient="horz" pos="720" userDrawn="1">
          <p15:clr>
            <a:srgbClr val="FBAE40"/>
          </p15:clr>
        </p15:guide>
        <p15:guide id="2" orient="horz" pos="5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5613893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3377034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8628404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Main Title Slide">
    <p:spTree>
      <p:nvGrpSpPr>
        <p:cNvPr id="1" name=""/>
        <p:cNvGrpSpPr/>
        <p:nvPr/>
      </p:nvGrpSpPr>
      <p:grpSpPr>
        <a:xfrm>
          <a:off x="0" y="0"/>
          <a:ext cx="0" cy="0"/>
          <a:chOff x="0" y="0"/>
          <a:chExt cx="0" cy="0"/>
        </a:xfrm>
      </p:grpSpPr>
      <p:sp>
        <p:nvSpPr>
          <p:cNvPr id="9" name="Picture Placeholder 8"/>
          <p:cNvSpPr>
            <a:spLocks noGrp="1"/>
          </p:cNvSpPr>
          <p:nvPr>
            <p:ph type="pic" sz="quarter" idx="12"/>
          </p:nvPr>
        </p:nvSpPr>
        <p:spPr>
          <a:xfrm>
            <a:off x="7205472" y="347472"/>
            <a:ext cx="1344168" cy="1207008"/>
          </a:xfrm>
          <a:ln w="25400">
            <a:solidFill>
              <a:schemeClr val="accent1">
                <a:shade val="50000"/>
              </a:schemeClr>
            </a:solidFill>
          </a:ln>
        </p:spPr>
        <p:txBody>
          <a:bodyPr/>
          <a:lstStyle/>
          <a:p>
            <a:endParaRPr lang="en-CA" dirty="0"/>
          </a:p>
        </p:txBody>
      </p:sp>
      <p:sp>
        <p:nvSpPr>
          <p:cNvPr id="2" name="Title 1"/>
          <p:cNvSpPr>
            <a:spLocks noGrp="1"/>
          </p:cNvSpPr>
          <p:nvPr>
            <p:ph type="ctrTitle"/>
          </p:nvPr>
        </p:nvSpPr>
        <p:spPr>
          <a:xfrm>
            <a:off x="685800" y="914400"/>
            <a:ext cx="6705600" cy="523220"/>
          </a:xfrm>
        </p:spPr>
        <p:txBody>
          <a:bodyPr wrap="square">
            <a:spAutoFit/>
          </a:bodyPr>
          <a:lstStyle/>
          <a:p>
            <a:r>
              <a:rPr lang="en-US"/>
              <a:t>Click to edit Master title style</a:t>
            </a:r>
          </a:p>
        </p:txBody>
      </p:sp>
      <p:sp>
        <p:nvSpPr>
          <p:cNvPr id="3" name="Subtitle 2"/>
          <p:cNvSpPr>
            <a:spLocks noGrp="1"/>
          </p:cNvSpPr>
          <p:nvPr>
            <p:ph type="subTitle" idx="1"/>
          </p:nvPr>
        </p:nvSpPr>
        <p:spPr>
          <a:xfrm>
            <a:off x="777240" y="3584447"/>
            <a:ext cx="7772400" cy="2743200"/>
          </a:xfrm>
        </p:spPr>
        <p:txBody>
          <a:bodyPr>
            <a:spAutoFit/>
          </a:bodyPr>
          <a:lstStyle>
            <a:lvl1pPr marL="0" indent="0" algn="ctr">
              <a:buNone/>
              <a:defRPr sz="1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Picture Placeholder 4"/>
          <p:cNvSpPr>
            <a:spLocks noGrp="1"/>
          </p:cNvSpPr>
          <p:nvPr>
            <p:ph type="pic" sz="quarter" idx="10"/>
          </p:nvPr>
        </p:nvSpPr>
        <p:spPr>
          <a:xfrm>
            <a:off x="230188" y="5559552"/>
            <a:ext cx="886968" cy="886968"/>
          </a:xfrm>
        </p:spPr>
        <p:txBody>
          <a:bodyPr/>
          <a:lstStyle/>
          <a:p>
            <a:endParaRPr lang="en-CA"/>
          </a:p>
        </p:txBody>
      </p:sp>
      <p:sp>
        <p:nvSpPr>
          <p:cNvPr id="7" name="Picture Placeholder 6"/>
          <p:cNvSpPr>
            <a:spLocks noGrp="1"/>
          </p:cNvSpPr>
          <p:nvPr>
            <p:ph type="pic" sz="quarter" idx="11"/>
          </p:nvPr>
        </p:nvSpPr>
        <p:spPr>
          <a:xfrm>
            <a:off x="7379208" y="6108192"/>
            <a:ext cx="1453896" cy="493776"/>
          </a:xfrm>
        </p:spPr>
        <p:txBody>
          <a:bodyPr/>
          <a:lstStyle/>
          <a:p>
            <a:endParaRPr lang="en-CA" dirty="0"/>
          </a:p>
        </p:txBody>
      </p:sp>
    </p:spTree>
    <p:extLst>
      <p:ext uri="{BB962C8B-B14F-4D97-AF65-F5344CB8AC3E}">
        <p14:creationId xmlns:p14="http://schemas.microsoft.com/office/powerpoint/2010/main" val="17652081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rought B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52"/>
            <a:ext cx="7772400" cy="1472184"/>
          </a:xfrm>
        </p:spPr>
        <p:txBody>
          <a:bodyPr wrap="square">
            <a:spAutoFit/>
          </a:bodyPr>
          <a:lstStyle>
            <a:lvl1pPr algn="ctr">
              <a:defRPr sz="2400">
                <a:solidFill>
                  <a:schemeClr val="tx1"/>
                </a:solidFill>
              </a:defRPr>
            </a:lvl1pPr>
          </a:lstStyle>
          <a:p>
            <a:r>
              <a:rPr lang="en-US" dirty="0"/>
              <a:t>Click to edit Master title style</a:t>
            </a:r>
          </a:p>
        </p:txBody>
      </p:sp>
      <p:sp>
        <p:nvSpPr>
          <p:cNvPr id="5" name="Picture Placeholder 4"/>
          <p:cNvSpPr>
            <a:spLocks noGrp="1"/>
          </p:cNvSpPr>
          <p:nvPr>
            <p:ph type="pic" sz="quarter" idx="10"/>
          </p:nvPr>
        </p:nvSpPr>
        <p:spPr>
          <a:xfrm>
            <a:off x="230188" y="5559552"/>
            <a:ext cx="886968" cy="886968"/>
          </a:xfrm>
        </p:spPr>
        <p:txBody>
          <a:bodyPr/>
          <a:lstStyle/>
          <a:p>
            <a:endParaRPr lang="en-CA"/>
          </a:p>
        </p:txBody>
      </p:sp>
      <p:sp>
        <p:nvSpPr>
          <p:cNvPr id="7" name="Picture Placeholder 6"/>
          <p:cNvSpPr>
            <a:spLocks noGrp="1"/>
          </p:cNvSpPr>
          <p:nvPr>
            <p:ph type="pic" sz="quarter" idx="11"/>
          </p:nvPr>
        </p:nvSpPr>
        <p:spPr>
          <a:xfrm>
            <a:off x="7379208" y="6108192"/>
            <a:ext cx="1453896" cy="493776"/>
          </a:xfrm>
        </p:spPr>
        <p:txBody>
          <a:bodyPr/>
          <a:lstStyle/>
          <a:p>
            <a:endParaRPr lang="en-CA" dirty="0"/>
          </a:p>
        </p:txBody>
      </p:sp>
      <p:sp>
        <p:nvSpPr>
          <p:cNvPr id="8"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pPr/>
              <a:t>‹#›</a:t>
            </a:fld>
            <a:endParaRPr lang="en-US" b="1" dirty="0"/>
          </a:p>
        </p:txBody>
      </p:sp>
    </p:spTree>
    <p:extLst>
      <p:ext uri="{BB962C8B-B14F-4D97-AF65-F5344CB8AC3E}">
        <p14:creationId xmlns:p14="http://schemas.microsoft.com/office/powerpoint/2010/main" val="89529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Graphic_Imag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62573" cy="304800"/>
          </a:xfrm>
        </p:spPr>
        <p:txBody>
          <a:bodyPr>
            <a:normAutofit/>
          </a:bodyPr>
          <a:lstStyle>
            <a:lvl1pPr>
              <a:defRPr sz="500" b="0">
                <a:solidFill>
                  <a:schemeClr val="bg1"/>
                </a:solidFill>
              </a:defRPr>
            </a:lvl1pPr>
          </a:lstStyle>
          <a:p>
            <a:r>
              <a:rPr lang="en-US"/>
              <a:t>Click to edit Master title style</a:t>
            </a:r>
          </a:p>
        </p:txBody>
      </p:sp>
      <p:sp>
        <p:nvSpPr>
          <p:cNvPr id="3" name="Content Placeholder 2"/>
          <p:cNvSpPr>
            <a:spLocks noGrp="1"/>
          </p:cNvSpPr>
          <p:nvPr>
            <p:ph idx="1"/>
          </p:nvPr>
        </p:nvSpPr>
        <p:spPr>
          <a:xfrm>
            <a:off x="594360" y="603504"/>
            <a:ext cx="7955280" cy="5358384"/>
          </a:xfrm>
          <a:ln w="25400">
            <a:solidFill>
              <a:schemeClr val="accent1"/>
            </a:solidFill>
          </a:ln>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900724852"/>
      </p:ext>
    </p:extLst>
  </p:cSld>
  <p:clrMapOvr>
    <a:masterClrMapping/>
  </p:clrMapOvr>
  <p:extLst mod="1">
    <p:ext uri="{DCECCB84-F9BA-43D5-87BE-67443E8EF086}">
      <p15:sldGuideLst xmlns:p15="http://schemas.microsoft.com/office/powerpoint/2012/main">
        <p15:guide id="1" orient="horz" pos="720" userDrawn="1">
          <p15:clr>
            <a:srgbClr val="FBAE40"/>
          </p15:clr>
        </p15:guide>
        <p15:guide id="2" orient="horz" pos="57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dditional Info">
    <p:spTree>
      <p:nvGrpSpPr>
        <p:cNvPr id="1" name=""/>
        <p:cNvGrpSpPr/>
        <p:nvPr/>
      </p:nvGrpSpPr>
      <p:grpSpPr>
        <a:xfrm>
          <a:off x="0" y="0"/>
          <a:ext cx="0" cy="0"/>
          <a:chOff x="0" y="0"/>
          <a:chExt cx="0" cy="0"/>
        </a:xfrm>
      </p:grpSpPr>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2031999"/>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p:cNvCxnSpPr/>
          <p:nvPr userDrawn="1"/>
        </p:nvCxnSpPr>
        <p:spPr>
          <a:xfrm>
            <a:off x="540399" y="1828800"/>
            <a:ext cx="8146401" cy="0"/>
          </a:xfrm>
          <a:prstGeom prst="line">
            <a:avLst/>
          </a:prstGeom>
          <a:ln>
            <a:solidFill>
              <a:srgbClr val="0A5287"/>
            </a:solidFill>
          </a:ln>
          <a:effectLst/>
        </p:spPr>
        <p:style>
          <a:lnRef idx="2">
            <a:schemeClr val="accent1"/>
          </a:lnRef>
          <a:fillRef idx="0">
            <a:schemeClr val="accent1"/>
          </a:fillRef>
          <a:effectRef idx="1">
            <a:schemeClr val="accent1"/>
          </a:effectRef>
          <a:fontRef idx="minor">
            <a:schemeClr val="tx1"/>
          </a:fontRef>
        </p:style>
      </p:cxnSp>
      <p:pic>
        <p:nvPicPr>
          <p:cNvPr id="5" name="Picture 4" descr="Lecter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768096"/>
            <a:ext cx="585216" cy="585216"/>
          </a:xfrm>
          <a:prstGeom prst="rect">
            <a:avLst/>
          </a:prstGeom>
        </p:spPr>
      </p:pic>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51679171"/>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9" name="Picture Placeholder 8"/>
          <p:cNvSpPr>
            <a:spLocks noGrp="1"/>
          </p:cNvSpPr>
          <p:nvPr>
            <p:ph type="pic" sz="quarter" idx="12"/>
          </p:nvPr>
        </p:nvSpPr>
        <p:spPr>
          <a:xfrm>
            <a:off x="7205472" y="347472"/>
            <a:ext cx="1344168" cy="1207008"/>
          </a:xfrm>
          <a:ln w="25400">
            <a:solidFill>
              <a:schemeClr val="accent1">
                <a:shade val="50000"/>
              </a:schemeClr>
            </a:solidFill>
          </a:ln>
        </p:spPr>
        <p:txBody>
          <a:bodyPr/>
          <a:lstStyle/>
          <a:p>
            <a:endParaRPr lang="en-CA" dirty="0"/>
          </a:p>
        </p:txBody>
      </p:sp>
      <p:pic>
        <p:nvPicPr>
          <p:cNvPr id="6" name="Picture 5" descr="Book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77123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560945"/>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193068196"/>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Learning Objectives">
    <p:spTree>
      <p:nvGrpSpPr>
        <p:cNvPr id="1" name=""/>
        <p:cNvGrpSpPr/>
        <p:nvPr/>
      </p:nvGrpSpPr>
      <p:grpSpPr>
        <a:xfrm>
          <a:off x="0" y="0"/>
          <a:ext cx="0" cy="0"/>
          <a:chOff x="0" y="0"/>
          <a:chExt cx="0" cy="0"/>
        </a:xfrm>
      </p:grpSpPr>
      <p:pic>
        <p:nvPicPr>
          <p:cNvPr id="6" name="Picture 5" descr="Blackboard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2029"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404292894"/>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Evaluation">
    <p:spTree>
      <p:nvGrpSpPr>
        <p:cNvPr id="1" name=""/>
        <p:cNvGrpSpPr/>
        <p:nvPr/>
      </p:nvGrpSpPr>
      <p:grpSpPr>
        <a:xfrm>
          <a:off x="0" y="0"/>
          <a:ext cx="0" cy="0"/>
          <a:chOff x="0" y="0"/>
          <a:chExt cx="0" cy="0"/>
        </a:xfrm>
      </p:grpSpPr>
      <p:pic>
        <p:nvPicPr>
          <p:cNvPr id="5" name="Picture 4" descr="Finger on touch scree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4320"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894958688"/>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Acknowledgements">
    <p:spTree>
      <p:nvGrpSpPr>
        <p:cNvPr id="1" name=""/>
        <p:cNvGrpSpPr/>
        <p:nvPr/>
      </p:nvGrpSpPr>
      <p:grpSpPr>
        <a:xfrm>
          <a:off x="0" y="0"/>
          <a:ext cx="0" cy="0"/>
          <a:chOff x="0" y="0"/>
          <a:chExt cx="0" cy="0"/>
        </a:xfrm>
      </p:grpSpPr>
      <p:pic>
        <p:nvPicPr>
          <p:cNvPr id="6" name="Picture 5" descr="Lecter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612648"/>
            <a:ext cx="585216" cy="585216"/>
          </a:xfrm>
          <a:prstGeom prst="rect">
            <a:avLst/>
          </a:prstGeom>
        </p:spPr>
      </p:pic>
      <p:sp>
        <p:nvSpPr>
          <p:cNvPr id="2" name="Title 1"/>
          <p:cNvSpPr>
            <a:spLocks noGrp="1"/>
          </p:cNvSpPr>
          <p:nvPr>
            <p:ph type="title"/>
          </p:nvPr>
        </p:nvSpPr>
        <p:spPr>
          <a:xfrm>
            <a:off x="987552" y="786384"/>
            <a:ext cx="6473952" cy="228600"/>
          </a:xfrm>
        </p:spPr>
        <p:txBody>
          <a:bodyPr>
            <a:spAutoFit/>
          </a:bodyPr>
          <a:lstStyle/>
          <a:p>
            <a:r>
              <a:rPr lang="en-US" dirty="0"/>
              <a:t>Click to edit Master title style</a:t>
            </a:r>
          </a:p>
        </p:txBody>
      </p:sp>
      <p:sp>
        <p:nvSpPr>
          <p:cNvPr id="3" name="Content Placeholder 2"/>
          <p:cNvSpPr>
            <a:spLocks noGrp="1"/>
          </p:cNvSpPr>
          <p:nvPr>
            <p:ph idx="1"/>
          </p:nvPr>
        </p:nvSpPr>
        <p:spPr>
          <a:xfrm>
            <a:off x="228600" y="1225296"/>
            <a:ext cx="8787384" cy="4965192"/>
          </a:xfrm>
        </p:spPr>
        <p:txBody>
          <a:bodyPr wrap="square">
            <a:sp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83103704"/>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6_Take Home">
    <p:spTree>
      <p:nvGrpSpPr>
        <p:cNvPr id="1" name=""/>
        <p:cNvGrpSpPr/>
        <p:nvPr/>
      </p:nvGrpSpPr>
      <p:grpSpPr>
        <a:xfrm>
          <a:off x="0" y="0"/>
          <a:ext cx="0" cy="0"/>
          <a:chOff x="0" y="0"/>
          <a:chExt cx="0" cy="0"/>
        </a:xfrm>
      </p:grpSpPr>
      <p:pic>
        <p:nvPicPr>
          <p:cNvPr id="5" name="Picture 4" descr="Backpack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3996"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988462242"/>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4400"/>
            <a:ext cx="8229600" cy="228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6304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4" name="Group 3"/>
          <p:cNvGrpSpPr/>
          <p:nvPr userDrawn="1"/>
        </p:nvGrpSpPr>
        <p:grpSpPr>
          <a:xfrm>
            <a:off x="513087" y="-18238"/>
            <a:ext cx="8054040" cy="307777"/>
            <a:chOff x="513087" y="-18238"/>
            <a:chExt cx="8054040" cy="307777"/>
          </a:xfrm>
        </p:grpSpPr>
        <p:sp>
          <p:nvSpPr>
            <p:cNvPr id="28" name="TextBox 27"/>
            <p:cNvSpPr txBox="1"/>
            <p:nvPr userDrawn="1"/>
          </p:nvSpPr>
          <p:spPr>
            <a:xfrm>
              <a:off x="513087" y="-18238"/>
              <a:ext cx="927664" cy="307777"/>
            </a:xfrm>
            <a:prstGeom prst="rect">
              <a:avLst/>
            </a:prstGeom>
            <a:noFill/>
          </p:spPr>
          <p:txBody>
            <a:bodyPr wrap="square" rtlCol="0">
              <a:spAutoFit/>
            </a:bodyPr>
            <a:lstStyle/>
            <a:p>
              <a:r>
                <a:rPr lang="en-US" sz="1400" b="1">
                  <a:solidFill>
                    <a:schemeClr val="tx2"/>
                  </a:solidFill>
                </a:rPr>
                <a:t>MODULE</a:t>
              </a:r>
            </a:p>
          </p:txBody>
        </p:sp>
        <p:sp>
          <p:nvSpPr>
            <p:cNvPr id="31" name="Rectangle 30"/>
            <p:cNvSpPr/>
            <p:nvPr userDrawn="1"/>
          </p:nvSpPr>
          <p:spPr>
            <a:xfrm>
              <a:off x="1317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a:t>
              </a:r>
            </a:p>
          </p:txBody>
        </p:sp>
        <p:sp>
          <p:nvSpPr>
            <p:cNvPr id="32" name="Rectangle 31"/>
            <p:cNvSpPr/>
            <p:nvPr userDrawn="1"/>
          </p:nvSpPr>
          <p:spPr>
            <a:xfrm>
              <a:off x="1777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2</a:t>
              </a:r>
            </a:p>
          </p:txBody>
        </p:sp>
        <p:sp>
          <p:nvSpPr>
            <p:cNvPr id="33" name="Rectangle 32"/>
            <p:cNvSpPr/>
            <p:nvPr userDrawn="1"/>
          </p:nvSpPr>
          <p:spPr>
            <a:xfrm>
              <a:off x="2237073" y="-3595"/>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3</a:t>
              </a:r>
            </a:p>
          </p:txBody>
        </p:sp>
        <p:sp>
          <p:nvSpPr>
            <p:cNvPr id="34" name="Rectangle 33"/>
            <p:cNvSpPr/>
            <p:nvPr userDrawn="1"/>
          </p:nvSpPr>
          <p:spPr>
            <a:xfrm>
              <a:off x="2697020" y="0"/>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4</a:t>
              </a:r>
            </a:p>
          </p:txBody>
        </p:sp>
        <p:sp>
          <p:nvSpPr>
            <p:cNvPr id="35" name="Rectangle 34"/>
            <p:cNvSpPr/>
            <p:nvPr userDrawn="1"/>
          </p:nvSpPr>
          <p:spPr>
            <a:xfrm>
              <a:off x="3143235"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5</a:t>
              </a:r>
            </a:p>
          </p:txBody>
        </p:sp>
        <p:sp>
          <p:nvSpPr>
            <p:cNvPr id="36" name="Rectangle 35"/>
            <p:cNvSpPr/>
            <p:nvPr userDrawn="1"/>
          </p:nvSpPr>
          <p:spPr>
            <a:xfrm>
              <a:off x="3603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6</a:t>
              </a:r>
            </a:p>
          </p:txBody>
        </p:sp>
        <p:sp>
          <p:nvSpPr>
            <p:cNvPr id="37" name="Rectangle 36"/>
            <p:cNvSpPr/>
            <p:nvPr userDrawn="1"/>
          </p:nvSpPr>
          <p:spPr>
            <a:xfrm>
              <a:off x="4063128"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7</a:t>
              </a:r>
            </a:p>
          </p:txBody>
        </p:sp>
        <p:sp>
          <p:nvSpPr>
            <p:cNvPr id="38" name="Rectangle 37"/>
            <p:cNvSpPr/>
            <p:nvPr userDrawn="1"/>
          </p:nvSpPr>
          <p:spPr>
            <a:xfrm>
              <a:off x="4983019"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9</a:t>
              </a:r>
            </a:p>
          </p:txBody>
        </p:sp>
        <p:sp>
          <p:nvSpPr>
            <p:cNvPr id="39" name="Rectangle 38"/>
            <p:cNvSpPr/>
            <p:nvPr userDrawn="1"/>
          </p:nvSpPr>
          <p:spPr>
            <a:xfrm>
              <a:off x="5442966"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10</a:t>
              </a:r>
            </a:p>
          </p:txBody>
        </p:sp>
        <p:sp>
          <p:nvSpPr>
            <p:cNvPr id="40" name="Rectangle 39"/>
            <p:cNvSpPr/>
            <p:nvPr userDrawn="1"/>
          </p:nvSpPr>
          <p:spPr>
            <a:xfrm>
              <a:off x="6349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12</a:t>
              </a:r>
            </a:p>
          </p:txBody>
        </p:sp>
        <p:sp>
          <p:nvSpPr>
            <p:cNvPr id="41" name="Rectangle 40"/>
            <p:cNvSpPr/>
            <p:nvPr userDrawn="1"/>
          </p:nvSpPr>
          <p:spPr>
            <a:xfrm>
              <a:off x="6809074"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13</a:t>
              </a:r>
            </a:p>
          </p:txBody>
        </p:sp>
        <p:sp>
          <p:nvSpPr>
            <p:cNvPr id="42" name="Rectangle 41"/>
            <p:cNvSpPr/>
            <p:nvPr userDrawn="1"/>
          </p:nvSpPr>
          <p:spPr>
            <a:xfrm>
              <a:off x="725343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14</a:t>
              </a:r>
            </a:p>
          </p:txBody>
        </p:sp>
        <p:sp>
          <p:nvSpPr>
            <p:cNvPr id="43" name="Rectangle 42"/>
            <p:cNvSpPr/>
            <p:nvPr userDrawn="1"/>
          </p:nvSpPr>
          <p:spPr>
            <a:xfrm>
              <a:off x="7713376" y="0"/>
              <a:ext cx="393804" cy="259363"/>
            </a:xfrm>
            <a:prstGeom prst="rect">
              <a:avLst/>
            </a:prstGeom>
            <a:solidFill>
              <a:srgbClr val="FFC000"/>
            </a:solidFill>
            <a:ln>
              <a:noFill/>
            </a:ln>
            <a:effectLst>
              <a:reflection blurRad="6350" stA="50000" endA="300" endPos="5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tx1"/>
                  </a:solidFill>
                </a:rPr>
                <a:t>15</a:t>
              </a:r>
            </a:p>
          </p:txBody>
        </p:sp>
        <p:sp>
          <p:nvSpPr>
            <p:cNvPr id="44" name="Rectangle 43"/>
            <p:cNvSpPr/>
            <p:nvPr userDrawn="1"/>
          </p:nvSpPr>
          <p:spPr>
            <a:xfrm>
              <a:off x="8173323"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16</a:t>
              </a:r>
            </a:p>
          </p:txBody>
        </p:sp>
        <p:sp>
          <p:nvSpPr>
            <p:cNvPr id="62" name="Rectangle 61"/>
            <p:cNvSpPr/>
            <p:nvPr userDrawn="1"/>
          </p:nvSpPr>
          <p:spPr>
            <a:xfrm>
              <a:off x="5895975" y="3175"/>
              <a:ext cx="393804" cy="259363"/>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11</a:t>
              </a:r>
            </a:p>
          </p:txBody>
        </p:sp>
        <p:sp>
          <p:nvSpPr>
            <p:cNvPr id="30" name="Rectangle 29"/>
            <p:cNvSpPr/>
            <p:nvPr userDrawn="1"/>
          </p:nvSpPr>
          <p:spPr>
            <a:xfrm>
              <a:off x="452628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8</a:t>
              </a:r>
            </a:p>
          </p:txBody>
        </p:sp>
      </p:grpSp>
    </p:spTree>
    <p:extLst>
      <p:ext uri="{BB962C8B-B14F-4D97-AF65-F5344CB8AC3E}">
        <p14:creationId xmlns:p14="http://schemas.microsoft.com/office/powerpoint/2010/main" val="1796805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xStyles>
    <p:titleStyle>
      <a:lvl1pPr algn="l" defTabSz="914400" rtl="0" eaLnBrk="1" latinLnBrk="0" hangingPunct="1">
        <a:spcBef>
          <a:spcPct val="0"/>
        </a:spcBef>
        <a:buNone/>
        <a:defRPr sz="28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20" userDrawn="1">
          <p15:clr>
            <a:srgbClr val="F26B43"/>
          </p15:clr>
        </p15:guide>
        <p15:guide id="2" orient="horz" pos="5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4400"/>
            <a:ext cx="8229600" cy="228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6304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25" name="Group 24"/>
          <p:cNvGrpSpPr/>
          <p:nvPr userDrawn="1"/>
        </p:nvGrpSpPr>
        <p:grpSpPr>
          <a:xfrm>
            <a:off x="513087" y="-18238"/>
            <a:ext cx="8054040" cy="307777"/>
            <a:chOff x="513087" y="-18238"/>
            <a:chExt cx="8054040" cy="307777"/>
          </a:xfrm>
        </p:grpSpPr>
        <p:sp>
          <p:nvSpPr>
            <p:cNvPr id="44" name="TextBox 43"/>
            <p:cNvSpPr txBox="1"/>
            <p:nvPr userDrawn="1"/>
          </p:nvSpPr>
          <p:spPr>
            <a:xfrm>
              <a:off x="513087" y="-18238"/>
              <a:ext cx="927664" cy="307777"/>
            </a:xfrm>
            <a:prstGeom prst="rect">
              <a:avLst/>
            </a:prstGeom>
            <a:noFill/>
          </p:spPr>
          <p:txBody>
            <a:bodyPr wrap="square" rtlCol="0">
              <a:spAutoFit/>
            </a:bodyPr>
            <a:lstStyle/>
            <a:p>
              <a:r>
                <a:rPr lang="en-US" sz="1400" b="1">
                  <a:solidFill>
                    <a:schemeClr val="tx2"/>
                  </a:solidFill>
                </a:rPr>
                <a:t>MODULE</a:t>
              </a:r>
            </a:p>
          </p:txBody>
        </p:sp>
        <p:sp>
          <p:nvSpPr>
            <p:cNvPr id="45" name="Rectangle 44"/>
            <p:cNvSpPr/>
            <p:nvPr userDrawn="1"/>
          </p:nvSpPr>
          <p:spPr>
            <a:xfrm>
              <a:off x="1317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a:t>
              </a:r>
            </a:p>
          </p:txBody>
        </p:sp>
        <p:sp>
          <p:nvSpPr>
            <p:cNvPr id="46" name="Rectangle 45"/>
            <p:cNvSpPr/>
            <p:nvPr userDrawn="1"/>
          </p:nvSpPr>
          <p:spPr>
            <a:xfrm>
              <a:off x="1777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2</a:t>
              </a:r>
            </a:p>
          </p:txBody>
        </p:sp>
        <p:sp>
          <p:nvSpPr>
            <p:cNvPr id="47" name="Rectangle 46"/>
            <p:cNvSpPr/>
            <p:nvPr userDrawn="1"/>
          </p:nvSpPr>
          <p:spPr>
            <a:xfrm>
              <a:off x="2237073" y="-3595"/>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3</a:t>
              </a:r>
            </a:p>
          </p:txBody>
        </p:sp>
        <p:sp>
          <p:nvSpPr>
            <p:cNvPr id="48" name="Rectangle 47"/>
            <p:cNvSpPr/>
            <p:nvPr userDrawn="1"/>
          </p:nvSpPr>
          <p:spPr>
            <a:xfrm>
              <a:off x="2697020" y="0"/>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4</a:t>
              </a:r>
            </a:p>
          </p:txBody>
        </p:sp>
        <p:sp>
          <p:nvSpPr>
            <p:cNvPr id="49" name="Rectangle 48"/>
            <p:cNvSpPr/>
            <p:nvPr userDrawn="1"/>
          </p:nvSpPr>
          <p:spPr>
            <a:xfrm>
              <a:off x="3143235"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5</a:t>
              </a:r>
            </a:p>
          </p:txBody>
        </p:sp>
        <p:sp>
          <p:nvSpPr>
            <p:cNvPr id="50" name="Rectangle 49"/>
            <p:cNvSpPr/>
            <p:nvPr userDrawn="1"/>
          </p:nvSpPr>
          <p:spPr>
            <a:xfrm>
              <a:off x="3603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6</a:t>
              </a:r>
            </a:p>
          </p:txBody>
        </p:sp>
        <p:sp>
          <p:nvSpPr>
            <p:cNvPr id="51" name="Rectangle 50"/>
            <p:cNvSpPr/>
            <p:nvPr userDrawn="1"/>
          </p:nvSpPr>
          <p:spPr>
            <a:xfrm>
              <a:off x="4063128"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7</a:t>
              </a:r>
            </a:p>
          </p:txBody>
        </p:sp>
        <p:sp>
          <p:nvSpPr>
            <p:cNvPr id="52" name="Rectangle 51"/>
            <p:cNvSpPr/>
            <p:nvPr userDrawn="1"/>
          </p:nvSpPr>
          <p:spPr>
            <a:xfrm>
              <a:off x="4983019"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9</a:t>
              </a:r>
            </a:p>
          </p:txBody>
        </p:sp>
        <p:sp>
          <p:nvSpPr>
            <p:cNvPr id="53" name="Rectangle 52"/>
            <p:cNvSpPr/>
            <p:nvPr userDrawn="1"/>
          </p:nvSpPr>
          <p:spPr>
            <a:xfrm>
              <a:off x="5442966"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10</a:t>
              </a:r>
            </a:p>
          </p:txBody>
        </p:sp>
        <p:sp>
          <p:nvSpPr>
            <p:cNvPr id="54" name="Rectangle 53"/>
            <p:cNvSpPr/>
            <p:nvPr userDrawn="1"/>
          </p:nvSpPr>
          <p:spPr>
            <a:xfrm>
              <a:off x="6349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12</a:t>
              </a:r>
            </a:p>
          </p:txBody>
        </p:sp>
        <p:sp>
          <p:nvSpPr>
            <p:cNvPr id="55" name="Rectangle 54"/>
            <p:cNvSpPr/>
            <p:nvPr userDrawn="1"/>
          </p:nvSpPr>
          <p:spPr>
            <a:xfrm>
              <a:off x="6809074"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13</a:t>
              </a:r>
            </a:p>
          </p:txBody>
        </p:sp>
        <p:sp>
          <p:nvSpPr>
            <p:cNvPr id="56" name="Rectangle 55"/>
            <p:cNvSpPr/>
            <p:nvPr userDrawn="1"/>
          </p:nvSpPr>
          <p:spPr>
            <a:xfrm>
              <a:off x="725343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14</a:t>
              </a:r>
            </a:p>
          </p:txBody>
        </p:sp>
        <p:sp>
          <p:nvSpPr>
            <p:cNvPr id="57" name="Rectangle 56"/>
            <p:cNvSpPr/>
            <p:nvPr userDrawn="1"/>
          </p:nvSpPr>
          <p:spPr>
            <a:xfrm>
              <a:off x="7713376" y="0"/>
              <a:ext cx="393804" cy="259363"/>
            </a:xfrm>
            <a:prstGeom prst="rect">
              <a:avLst/>
            </a:prstGeom>
            <a:solidFill>
              <a:srgbClr val="FFC000"/>
            </a:solidFill>
            <a:ln>
              <a:noFill/>
            </a:ln>
            <a:effectLst>
              <a:reflection blurRad="6350" stA="50000" endA="300" endPos="5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tx1"/>
                  </a:solidFill>
                </a:rPr>
                <a:t>15</a:t>
              </a:r>
            </a:p>
          </p:txBody>
        </p:sp>
        <p:sp>
          <p:nvSpPr>
            <p:cNvPr id="58" name="Rectangle 57"/>
            <p:cNvSpPr/>
            <p:nvPr userDrawn="1"/>
          </p:nvSpPr>
          <p:spPr>
            <a:xfrm>
              <a:off x="8173323"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16</a:t>
              </a:r>
            </a:p>
          </p:txBody>
        </p:sp>
        <p:sp>
          <p:nvSpPr>
            <p:cNvPr id="59" name="Rectangle 58"/>
            <p:cNvSpPr/>
            <p:nvPr userDrawn="1"/>
          </p:nvSpPr>
          <p:spPr>
            <a:xfrm>
              <a:off x="5895975" y="3175"/>
              <a:ext cx="393804" cy="259363"/>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11</a:t>
              </a:r>
            </a:p>
          </p:txBody>
        </p:sp>
        <p:sp>
          <p:nvSpPr>
            <p:cNvPr id="60" name="Rectangle 59"/>
            <p:cNvSpPr/>
            <p:nvPr userDrawn="1"/>
          </p:nvSpPr>
          <p:spPr>
            <a:xfrm>
              <a:off x="452628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8</a:t>
              </a:r>
            </a:p>
          </p:txBody>
        </p:sp>
      </p:grpSp>
    </p:spTree>
    <p:extLst>
      <p:ext uri="{BB962C8B-B14F-4D97-AF65-F5344CB8AC3E}">
        <p14:creationId xmlns:p14="http://schemas.microsoft.com/office/powerpoint/2010/main" val="4014316457"/>
      </p:ext>
    </p:extLst>
  </p:cSld>
  <p:clrMap bg1="lt1" tx1="dk1" bg2="lt2" tx2="dk2" accent1="accent1" accent2="accent2" accent3="accent3" accent4="accent4" accent5="accent5" accent6="accent6" hlink="hlink" folHlink="folHlink"/>
  <p:sldLayoutIdLst>
    <p:sldLayoutId id="2147483684" r:id="rId1"/>
    <p:sldLayoutId id="2147483685" r:id="rId2"/>
  </p:sldLayoutIdLst>
  <p:txStyles>
    <p:titleStyle>
      <a:lvl1pPr algn="l" defTabSz="914400" rtl="0" eaLnBrk="1" latinLnBrk="0" hangingPunct="1">
        <a:spcBef>
          <a:spcPct val="0"/>
        </a:spcBef>
        <a:buNone/>
        <a:defRPr sz="28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20" userDrawn="1">
          <p15:clr>
            <a:srgbClr val="F26B43"/>
          </p15:clr>
        </p15:guide>
        <p15:guide id="2" orient="horz" pos="57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upport.google.com/websearch/answer/29508?hl=en"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24.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9598" y="914169"/>
            <a:ext cx="6705600" cy="1969770"/>
          </a:xfrm>
        </p:spPr>
        <p:txBody>
          <a:bodyPr/>
          <a:lstStyle/>
          <a:p>
            <a:r>
              <a:rPr lang="en-US" sz="3600" dirty="0">
                <a:solidFill>
                  <a:srgbClr val="1F497D"/>
                </a:solidFill>
                <a:latin typeface="Calibri" panose="020F0502020204030204" pitchFamily="34" charset="0"/>
              </a:rPr>
              <a:t>Role of the Pharmacist in the Care of Persons Living with Dementia</a:t>
            </a:r>
            <a:r>
              <a:rPr lang="en-US" sz="3600" dirty="0">
                <a:solidFill>
                  <a:srgbClr val="000000"/>
                </a:solidFill>
                <a:latin typeface="Calibri" panose="020F0502020204030204" pitchFamily="34" charset="0"/>
              </a:rPr>
              <a:t>​</a:t>
            </a:r>
            <a:r>
              <a:rPr lang="en-US" dirty="0">
                <a:solidFill>
                  <a:srgbClr val="000000"/>
                </a:solidFill>
                <a:latin typeface="Calibri" panose="020F0502020204030204" pitchFamily="34" charset="0"/>
              </a:rPr>
              <a:t/>
            </a:r>
            <a:br>
              <a:rPr lang="en-US" dirty="0">
                <a:solidFill>
                  <a:srgbClr val="000000"/>
                </a:solidFill>
                <a:latin typeface="Calibri" panose="020F0502020204030204" pitchFamily="34" charset="0"/>
              </a:rPr>
            </a:br>
            <a:r>
              <a:rPr lang="en-US" sz="2200" cap="all" dirty="0">
                <a:solidFill>
                  <a:srgbClr val="E46C0A"/>
                </a:solidFill>
                <a:latin typeface="Calibri" panose="020F0502020204030204" pitchFamily="34" charset="0"/>
              </a:rPr>
              <a:t>MODULE 15</a:t>
            </a:r>
            <a:r>
              <a:rPr lang="en-US" sz="1800" dirty="0">
                <a:solidFill>
                  <a:srgbClr val="E46C0A"/>
                </a:solidFill>
              </a:rPr>
              <a:t/>
            </a:r>
            <a:br>
              <a:rPr lang="en-US" sz="1800" dirty="0">
                <a:solidFill>
                  <a:srgbClr val="E46C0A"/>
                </a:solidFill>
              </a:rPr>
            </a:br>
            <a:endParaRPr lang="en-CA" dirty="0"/>
          </a:p>
        </p:txBody>
      </p:sp>
      <p:sp>
        <p:nvSpPr>
          <p:cNvPr id="3" name="Subtitle 2" descr="Logo of the Health Resources and Services Administration (HRSA)"/>
          <p:cNvSpPr>
            <a:spLocks noGrp="1"/>
          </p:cNvSpPr>
          <p:nvPr>
            <p:ph type="subTitle" idx="1"/>
          </p:nvPr>
        </p:nvSpPr>
        <p:spPr>
          <a:xfrm>
            <a:off x="777240" y="3488750"/>
            <a:ext cx="7772400" cy="2332946"/>
          </a:xfrm>
        </p:spPr>
        <p:txBody>
          <a:bodyPr/>
          <a:lstStyle/>
          <a:p>
            <a:pPr>
              <a:spcBef>
                <a:spcPts val="0"/>
              </a:spcBef>
            </a:pPr>
            <a:r>
              <a:rPr lang="en-US" dirty="0">
                <a:latin typeface="Calibri (Body)"/>
              </a:rPr>
              <a:t>U.S. Department of Health and Human Services</a:t>
            </a:r>
          </a:p>
          <a:p>
            <a:pPr>
              <a:spcBef>
                <a:spcPts val="0"/>
              </a:spcBef>
            </a:pPr>
            <a:r>
              <a:rPr lang="en-US" dirty="0">
                <a:latin typeface="Calibri (Body)"/>
              </a:rPr>
              <a:t>Health Resources and Services Administration</a:t>
            </a:r>
          </a:p>
          <a:p>
            <a:pPr>
              <a:spcBef>
                <a:spcPts val="0"/>
              </a:spcBef>
            </a:pPr>
            <a:r>
              <a:rPr lang="en-US" dirty="0" smtClean="0">
                <a:latin typeface="Calibri (Body)"/>
              </a:rPr>
              <a:t>January 2019</a:t>
            </a:r>
            <a:endParaRPr lang="en-US" dirty="0">
              <a:latin typeface="Calibri (Body)"/>
            </a:endParaRPr>
          </a:p>
          <a:p>
            <a:pPr algn="l"/>
            <a:endParaRPr lang="en-US" i="1" dirty="0">
              <a:latin typeface="Calibri (Body)"/>
            </a:endParaRPr>
          </a:p>
          <a:p>
            <a:r>
              <a:rPr lang="en-US" i="1" dirty="0">
                <a:latin typeface="Calibri (Body)"/>
              </a:rPr>
              <a:t>The U.S. Department of Health and Human Services, Health Resources and Services Administration developed this module under a contract.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endParaRPr lang="en-CA" dirty="0"/>
          </a:p>
        </p:txBody>
      </p:sp>
      <p:pic>
        <p:nvPicPr>
          <p:cNvPr id="8" name="Picture Placeholder 7"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9" name="Picture Placeholder 8" descr="Logo of the Health Resources and Services Administration (HRSA)"/>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980121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966" y="767289"/>
            <a:ext cx="8229600" cy="571500"/>
          </a:xfrm>
        </p:spPr>
        <p:txBody>
          <a:bodyPr>
            <a:noAutofit/>
          </a:bodyPr>
          <a:lstStyle/>
          <a:p>
            <a:pPr algn="l"/>
            <a:r>
              <a:rPr lang="en-US" sz="2800" b="1" dirty="0">
                <a:solidFill>
                  <a:srgbClr val="1F497D"/>
                </a:solidFill>
              </a:rPr>
              <a:t>Medication Review to Rule Out Drug-Induced Symptoms</a:t>
            </a:r>
          </a:p>
        </p:txBody>
      </p:sp>
      <p:sp>
        <p:nvSpPr>
          <p:cNvPr id="3" name="Content Placeholder 2"/>
          <p:cNvSpPr>
            <a:spLocks noGrp="1"/>
          </p:cNvSpPr>
          <p:nvPr>
            <p:ph idx="1"/>
          </p:nvPr>
        </p:nvSpPr>
        <p:spPr>
          <a:xfrm>
            <a:off x="299800" y="1488051"/>
            <a:ext cx="8229600" cy="5135562"/>
          </a:xfrm>
        </p:spPr>
        <p:txBody>
          <a:bodyPr>
            <a:normAutofit/>
          </a:bodyPr>
          <a:lstStyle/>
          <a:p>
            <a:pPr lvl="0"/>
            <a:r>
              <a:rPr lang="en-US" sz="2000" dirty="0">
                <a:latin typeface="Calibri "/>
              </a:rPr>
              <a:t>Some medications may cause side effects that mimic the early signs of dementia:</a:t>
            </a:r>
          </a:p>
          <a:p>
            <a:pPr lvl="1">
              <a:buFont typeface="Courier New" panose="02070309020205020404" pitchFamily="49" charset="0"/>
              <a:buChar char="o"/>
            </a:pPr>
            <a:r>
              <a:rPr lang="en-US" sz="2000" dirty="0">
                <a:latin typeface="Calibri "/>
              </a:rPr>
              <a:t>Anticholinergics</a:t>
            </a:r>
          </a:p>
          <a:p>
            <a:pPr lvl="2">
              <a:buFont typeface="Wingdings" panose="05000000000000000000" pitchFamily="2" charset="2"/>
              <a:buChar char="§"/>
            </a:pPr>
            <a:r>
              <a:rPr lang="en-US" sz="2000" dirty="0">
                <a:latin typeface="Calibri "/>
              </a:rPr>
              <a:t>Antihistamines</a:t>
            </a:r>
          </a:p>
          <a:p>
            <a:pPr lvl="2">
              <a:buFont typeface="Wingdings" panose="05000000000000000000" pitchFamily="2" charset="2"/>
              <a:buChar char="§"/>
            </a:pPr>
            <a:r>
              <a:rPr lang="en-US" sz="2000" dirty="0">
                <a:latin typeface="Calibri "/>
              </a:rPr>
              <a:t>Skeletal muscle relaxants</a:t>
            </a:r>
          </a:p>
          <a:p>
            <a:pPr lvl="2">
              <a:buFont typeface="Wingdings" panose="05000000000000000000" pitchFamily="2" charset="2"/>
              <a:buChar char="§"/>
            </a:pPr>
            <a:r>
              <a:rPr lang="en-US" sz="2000" dirty="0">
                <a:latin typeface="Calibri "/>
              </a:rPr>
              <a:t>Tricyclic antidepressants</a:t>
            </a:r>
          </a:p>
          <a:p>
            <a:pPr lvl="1">
              <a:buFont typeface="Courier New" panose="02070309020205020404" pitchFamily="49" charset="0"/>
              <a:buChar char="o"/>
            </a:pPr>
            <a:r>
              <a:rPr lang="en-US" sz="2000" dirty="0">
                <a:latin typeface="Calibri "/>
              </a:rPr>
              <a:t>Psychoactive agents</a:t>
            </a:r>
          </a:p>
          <a:p>
            <a:pPr lvl="2">
              <a:buFont typeface="Wingdings" panose="05000000000000000000" pitchFamily="2" charset="2"/>
              <a:buChar char="§"/>
            </a:pPr>
            <a:r>
              <a:rPr lang="en-US" sz="2000" dirty="0">
                <a:latin typeface="Calibri "/>
              </a:rPr>
              <a:t>Antipsychotics</a:t>
            </a:r>
          </a:p>
          <a:p>
            <a:pPr lvl="2">
              <a:buFont typeface="Wingdings" panose="05000000000000000000" pitchFamily="2" charset="2"/>
              <a:buChar char="§"/>
            </a:pPr>
            <a:r>
              <a:rPr lang="en-US" sz="2000" dirty="0">
                <a:latin typeface="Calibri "/>
              </a:rPr>
              <a:t>Benzodiazepines</a:t>
            </a:r>
          </a:p>
          <a:p>
            <a:pPr lvl="1">
              <a:buFont typeface="Courier New" panose="02070309020205020404" pitchFamily="49" charset="0"/>
              <a:buChar char="o"/>
            </a:pPr>
            <a:r>
              <a:rPr lang="en-US" sz="2000" dirty="0" smtClean="0">
                <a:latin typeface="Calibri "/>
              </a:rPr>
              <a:t>High doses of corticosteroids</a:t>
            </a:r>
            <a:endParaRPr lang="en-US" sz="2000" dirty="0">
              <a:latin typeface="Calibri "/>
            </a:endParaRPr>
          </a:p>
          <a:p>
            <a:pPr lvl="1">
              <a:buFont typeface="Courier New" panose="02070309020205020404" pitchFamily="49" charset="0"/>
              <a:buChar char="o"/>
            </a:pPr>
            <a:r>
              <a:rPr lang="en-US" sz="2000" dirty="0">
                <a:latin typeface="Calibri "/>
              </a:rPr>
              <a:t>H</a:t>
            </a:r>
            <a:r>
              <a:rPr lang="en-US" sz="2000" baseline="-25000" dirty="0">
                <a:latin typeface="Calibri "/>
              </a:rPr>
              <a:t>2</a:t>
            </a:r>
            <a:r>
              <a:rPr lang="en-US" sz="2000" dirty="0">
                <a:latin typeface="Calibri "/>
              </a:rPr>
              <a:t>-receptor antagonists</a:t>
            </a:r>
          </a:p>
          <a:p>
            <a:pPr lvl="1">
              <a:buFont typeface="Courier New" panose="02070309020205020404" pitchFamily="49" charset="0"/>
              <a:buChar char="o"/>
            </a:pPr>
            <a:r>
              <a:rPr lang="en-US" sz="2000" dirty="0">
                <a:latin typeface="Calibri "/>
              </a:rPr>
              <a:t>Sedative hypnotics</a:t>
            </a:r>
          </a:p>
          <a:p>
            <a:pPr marL="457200" lvl="1" indent="0">
              <a:buNone/>
            </a:pPr>
            <a:r>
              <a:rPr lang="en-US" sz="1600" dirty="0">
                <a:latin typeface="Calibri "/>
              </a:rPr>
              <a:t>(Larson et al., 1984; </a:t>
            </a:r>
            <a:r>
              <a:rPr lang="de-DE" sz="1600" dirty="0">
                <a:latin typeface="Calibri "/>
              </a:rPr>
              <a:t>Neugroschl &amp; Wang, 2011; Radcliff et al., 2015; Allgaier &amp; Allgaier, 2013; Lieberman, 2004; Ciriaco et al., 2013; Cantú &amp; Korek, 1991)</a:t>
            </a:r>
            <a:endParaRPr lang="en-US" dirty="0"/>
          </a:p>
        </p:txBody>
      </p:sp>
    </p:spTree>
    <p:extLst>
      <p:ext uri="{BB962C8B-B14F-4D97-AF65-F5344CB8AC3E}">
        <p14:creationId xmlns:p14="http://schemas.microsoft.com/office/powerpoint/2010/main" val="2907190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671" y="449226"/>
            <a:ext cx="8229600" cy="341650"/>
          </a:xfrm>
        </p:spPr>
        <p:txBody>
          <a:bodyPr>
            <a:noAutofit/>
          </a:bodyPr>
          <a:lstStyle/>
          <a:p>
            <a:pPr algn="l"/>
            <a:r>
              <a:rPr lang="en-US" sz="2800" b="1" dirty="0">
                <a:solidFill>
                  <a:srgbClr val="1F497D"/>
                </a:solidFill>
              </a:rPr>
              <a:t>Case Study Part 1</a:t>
            </a:r>
          </a:p>
        </p:txBody>
      </p:sp>
      <p:sp>
        <p:nvSpPr>
          <p:cNvPr id="3" name="Content Placeholder 2"/>
          <p:cNvSpPr>
            <a:spLocks noGrp="1"/>
          </p:cNvSpPr>
          <p:nvPr>
            <p:ph idx="1"/>
          </p:nvPr>
        </p:nvSpPr>
        <p:spPr>
          <a:xfrm>
            <a:off x="171362" y="861603"/>
            <a:ext cx="8229600" cy="5410860"/>
          </a:xfrm>
        </p:spPr>
        <p:txBody>
          <a:bodyPr>
            <a:normAutofit fontScale="77500" lnSpcReduction="20000"/>
          </a:bodyPr>
          <a:lstStyle/>
          <a:p>
            <a:pPr lvl="0"/>
            <a:r>
              <a:rPr lang="en-US" sz="2600" i="1" dirty="0"/>
              <a:t>HB is a 72-year-old female who has been a customer of her pharmacy for several years. She has been on </a:t>
            </a:r>
            <a:r>
              <a:rPr lang="en-US" sz="2600" i="1" dirty="0" err="1"/>
              <a:t>lisinopril</a:t>
            </a:r>
            <a:r>
              <a:rPr lang="en-US" sz="2600" i="1" dirty="0"/>
              <a:t> for her hypertension for several years, and has been an adherent person, typically refilling her medication 3-5 days before she is due to run out. Today she arrives to pick up her prescription nearly 2 weeks early. She hands the technician her new insurance card, and he takes it to the computer station to enter the information. Upon realizing that it is too early to fill HB’s prescription, the technician approaches the pharmacist. As the pharmacist approaches HB to explain that they can’t put the prescription through insurance at this time, she notices that HB is searching her wallet. HB tells the pharmacist, “I know I have a new insurance card, but I can’t seem to find it.” The pharmacist reminds HB that she has already provided the technician with her new card. HB shakes her head and laughs about how “scatterbrained” she has been over the last couple months. </a:t>
            </a:r>
          </a:p>
          <a:p>
            <a:pPr lvl="0"/>
            <a:r>
              <a:rPr lang="en-US" sz="2600" i="1" dirty="0"/>
              <a:t>The pharmacist asks HB about her memory, and is told that it has been getting worse, and HB proceeds to provide a couple anecdotes about times when she has forgotten something that she normally found easy to remember. The pharmacist asks HB if she would be willing to take a short test to see if her memory issues might require a visit to a physician, and HB states that she would.</a:t>
            </a:r>
            <a:endParaRPr lang="en-US" dirty="0"/>
          </a:p>
        </p:txBody>
      </p:sp>
    </p:spTree>
    <p:extLst>
      <p:ext uri="{BB962C8B-B14F-4D97-AF65-F5344CB8AC3E}">
        <p14:creationId xmlns:p14="http://schemas.microsoft.com/office/powerpoint/2010/main" val="1216863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r>
              <a:rPr lang="en-US" sz="2800" b="1" dirty="0">
                <a:solidFill>
                  <a:schemeClr val="bg1"/>
                </a:solidFill>
              </a:rPr>
              <a:t> 3</a:t>
            </a:r>
          </a:p>
        </p:txBody>
      </p:sp>
      <p:sp>
        <p:nvSpPr>
          <p:cNvPr id="3" name="Content Placeholder 2">
            <a:extLst>
              <a:ext uri="{FF2B5EF4-FFF2-40B4-BE49-F238E27FC236}">
                <a16:creationId xmlns:a16="http://schemas.microsoft.com/office/drawing/2014/main" id="{801A1C1C-CABA-491A-9BD1-91F9C30EB4D7}"/>
              </a:ext>
            </a:extLst>
          </p:cNvPr>
          <p:cNvSpPr>
            <a:spLocks noGrp="1"/>
          </p:cNvSpPr>
          <p:nvPr>
            <p:ph idx="1"/>
          </p:nvPr>
        </p:nvSpPr>
        <p:spPr>
          <a:xfrm>
            <a:off x="457200" y="1560945"/>
            <a:ext cx="8229600" cy="2616101"/>
          </a:xfrm>
        </p:spPr>
        <p:txBody>
          <a:bodyPr/>
          <a:lstStyle/>
          <a:p>
            <a:r>
              <a:rPr lang="en-US" dirty="0">
                <a:latin typeface="Calibri "/>
              </a:rPr>
              <a:t>Identifying persons at risk for dementia</a:t>
            </a:r>
          </a:p>
          <a:p>
            <a:r>
              <a:rPr lang="en-US" b="1" dirty="0">
                <a:latin typeface="Calibri "/>
              </a:rPr>
              <a:t>Initiation of medication for the treatment of dementia</a:t>
            </a:r>
          </a:p>
          <a:p>
            <a:r>
              <a:rPr lang="en-US" dirty="0">
                <a:latin typeface="Calibri "/>
              </a:rPr>
              <a:t>Ongoing dementia management</a:t>
            </a:r>
          </a:p>
          <a:p>
            <a:pPr lvl="1">
              <a:buFont typeface="Courier New" panose="02070309020205020404" pitchFamily="49" charset="0"/>
              <a:buChar char="o"/>
            </a:pPr>
            <a:r>
              <a:rPr lang="en-US" dirty="0">
                <a:latin typeface="Calibri "/>
              </a:rPr>
              <a:t>Managing comorbid conditions </a:t>
            </a:r>
          </a:p>
          <a:p>
            <a:pPr lvl="1">
              <a:buFont typeface="Courier New" panose="02070309020205020404" pitchFamily="49" charset="0"/>
              <a:buChar char="o"/>
            </a:pPr>
            <a:r>
              <a:rPr lang="en-US" dirty="0">
                <a:latin typeface="Calibri "/>
              </a:rPr>
              <a:t>Identifying and addressing reasons for non-adherence</a:t>
            </a:r>
          </a:p>
          <a:p>
            <a:pPr lvl="1">
              <a:buFont typeface="Courier New" panose="02070309020205020404" pitchFamily="49" charset="0"/>
              <a:buChar char="o"/>
            </a:pPr>
            <a:r>
              <a:rPr lang="en-US" dirty="0">
                <a:latin typeface="Calibri "/>
              </a:rPr>
              <a:t>Approach to the person living with dementia with advancing disease</a:t>
            </a:r>
          </a:p>
          <a:p>
            <a:r>
              <a:rPr lang="en-US" dirty="0">
                <a:latin typeface="Calibri "/>
              </a:rPr>
              <a:t>Caring for the care partner</a:t>
            </a:r>
            <a:endParaRPr lang="en-US" dirty="0"/>
          </a:p>
        </p:txBody>
      </p:sp>
    </p:spTree>
    <p:extLst>
      <p:ext uri="{BB962C8B-B14F-4D97-AF65-F5344CB8AC3E}">
        <p14:creationId xmlns:p14="http://schemas.microsoft.com/office/powerpoint/2010/main" val="3054048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229600" cy="777240"/>
          </a:xfrm>
        </p:spPr>
        <p:txBody>
          <a:bodyPr>
            <a:noAutofit/>
          </a:bodyPr>
          <a:lstStyle/>
          <a:p>
            <a:pPr algn="l"/>
            <a:r>
              <a:rPr lang="en-US" sz="2800" b="1" dirty="0">
                <a:solidFill>
                  <a:srgbClr val="1F497D"/>
                </a:solidFill>
              </a:rPr>
              <a:t>Participation in the Drug Utilization Process for Alzheimer’s Disease Treatment</a:t>
            </a:r>
          </a:p>
        </p:txBody>
      </p:sp>
      <p:sp>
        <p:nvSpPr>
          <p:cNvPr id="3" name="Content Placeholder 2"/>
          <p:cNvSpPr>
            <a:spLocks noGrp="1"/>
          </p:cNvSpPr>
          <p:nvPr>
            <p:ph sz="half" idx="1"/>
          </p:nvPr>
        </p:nvSpPr>
        <p:spPr>
          <a:xfrm>
            <a:off x="457199" y="1600200"/>
            <a:ext cx="8144189" cy="4358640"/>
          </a:xfrm>
        </p:spPr>
        <p:txBody>
          <a:bodyPr>
            <a:noAutofit/>
          </a:bodyPr>
          <a:lstStyle/>
          <a:p>
            <a:pPr marL="0" lvl="0" indent="0">
              <a:buNone/>
            </a:pPr>
            <a:r>
              <a:rPr lang="en-US" sz="2000" dirty="0">
                <a:latin typeface="Calibri "/>
              </a:rPr>
              <a:t>Pharmacists should work with prescribers to ensure medications and doses are appropriate over the course of the disease.</a:t>
            </a:r>
          </a:p>
          <a:p>
            <a:pPr lvl="1">
              <a:buFont typeface="Arial" panose="020B0604020202020204" pitchFamily="34" charset="0"/>
              <a:buChar char="•"/>
            </a:pPr>
            <a:r>
              <a:rPr lang="en-US" sz="2000" dirty="0">
                <a:latin typeface="Calibri "/>
              </a:rPr>
              <a:t>Mild-moderate Alzheimer’s disease</a:t>
            </a:r>
          </a:p>
          <a:p>
            <a:pPr lvl="2">
              <a:buFont typeface="Courier New" panose="02070309020205020404" pitchFamily="49" charset="0"/>
              <a:buChar char="o"/>
            </a:pPr>
            <a:r>
              <a:rPr lang="en-US" dirty="0">
                <a:latin typeface="Calibri "/>
              </a:rPr>
              <a:t>Cholinesterase Inhibitors</a:t>
            </a:r>
          </a:p>
          <a:p>
            <a:pPr lvl="3">
              <a:buFont typeface="Wingdings" panose="05000000000000000000" pitchFamily="2" charset="2"/>
              <a:buChar char="§"/>
            </a:pPr>
            <a:r>
              <a:rPr lang="en-US" sz="2000" dirty="0">
                <a:latin typeface="Calibri "/>
              </a:rPr>
              <a:t>Donepezil</a:t>
            </a:r>
          </a:p>
          <a:p>
            <a:pPr lvl="3">
              <a:buFont typeface="Wingdings" panose="05000000000000000000" pitchFamily="2" charset="2"/>
              <a:buChar char="§"/>
            </a:pPr>
            <a:r>
              <a:rPr lang="en-US" sz="2000" dirty="0" err="1">
                <a:latin typeface="Calibri "/>
              </a:rPr>
              <a:t>Galantamine</a:t>
            </a:r>
            <a:endParaRPr lang="en-US" sz="2000" dirty="0">
              <a:latin typeface="Calibri "/>
            </a:endParaRPr>
          </a:p>
          <a:p>
            <a:pPr lvl="3">
              <a:buFont typeface="Wingdings" panose="05000000000000000000" pitchFamily="2" charset="2"/>
              <a:buChar char="§"/>
            </a:pPr>
            <a:r>
              <a:rPr lang="en-US" sz="2000" dirty="0" err="1">
                <a:latin typeface="Calibri "/>
              </a:rPr>
              <a:t>Rivastigmine</a:t>
            </a:r>
            <a:endParaRPr lang="en-US" sz="2000" dirty="0">
              <a:latin typeface="Calibri "/>
            </a:endParaRPr>
          </a:p>
          <a:p>
            <a:pPr lvl="1">
              <a:buFont typeface="Arial" panose="020B0604020202020204" pitchFamily="34" charset="0"/>
              <a:buChar char="•"/>
            </a:pPr>
            <a:r>
              <a:rPr lang="en-US" sz="2000" dirty="0">
                <a:latin typeface="Calibri "/>
              </a:rPr>
              <a:t>Moderate-severe Alzheimer’s disease</a:t>
            </a:r>
          </a:p>
          <a:p>
            <a:pPr lvl="2">
              <a:buFont typeface="Courier New" panose="02070309020205020404" pitchFamily="49" charset="0"/>
              <a:buChar char="o"/>
            </a:pPr>
            <a:r>
              <a:rPr lang="en-US" dirty="0">
                <a:latin typeface="Calibri "/>
              </a:rPr>
              <a:t>Cholinesterase Inhibitors</a:t>
            </a:r>
          </a:p>
          <a:p>
            <a:pPr lvl="3">
              <a:buFont typeface="Wingdings" panose="05000000000000000000" pitchFamily="2" charset="2"/>
              <a:buChar char="§"/>
            </a:pPr>
            <a:r>
              <a:rPr lang="en-US" sz="2000" dirty="0">
                <a:latin typeface="Calibri "/>
              </a:rPr>
              <a:t>Donepezil</a:t>
            </a:r>
          </a:p>
          <a:p>
            <a:pPr lvl="2">
              <a:buFont typeface="Courier New" panose="02070309020205020404" pitchFamily="49" charset="0"/>
              <a:buChar char="o"/>
            </a:pPr>
            <a:r>
              <a:rPr lang="en-US" dirty="0">
                <a:latin typeface="Calibri "/>
              </a:rPr>
              <a:t>N-methyl D-aspartate (NMDA) Receptor Antagonist</a:t>
            </a:r>
          </a:p>
          <a:p>
            <a:pPr lvl="3">
              <a:buFont typeface="Wingdings" panose="05000000000000000000" pitchFamily="2" charset="2"/>
              <a:buChar char="§"/>
            </a:pPr>
            <a:r>
              <a:rPr lang="en-US" sz="2000" dirty="0" err="1">
                <a:latin typeface="Calibri "/>
              </a:rPr>
              <a:t>Memantine</a:t>
            </a:r>
            <a:endParaRPr lang="en-US" sz="2000" dirty="0"/>
          </a:p>
        </p:txBody>
      </p:sp>
      <p:pic>
        <p:nvPicPr>
          <p:cNvPr id="23" name="Content Placeholder 22" descr="Image of a pills bottle. "/>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786264" y="3810000"/>
            <a:ext cx="1928553" cy="1446415"/>
          </a:xfrm>
        </p:spPr>
      </p:pic>
    </p:spTree>
    <p:extLst>
      <p:ext uri="{BB962C8B-B14F-4D97-AF65-F5344CB8AC3E}">
        <p14:creationId xmlns:p14="http://schemas.microsoft.com/office/powerpoint/2010/main" val="2822150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000698"/>
            <a:ext cx="7692189" cy="812060"/>
          </a:xfrm>
        </p:spPr>
        <p:txBody>
          <a:bodyPr>
            <a:noAutofit/>
          </a:bodyPr>
          <a:lstStyle/>
          <a:p>
            <a:pPr algn="l"/>
            <a:r>
              <a:rPr lang="en-US" sz="2800" b="1" dirty="0">
                <a:solidFill>
                  <a:srgbClr val="1F497D"/>
                </a:solidFill>
              </a:rPr>
              <a:t>Monitoring Initiation and Titration of Medications</a:t>
            </a:r>
          </a:p>
        </p:txBody>
      </p:sp>
      <p:sp>
        <p:nvSpPr>
          <p:cNvPr id="3" name="Content Placeholder 2"/>
          <p:cNvSpPr>
            <a:spLocks noGrp="1"/>
          </p:cNvSpPr>
          <p:nvPr>
            <p:ph idx="1"/>
          </p:nvPr>
        </p:nvSpPr>
        <p:spPr>
          <a:xfrm>
            <a:off x="457200" y="2021304"/>
            <a:ext cx="8229600" cy="3433011"/>
          </a:xfrm>
        </p:spPr>
        <p:txBody>
          <a:bodyPr>
            <a:normAutofit/>
          </a:bodyPr>
          <a:lstStyle/>
          <a:p>
            <a:pPr lvl="0"/>
            <a:r>
              <a:rPr lang="en-US" sz="2000" dirty="0">
                <a:latin typeface="Calibri "/>
              </a:rPr>
              <a:t>Pharmacists should make sure that medications are initiated at the correct dose, and titrated according to guidelines.</a:t>
            </a:r>
          </a:p>
          <a:p>
            <a:pPr lvl="1">
              <a:buFont typeface="Courier New" panose="02070309020205020404" pitchFamily="49" charset="0"/>
              <a:buChar char="o"/>
            </a:pPr>
            <a:r>
              <a:rPr lang="en-US" sz="2000" dirty="0">
                <a:latin typeface="Calibri "/>
              </a:rPr>
              <a:t>Minimize adverse events.</a:t>
            </a:r>
          </a:p>
          <a:p>
            <a:pPr lvl="1">
              <a:buFont typeface="Courier New" panose="02070309020205020404" pitchFamily="49" charset="0"/>
              <a:buChar char="o"/>
            </a:pPr>
            <a:r>
              <a:rPr lang="en-US" sz="2000" dirty="0">
                <a:latin typeface="Calibri "/>
              </a:rPr>
              <a:t>Ensure persons reach the optimum therapeutic dose.</a:t>
            </a:r>
          </a:p>
          <a:p>
            <a:pPr lvl="1">
              <a:buFont typeface="Courier New" panose="02070309020205020404" pitchFamily="49" charset="0"/>
              <a:buChar char="o"/>
            </a:pPr>
            <a:r>
              <a:rPr lang="en-US" sz="2000" dirty="0">
                <a:latin typeface="Calibri "/>
              </a:rPr>
              <a:t>Assess persons for hepatic disease or impaired renal function and contact prescribers for dose adjustments or medication substitution when necessary.</a:t>
            </a:r>
          </a:p>
          <a:p>
            <a:pPr marL="457200" lvl="1" indent="0">
              <a:spcBef>
                <a:spcPts val="2000"/>
              </a:spcBef>
              <a:buNone/>
            </a:pPr>
            <a:r>
              <a:rPr lang="it-IT" sz="1600" dirty="0">
                <a:latin typeface="Calibri "/>
              </a:rPr>
              <a:t>(DeSimone &amp; Viereck, 2011; Versijpt, 2014; </a:t>
            </a:r>
            <a:r>
              <a:rPr lang="fi-FI" sz="1600" dirty="0">
                <a:latin typeface="Calibri "/>
              </a:rPr>
              <a:t>Livingston &amp; Katona, 2004; Farlow et al., 2010; Donepezil package insert, 2015; Rivastigmine package insert, 2015; Galantamine package insert, 2015; Memantine package insert, 2013)</a:t>
            </a:r>
            <a:endParaRPr lang="en-US" sz="1600" dirty="0">
              <a:latin typeface="Calibri "/>
            </a:endParaRPr>
          </a:p>
        </p:txBody>
      </p:sp>
    </p:spTree>
    <p:extLst>
      <p:ext uri="{BB962C8B-B14F-4D97-AF65-F5344CB8AC3E}">
        <p14:creationId xmlns:p14="http://schemas.microsoft.com/office/powerpoint/2010/main" val="3666826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Medication-specific dosing</a:t>
            </a:r>
          </a:p>
        </p:txBody>
      </p:sp>
      <p:graphicFrame>
        <p:nvGraphicFramePr>
          <p:cNvPr id="7" name="Content Placeholder 6" descr="Table listing Cholinesterase Inhibitors, with associated indications, dosage forms, dosings, and titrations."/>
          <p:cNvGraphicFramePr>
            <a:graphicFrameLocks noGrp="1"/>
          </p:cNvGraphicFramePr>
          <p:nvPr>
            <p:ph sz="half" idx="1"/>
            <p:extLst>
              <p:ext uri="{D42A27DB-BD31-4B8C-83A1-F6EECF244321}">
                <p14:modId xmlns:p14="http://schemas.microsoft.com/office/powerpoint/2010/main" val="1612478017"/>
              </p:ext>
            </p:extLst>
          </p:nvPr>
        </p:nvGraphicFramePr>
        <p:xfrm>
          <a:off x="374650" y="1069975"/>
          <a:ext cx="8404225" cy="5120584"/>
        </p:xfrm>
        <a:graphic>
          <a:graphicData uri="http://schemas.openxmlformats.org/drawingml/2006/table">
            <a:tbl>
              <a:tblPr firstRow="1" bandRow="1">
                <a:tableStyleId>{5C22544A-7EE6-4342-B048-85BDC9FD1C3A}</a:tableStyleId>
              </a:tblPr>
              <a:tblGrid>
                <a:gridCol w="1167253">
                  <a:extLst>
                    <a:ext uri="{9D8B030D-6E8A-4147-A177-3AD203B41FA5}">
                      <a16:colId xmlns:a16="http://schemas.microsoft.com/office/drawing/2014/main" val="20000"/>
                    </a:ext>
                  </a:extLst>
                </a:gridCol>
                <a:gridCol w="1400704">
                  <a:extLst>
                    <a:ext uri="{9D8B030D-6E8A-4147-A177-3AD203B41FA5}">
                      <a16:colId xmlns:a16="http://schemas.microsoft.com/office/drawing/2014/main" val="20001"/>
                    </a:ext>
                  </a:extLst>
                </a:gridCol>
                <a:gridCol w="1867606">
                  <a:extLst>
                    <a:ext uri="{9D8B030D-6E8A-4147-A177-3AD203B41FA5}">
                      <a16:colId xmlns:a16="http://schemas.microsoft.com/office/drawing/2014/main" val="20002"/>
                    </a:ext>
                  </a:extLst>
                </a:gridCol>
                <a:gridCol w="1711972">
                  <a:extLst>
                    <a:ext uri="{9D8B030D-6E8A-4147-A177-3AD203B41FA5}">
                      <a16:colId xmlns:a16="http://schemas.microsoft.com/office/drawing/2014/main" val="20003"/>
                    </a:ext>
                  </a:extLst>
                </a:gridCol>
                <a:gridCol w="2256690">
                  <a:extLst>
                    <a:ext uri="{9D8B030D-6E8A-4147-A177-3AD203B41FA5}">
                      <a16:colId xmlns:a16="http://schemas.microsoft.com/office/drawing/2014/main" val="20004"/>
                    </a:ext>
                  </a:extLst>
                </a:gridCol>
              </a:tblGrid>
              <a:tr h="319814">
                <a:tc>
                  <a:txBody>
                    <a:bodyPr/>
                    <a:lstStyle/>
                    <a:p>
                      <a:pPr marL="0" marR="0" algn="ctr">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Cholinesterase Inhibitors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solidFill>
                      <a:srgbClr val="1F497D"/>
                    </a:solidFill>
                  </a:tcPr>
                </a:tc>
                <a:tc>
                  <a:txBody>
                    <a:bodyPr/>
                    <a:lstStyle/>
                    <a:p>
                      <a:pPr marL="0" marR="0" algn="ctr">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Indication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solidFill>
                      <a:srgbClr val="1F497D"/>
                    </a:solidFill>
                  </a:tcPr>
                </a:tc>
                <a:tc>
                  <a:txBody>
                    <a:bodyPr/>
                    <a:lstStyle/>
                    <a:p>
                      <a:pPr marL="0" marR="0" algn="ctr">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Dosage Form(s)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solidFill>
                      <a:srgbClr val="1F497D"/>
                    </a:solidFill>
                  </a:tcPr>
                </a:tc>
                <a:tc>
                  <a:txBody>
                    <a:bodyPr/>
                    <a:lstStyle/>
                    <a:p>
                      <a:pPr marL="0" marR="0" algn="ctr">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Dosing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solidFill>
                      <a:srgbClr val="1F497D"/>
                    </a:solidFill>
                  </a:tcPr>
                </a:tc>
                <a:tc>
                  <a:txBody>
                    <a:bodyPr/>
                    <a:lstStyle/>
                    <a:p>
                      <a:pPr marL="0" marR="0" algn="ctr">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Titration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solidFill>
                      <a:srgbClr val="1F497D"/>
                    </a:solidFill>
                  </a:tcPr>
                </a:tc>
                <a:extLst>
                  <a:ext uri="{0D108BD9-81ED-4DB2-BD59-A6C34878D82A}">
                    <a16:rowId xmlns:a16="http://schemas.microsoft.com/office/drawing/2014/main" val="10000"/>
                  </a:ext>
                </a:extLst>
              </a:tr>
              <a:tr h="973913">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Donepezil</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Mild-moderate AD</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Moderate-severe AD</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Immediate release tablets/ orally disintegrating tablets</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5mg/day (minimum maintenance dose)</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10mg/day</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Increase to 10mg/day after 4 weeks</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May increase to 23mg/day after at least three months at 10mg/day dose</a:t>
                      </a:r>
                    </a:p>
                  </a:txBody>
                  <a:tcPr marL="70035" marR="70035" marT="0" marB="0"/>
                </a:tc>
                <a:extLst>
                  <a:ext uri="{0D108BD9-81ED-4DB2-BD59-A6C34878D82A}">
                    <a16:rowId xmlns:a16="http://schemas.microsoft.com/office/drawing/2014/main" val="10001"/>
                  </a:ext>
                </a:extLst>
              </a:tr>
              <a:tr h="973913">
                <a:tc>
                  <a:txBody>
                    <a:bodyPr/>
                    <a:lstStyle/>
                    <a:p>
                      <a:pPr marL="0" marR="0">
                        <a:lnSpc>
                          <a:spcPct val="107000"/>
                        </a:lnSpc>
                        <a:spcBef>
                          <a:spcPts val="0"/>
                        </a:spcBef>
                        <a:spcAft>
                          <a:spcPts val="0"/>
                        </a:spcAft>
                      </a:pPr>
                      <a:r>
                        <a:rPr lang="en-US" sz="1100" dirty="0" err="1">
                          <a:effectLst/>
                          <a:latin typeface="Calibri" panose="020F0502020204030204" pitchFamily="34" charset="0"/>
                          <a:ea typeface="Calibri" panose="020F0502020204030204" pitchFamily="34" charset="0"/>
                          <a:cs typeface="Times New Roman" panose="02020603050405020304" pitchFamily="18" charset="0"/>
                        </a:rPr>
                        <a:t>Galantamine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Mild-moderate AD</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Immediate release tablets/ oral solution</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Extended release capsules</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4mg twice daily</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4mg/day</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Increase by 4mg twice daily every 4 weeks up to 24mg/day (minimum maintenance dose is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16mg/day</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Increase by 4mg/day every 4 weeks (same parameters as above)</a:t>
                      </a:r>
                    </a:p>
                  </a:txBody>
                  <a:tcPr marL="70035" marR="70035" marT="0" marB="0"/>
                </a:tc>
                <a:extLst>
                  <a:ext uri="{0D108BD9-81ED-4DB2-BD59-A6C34878D82A}">
                    <a16:rowId xmlns:a16="http://schemas.microsoft.com/office/drawing/2014/main" val="10002"/>
                  </a:ext>
                </a:extLst>
              </a:tr>
              <a:tr h="2609159">
                <a:tc>
                  <a:txBody>
                    <a:bodyPr/>
                    <a:lstStyle/>
                    <a:p>
                      <a:pPr marL="0" marR="0">
                        <a:lnSpc>
                          <a:spcPct val="107000"/>
                        </a:lnSpc>
                        <a:spcBef>
                          <a:spcPts val="0"/>
                        </a:spcBef>
                        <a:spcAft>
                          <a:spcPts val="0"/>
                        </a:spcAft>
                      </a:pPr>
                      <a:r>
                        <a:rPr lang="en-US" sz="1100" dirty="0" err="1">
                          <a:effectLst/>
                          <a:latin typeface="Calibri" panose="020F0502020204030204" pitchFamily="34" charset="0"/>
                          <a:ea typeface="Calibri" panose="020F0502020204030204" pitchFamily="34" charset="0"/>
                          <a:cs typeface="Times New Roman" panose="02020603050405020304" pitchFamily="18" charset="0"/>
                        </a:rPr>
                        <a:t>Rivastigmine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Mild-moderate AD</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Moderate-severe AD</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Immediate release capsules/oral solution</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Topical patch</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Topical patch</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1.5mg twice daily</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4.6mg/24h applied daily</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70035" marR="70035"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Increase to 3mg twice daily every 2 weeks up to 12mg/day (minimum maintenance dose is 6mg/day)</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Increase to 9.5mg/24h after 4 weeks (minimum maintenance dose), and then to 13.3mg/24h if therapeutic benefit from lower dose wanes</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13.3mg/24h (minimum maintenance dose) titrated as per mild-moderate AD</a:t>
                      </a:r>
                    </a:p>
                  </a:txBody>
                  <a:tcPr marL="70035" marR="70035"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95677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8229600" cy="676656"/>
          </a:xfrm>
        </p:spPr>
        <p:txBody>
          <a:bodyPr>
            <a:normAutofit/>
          </a:bodyPr>
          <a:lstStyle/>
          <a:p>
            <a:pPr algn="l"/>
            <a:r>
              <a:rPr lang="en-US" sz="2800" b="1" dirty="0">
                <a:solidFill>
                  <a:srgbClr val="1F497D"/>
                </a:solidFill>
              </a:rPr>
              <a:t>Medication-specific dosing (continued)</a:t>
            </a:r>
          </a:p>
        </p:txBody>
      </p:sp>
      <p:graphicFrame>
        <p:nvGraphicFramePr>
          <p:cNvPr id="4" name="Content Placeholder 3" descr="(Continued) Table listing Cholinesterase Inhibitors, with associated indications, dosage forms, dosings, and titrations."/>
          <p:cNvGraphicFramePr>
            <a:graphicFrameLocks noGrp="1"/>
          </p:cNvGraphicFramePr>
          <p:nvPr>
            <p:ph sz="half" idx="1"/>
            <p:extLst>
              <p:ext uri="{D42A27DB-BD31-4B8C-83A1-F6EECF244321}">
                <p14:modId xmlns:p14="http://schemas.microsoft.com/office/powerpoint/2010/main" val="1620863484"/>
              </p:ext>
            </p:extLst>
          </p:nvPr>
        </p:nvGraphicFramePr>
        <p:xfrm>
          <a:off x="374650" y="1069975"/>
          <a:ext cx="8404225" cy="2739898"/>
        </p:xfrm>
        <a:graphic>
          <a:graphicData uri="http://schemas.openxmlformats.org/drawingml/2006/table">
            <a:tbl>
              <a:tblPr firstRow="1" bandRow="1">
                <a:tableStyleId>{5C22544A-7EE6-4342-B048-85BDC9FD1C3A}</a:tableStyleId>
              </a:tblPr>
              <a:tblGrid>
                <a:gridCol w="1400704">
                  <a:extLst>
                    <a:ext uri="{9D8B030D-6E8A-4147-A177-3AD203B41FA5}">
                      <a16:colId xmlns:a16="http://schemas.microsoft.com/office/drawing/2014/main" val="20000"/>
                    </a:ext>
                  </a:extLst>
                </a:gridCol>
                <a:gridCol w="1478521">
                  <a:extLst>
                    <a:ext uri="{9D8B030D-6E8A-4147-A177-3AD203B41FA5}">
                      <a16:colId xmlns:a16="http://schemas.microsoft.com/office/drawing/2014/main" val="20001"/>
                    </a:ext>
                  </a:extLst>
                </a:gridCol>
                <a:gridCol w="2163310">
                  <a:extLst>
                    <a:ext uri="{9D8B030D-6E8A-4147-A177-3AD203B41FA5}">
                      <a16:colId xmlns:a16="http://schemas.microsoft.com/office/drawing/2014/main" val="20002"/>
                    </a:ext>
                  </a:extLst>
                </a:gridCol>
                <a:gridCol w="1680845">
                  <a:extLst>
                    <a:ext uri="{9D8B030D-6E8A-4147-A177-3AD203B41FA5}">
                      <a16:colId xmlns:a16="http://schemas.microsoft.com/office/drawing/2014/main" val="20003"/>
                    </a:ext>
                  </a:extLst>
                </a:gridCol>
                <a:gridCol w="1680845">
                  <a:extLst>
                    <a:ext uri="{9D8B030D-6E8A-4147-A177-3AD203B41FA5}">
                      <a16:colId xmlns:a16="http://schemas.microsoft.com/office/drawing/2014/main" val="20004"/>
                    </a:ext>
                  </a:extLst>
                </a:gridCol>
              </a:tblGrid>
              <a:tr h="370840">
                <a:tc>
                  <a:txBody>
                    <a:bodyPr/>
                    <a:lstStyle/>
                    <a:p>
                      <a:pPr marL="0" marR="0" algn="ctr">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NMDA Receptor Antagonists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solidFill>
                      <a:srgbClr val="1F497D"/>
                    </a:solidFill>
                  </a:tcPr>
                </a:tc>
                <a:tc>
                  <a:txBody>
                    <a:bodyPr/>
                    <a:lstStyle/>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Indication</a:t>
                      </a:r>
                    </a:p>
                  </a:txBody>
                  <a:tcPr marL="70035" marR="70035" marT="0" marB="0">
                    <a:solidFill>
                      <a:srgbClr val="1F497D"/>
                    </a:solidFill>
                  </a:tcPr>
                </a:tc>
                <a:tc>
                  <a:txBody>
                    <a:bodyPr/>
                    <a:lstStyle/>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Dosage Form(s) </a:t>
                      </a:r>
                    </a:p>
                  </a:txBody>
                  <a:tcPr marL="70035" marR="70035" marT="0" marB="0">
                    <a:solidFill>
                      <a:srgbClr val="1F497D"/>
                    </a:solidFill>
                  </a:tcPr>
                </a:tc>
                <a:tc>
                  <a:txBody>
                    <a:bodyPr/>
                    <a:lstStyle/>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Dosing </a:t>
                      </a:r>
                    </a:p>
                  </a:txBody>
                  <a:tcPr marL="70035" marR="70035" marT="0" marB="0">
                    <a:solidFill>
                      <a:srgbClr val="1F497D"/>
                    </a:solidFill>
                  </a:tcPr>
                </a:tc>
                <a:tc>
                  <a:txBody>
                    <a:bodyPr/>
                    <a:lstStyle/>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Titration </a:t>
                      </a:r>
                    </a:p>
                  </a:txBody>
                  <a:tcPr marL="70035" marR="70035" marT="0" marB="0">
                    <a:solidFill>
                      <a:srgbClr val="1F497D"/>
                    </a:solidFill>
                  </a:tcPr>
                </a:tc>
                <a:extLst>
                  <a:ext uri="{0D108BD9-81ED-4DB2-BD59-A6C34878D82A}">
                    <a16:rowId xmlns:a16="http://schemas.microsoft.com/office/drawing/2014/main" val="10000"/>
                  </a:ext>
                </a:extLst>
              </a:tr>
              <a:tr h="370840">
                <a:tc>
                  <a:txBody>
                    <a:bodyPr/>
                    <a:lstStyle/>
                    <a:p>
                      <a:pPr marL="0" marR="0">
                        <a:lnSpc>
                          <a:spcPct val="107000"/>
                        </a:lnSpc>
                        <a:spcBef>
                          <a:spcPts val="0"/>
                        </a:spcBef>
                        <a:spcAft>
                          <a:spcPts val="0"/>
                        </a:spcAft>
                      </a:pPr>
                      <a:r>
                        <a:rPr lang="en-US" sz="1200" dirty="0" err="1">
                          <a:effectLst/>
                          <a:latin typeface="Calibri" panose="020F0502020204030204" pitchFamily="34" charset="0"/>
                          <a:ea typeface="Calibri" panose="020F0502020204030204" pitchFamily="34" charset="0"/>
                          <a:cs typeface="Times New Roman" panose="02020603050405020304" pitchFamily="18" charset="0"/>
                        </a:rPr>
                        <a:t>Memantine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035" marR="70035" marT="0" marB="0"/>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Moderate-severe AD</a:t>
                      </a:r>
                    </a:p>
                  </a:txBody>
                  <a:tcPr marL="70035" marR="70035" marT="0" marB="0"/>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Immediate release tablets/oral solution</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Extended release capsules</a:t>
                      </a:r>
                    </a:p>
                  </a:txBody>
                  <a:tcPr marL="70035" marR="70035" marT="0" marB="0"/>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5mg/day</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7mg/day</a:t>
                      </a:r>
                    </a:p>
                  </a:txBody>
                  <a:tcPr marL="70035" marR="70035" marT="0" marB="0"/>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Increase to 5mg twice daily, and then by 5mg/day weekly alternating between AM and PM doses to a dose of 20mg/day (minimum maintenance dose)</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Increase by 7mg/day weekly to a dose of 28mg (minimum maintenance dose)</a:t>
                      </a:r>
                    </a:p>
                  </a:txBody>
                  <a:tcPr marL="70035" marR="70035"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47370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30158"/>
            <a:ext cx="8337494" cy="465138"/>
          </a:xfrm>
        </p:spPr>
        <p:txBody>
          <a:bodyPr>
            <a:noAutofit/>
          </a:bodyPr>
          <a:lstStyle/>
          <a:p>
            <a:pPr algn="l"/>
            <a:r>
              <a:rPr lang="en-US" sz="2800" b="1" dirty="0">
                <a:solidFill>
                  <a:srgbClr val="1F497D"/>
                </a:solidFill>
              </a:rPr>
              <a:t>Educating the Person, Family and Care Partners</a:t>
            </a:r>
          </a:p>
        </p:txBody>
      </p:sp>
      <p:sp>
        <p:nvSpPr>
          <p:cNvPr id="3" name="Content Placeholder 2"/>
          <p:cNvSpPr>
            <a:spLocks noGrp="1"/>
          </p:cNvSpPr>
          <p:nvPr>
            <p:ph idx="1"/>
          </p:nvPr>
        </p:nvSpPr>
        <p:spPr>
          <a:xfrm>
            <a:off x="304800" y="1371600"/>
            <a:ext cx="8229600" cy="4953000"/>
          </a:xfrm>
        </p:spPr>
        <p:txBody>
          <a:bodyPr>
            <a:noAutofit/>
          </a:bodyPr>
          <a:lstStyle/>
          <a:p>
            <a:pPr lvl="0"/>
            <a:r>
              <a:rPr lang="en-US" sz="2000" dirty="0">
                <a:latin typeface="Calibri "/>
              </a:rPr>
              <a:t>Set realistic expectations with regard to drug therapy</a:t>
            </a:r>
          </a:p>
          <a:p>
            <a:pPr lvl="1">
              <a:buFont typeface="Courier New" panose="02070309020205020404" pitchFamily="49" charset="0"/>
              <a:buChar char="o"/>
            </a:pPr>
            <a:r>
              <a:rPr lang="en-US" sz="2000" dirty="0">
                <a:latin typeface="Calibri "/>
              </a:rPr>
              <a:t>Currently </a:t>
            </a:r>
            <a:r>
              <a:rPr lang="en-US" sz="2000" dirty="0" smtClean="0">
                <a:latin typeface="Calibri "/>
              </a:rPr>
              <a:t>there is no cure.</a:t>
            </a:r>
            <a:endParaRPr lang="en-US" sz="2000" dirty="0">
              <a:latin typeface="Calibri "/>
            </a:endParaRPr>
          </a:p>
          <a:p>
            <a:pPr lvl="1">
              <a:buFont typeface="Courier New" panose="02070309020205020404" pitchFamily="49" charset="0"/>
              <a:buChar char="o"/>
            </a:pPr>
            <a:r>
              <a:rPr lang="en-US" sz="2000" dirty="0">
                <a:latin typeface="Calibri "/>
              </a:rPr>
              <a:t>Progression will continue, but advancement may slow.</a:t>
            </a:r>
          </a:p>
          <a:p>
            <a:pPr lvl="1">
              <a:buFont typeface="Courier New" panose="02070309020205020404" pitchFamily="49" charset="0"/>
              <a:buChar char="o"/>
            </a:pPr>
            <a:r>
              <a:rPr lang="en-US" sz="2000" dirty="0">
                <a:latin typeface="Calibri "/>
              </a:rPr>
              <a:t>Emphasize the need for adherence regardless of perception of benefit.</a:t>
            </a:r>
          </a:p>
          <a:p>
            <a:pPr lvl="1">
              <a:buFont typeface="Courier New" panose="02070309020205020404" pitchFamily="49" charset="0"/>
              <a:buChar char="o"/>
            </a:pPr>
            <a:r>
              <a:rPr lang="en-US" sz="2000" dirty="0">
                <a:latin typeface="Calibri "/>
              </a:rPr>
              <a:t>Explain what side effects may be seen with drug therapy, and provide strategies for addressing them.</a:t>
            </a:r>
          </a:p>
          <a:p>
            <a:pPr lvl="1">
              <a:buFont typeface="Courier New" panose="02070309020205020404" pitchFamily="49" charset="0"/>
              <a:buChar char="o"/>
            </a:pPr>
            <a:r>
              <a:rPr lang="en-US" sz="2000" dirty="0">
                <a:latin typeface="Calibri "/>
              </a:rPr>
              <a:t>Explain that symptoms and behaviors associated with Alzheimer’s disease may require changes or adjustments in drug treatments.</a:t>
            </a:r>
          </a:p>
          <a:p>
            <a:pPr lvl="1">
              <a:buFont typeface="Courier New" panose="02070309020205020404" pitchFamily="49" charset="0"/>
              <a:buChar char="o"/>
            </a:pPr>
            <a:r>
              <a:rPr lang="en-US" sz="2000" dirty="0">
                <a:latin typeface="Calibri "/>
              </a:rPr>
              <a:t>Advise that no over-the-counter (OTC) or nutraceutical medications should be started without the advice of the pharmacist or physician.</a:t>
            </a:r>
          </a:p>
          <a:p>
            <a:pPr lvl="2">
              <a:buFont typeface="Wingdings" panose="05000000000000000000" pitchFamily="2" charset="2"/>
              <a:buChar char="§"/>
            </a:pPr>
            <a:r>
              <a:rPr lang="en-US" sz="2000" dirty="0">
                <a:latin typeface="Calibri "/>
              </a:rPr>
              <a:t>Provide information about lack of regulation and efficacy </a:t>
            </a:r>
            <a:r>
              <a:rPr lang="en-US" sz="2000" dirty="0" smtClean="0">
                <a:latin typeface="Calibri "/>
              </a:rPr>
              <a:t>data of </a:t>
            </a:r>
            <a:r>
              <a:rPr lang="en-US" sz="2000" dirty="0" err="1" smtClean="0">
                <a:latin typeface="Calibri "/>
              </a:rPr>
              <a:t>nurtriceutical</a:t>
            </a:r>
            <a:r>
              <a:rPr lang="en-US" sz="2000" dirty="0" smtClean="0">
                <a:latin typeface="Calibri "/>
              </a:rPr>
              <a:t> product</a:t>
            </a:r>
            <a:r>
              <a:rPr lang="en-US" dirty="0" smtClean="0">
                <a:latin typeface="Calibri "/>
              </a:rPr>
              <a:t>s</a:t>
            </a:r>
            <a:r>
              <a:rPr lang="en-US" sz="2000" dirty="0" smtClean="0">
                <a:latin typeface="Calibri "/>
              </a:rPr>
              <a:t>.</a:t>
            </a:r>
            <a:endParaRPr lang="en-US" sz="2000" dirty="0">
              <a:latin typeface="Calibri "/>
            </a:endParaRPr>
          </a:p>
        </p:txBody>
      </p:sp>
    </p:spTree>
    <p:extLst>
      <p:ext uri="{BB962C8B-B14F-4D97-AF65-F5344CB8AC3E}">
        <p14:creationId xmlns:p14="http://schemas.microsoft.com/office/powerpoint/2010/main" val="2859219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038"/>
            <a:ext cx="8072200" cy="620927"/>
          </a:xfrm>
        </p:spPr>
        <p:txBody>
          <a:bodyPr>
            <a:noAutofit/>
          </a:bodyPr>
          <a:lstStyle/>
          <a:p>
            <a:pPr algn="l"/>
            <a:r>
              <a:rPr lang="en-US" sz="2800" b="1" dirty="0">
                <a:solidFill>
                  <a:srgbClr val="1F497D"/>
                </a:solidFill>
              </a:rPr>
              <a:t>Educating the Person, Family and Care Partners (continued)</a:t>
            </a:r>
          </a:p>
        </p:txBody>
      </p:sp>
      <p:sp>
        <p:nvSpPr>
          <p:cNvPr id="3" name="Content Placeholder 2"/>
          <p:cNvSpPr>
            <a:spLocks noGrp="1"/>
          </p:cNvSpPr>
          <p:nvPr>
            <p:ph idx="1"/>
          </p:nvPr>
        </p:nvSpPr>
        <p:spPr>
          <a:xfrm>
            <a:off x="457200" y="1600200"/>
            <a:ext cx="8229600" cy="4541520"/>
          </a:xfrm>
        </p:spPr>
        <p:txBody>
          <a:bodyPr>
            <a:normAutofit fontScale="92500" lnSpcReduction="10000"/>
          </a:bodyPr>
          <a:lstStyle/>
          <a:p>
            <a:pPr lvl="0"/>
            <a:r>
              <a:rPr lang="en-US" sz="2000" dirty="0"/>
              <a:t>Pharmacists should familiarize themselves with local resources for person and care partner education.</a:t>
            </a:r>
          </a:p>
          <a:p>
            <a:pPr lvl="1">
              <a:buFont typeface="Courier New" panose="02070309020205020404" pitchFamily="49" charset="0"/>
              <a:buChar char="o"/>
            </a:pPr>
            <a:r>
              <a:rPr lang="en-US" sz="2000" dirty="0"/>
              <a:t>Keep a list of support groups in the area</a:t>
            </a:r>
            <a:r>
              <a:rPr lang="en-US" dirty="0" smtClean="0"/>
              <a:t>.</a:t>
            </a:r>
          </a:p>
          <a:p>
            <a:pPr lvl="1">
              <a:buFont typeface="Courier New" panose="02070309020205020404" pitchFamily="49" charset="0"/>
              <a:buChar char="o"/>
            </a:pPr>
            <a:r>
              <a:rPr lang="en-US" dirty="0" smtClean="0"/>
              <a:t> </a:t>
            </a:r>
            <a:r>
              <a:rPr lang="en-US" dirty="0"/>
              <a:t>Appreciate that care partners of adults with Down syndrome and other types of intellectual disability may be parents, other kin, or community support agency staff. </a:t>
            </a:r>
            <a:endParaRPr lang="en-US" sz="2000" dirty="0"/>
          </a:p>
          <a:p>
            <a:pPr lvl="1">
              <a:buFont typeface="Courier New" panose="02070309020205020404" pitchFamily="49" charset="0"/>
              <a:buChar char="o"/>
            </a:pPr>
            <a:r>
              <a:rPr lang="en-US" sz="2000" dirty="0"/>
              <a:t>Provide internet support sites.</a:t>
            </a:r>
          </a:p>
          <a:p>
            <a:pPr lvl="2">
              <a:buFont typeface="Wingdings" panose="05000000000000000000" pitchFamily="2" charset="2"/>
              <a:buChar char="§"/>
            </a:pPr>
            <a:r>
              <a:rPr lang="en-US" sz="2000" dirty="0"/>
              <a:t>Be cognizant of how “tech-savvy” older adults might be.</a:t>
            </a:r>
          </a:p>
          <a:p>
            <a:pPr lvl="2">
              <a:buFont typeface="Wingdings" panose="05000000000000000000" pitchFamily="2" charset="2"/>
              <a:buChar char="§"/>
            </a:pPr>
            <a:r>
              <a:rPr lang="en-US" sz="2000" dirty="0"/>
              <a:t>Caution about less reputable information.</a:t>
            </a:r>
          </a:p>
          <a:p>
            <a:pPr lvl="1">
              <a:buFont typeface="Courier New" panose="02070309020205020404" pitchFamily="49" charset="0"/>
              <a:buChar char="o"/>
            </a:pPr>
            <a:r>
              <a:rPr lang="en-US" sz="2000" dirty="0"/>
              <a:t>Keep general information about dementia in the pharmacy to hand out as necessary.</a:t>
            </a:r>
          </a:p>
          <a:p>
            <a:pPr lvl="2">
              <a:buFont typeface="Wingdings" panose="05000000000000000000" pitchFamily="2" charset="2"/>
              <a:buChar char="§"/>
            </a:pPr>
            <a:r>
              <a:rPr lang="en-US" sz="2000" dirty="0"/>
              <a:t>Make sure level of information is appropriate for degree of health-literacy.</a:t>
            </a:r>
          </a:p>
          <a:p>
            <a:pPr lvl="2">
              <a:buFont typeface="Wingdings" panose="05000000000000000000" pitchFamily="2" charset="2"/>
              <a:buChar char="§"/>
            </a:pPr>
            <a:r>
              <a:rPr lang="en-US" sz="2000" dirty="0"/>
              <a:t>Consider using pictograms.</a:t>
            </a:r>
          </a:p>
          <a:p>
            <a:pPr lvl="2">
              <a:buFont typeface="Wingdings" panose="05000000000000000000" pitchFamily="2" charset="2"/>
              <a:buChar char="§"/>
            </a:pPr>
            <a:r>
              <a:rPr lang="en-US" sz="2000" dirty="0"/>
              <a:t>Make sure font size, coloring, etc. are appropriate.</a:t>
            </a:r>
            <a:endParaRPr lang="en-US" sz="2000" dirty="0">
              <a:latin typeface="Calibri "/>
            </a:endParaRPr>
          </a:p>
        </p:txBody>
      </p:sp>
    </p:spTree>
    <p:extLst>
      <p:ext uri="{BB962C8B-B14F-4D97-AF65-F5344CB8AC3E}">
        <p14:creationId xmlns:p14="http://schemas.microsoft.com/office/powerpoint/2010/main" val="1978324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2316"/>
            <a:ext cx="8229600" cy="348576"/>
          </a:xfrm>
        </p:spPr>
        <p:txBody>
          <a:bodyPr>
            <a:noAutofit/>
          </a:bodyPr>
          <a:lstStyle/>
          <a:p>
            <a:pPr algn="l"/>
            <a:r>
              <a:rPr lang="en-US" sz="2800" b="1" dirty="0">
                <a:solidFill>
                  <a:srgbClr val="1F497D"/>
                </a:solidFill>
              </a:rPr>
              <a:t>Case Study Part 2</a:t>
            </a:r>
          </a:p>
        </p:txBody>
      </p:sp>
      <p:sp>
        <p:nvSpPr>
          <p:cNvPr id="3" name="Content Placeholder 2"/>
          <p:cNvSpPr>
            <a:spLocks noGrp="1"/>
          </p:cNvSpPr>
          <p:nvPr>
            <p:ph idx="1"/>
          </p:nvPr>
        </p:nvSpPr>
        <p:spPr>
          <a:xfrm>
            <a:off x="457200" y="1230892"/>
            <a:ext cx="8229600" cy="5894290"/>
          </a:xfrm>
        </p:spPr>
        <p:txBody>
          <a:bodyPr>
            <a:normAutofit/>
          </a:bodyPr>
          <a:lstStyle/>
          <a:p>
            <a:r>
              <a:rPr lang="en-US" sz="1800" i="1" dirty="0">
                <a:latin typeface="Calibri "/>
              </a:rPr>
              <a:t>HB is diagnosed with Alzheimer’s disease. She receives a prescription for rivastigmine, 1.5mg by mouth twice daily, and her son picks the prescription up. A week and a half later, HB arrives at the pharmacy to pick up her </a:t>
            </a:r>
            <a:r>
              <a:rPr lang="en-US" sz="1800" i="1" dirty="0" err="1">
                <a:latin typeface="Calibri "/>
              </a:rPr>
              <a:t>lisinopril</a:t>
            </a:r>
            <a:r>
              <a:rPr lang="en-US" sz="1800" i="1" dirty="0">
                <a:latin typeface="Calibri "/>
              </a:rPr>
              <a:t> prescription for her hypertension. The pharmacist asks how she is doing taking the rivastigmine. HB states that it causes such frequent nausea, that she has stopped taking it, and plans to make an appointment with her physician to discuss other options, but has not yet done so. The pharmacist reminds HB that it is important for her to be on medication to slow the progression of Alzheimer’s disease since any loss of cognitive function while off medication may not be recoverable. 	</a:t>
            </a:r>
          </a:p>
          <a:p>
            <a:pPr lvl="0"/>
            <a:r>
              <a:rPr lang="en-US" sz="1800" i="1" dirty="0"/>
              <a:t>Upon questioning, the pharmacist finds that HB was taking her medications on an empty stomach. It is suggested that HB re-initiate therapy, and take the medication with food to reduce the nausea. It is further explained that the nausea is likely to subside within a few days. A week later, when the pharmacist checks in with HB, she is tolerating the medication well, but is almost out having received only enough for two weeks. The pharmacist contacts the prescriber to initiate the dose escalation process to make sure HB reaches the minimum maintenance dose of </a:t>
            </a:r>
            <a:r>
              <a:rPr lang="en-US" sz="1800" i="1" dirty="0" smtClean="0"/>
              <a:t>6mg </a:t>
            </a:r>
            <a:r>
              <a:rPr lang="en-US" sz="1800" i="1" dirty="0"/>
              <a:t>daily.</a:t>
            </a:r>
          </a:p>
        </p:txBody>
      </p:sp>
    </p:spTree>
    <p:extLst>
      <p:ext uri="{BB962C8B-B14F-4D97-AF65-F5344CB8AC3E}">
        <p14:creationId xmlns:p14="http://schemas.microsoft.com/office/powerpoint/2010/main" val="260363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Copyright Language </a:t>
            </a:r>
          </a:p>
        </p:txBody>
      </p:sp>
      <p:sp>
        <p:nvSpPr>
          <p:cNvPr id="26" name="Content Placeholder 2"/>
          <p:cNvSpPr>
            <a:spLocks noGrp="1"/>
          </p:cNvSpPr>
          <p:nvPr>
            <p:ph idx="1"/>
          </p:nvPr>
        </p:nvSpPr>
        <p:spPr>
          <a:xfrm>
            <a:off x="457200" y="2031999"/>
            <a:ext cx="8229600" cy="1077218"/>
          </a:xfrm>
        </p:spPr>
        <p:txBody>
          <a:bodyPr/>
          <a:lstStyle/>
          <a:p>
            <a:r>
              <a:rPr lang="en-US" sz="2000" dirty="0"/>
              <a:t>We purchased the images for Modules 1-12 from </a:t>
            </a:r>
            <a:r>
              <a:rPr lang="en-US" sz="2000" dirty="0" err="1"/>
              <a:t>iStock</a:t>
            </a:r>
            <a:r>
              <a:rPr lang="en-US" sz="2000" dirty="0"/>
              <a:t> by Getty. </a:t>
            </a:r>
          </a:p>
          <a:p>
            <a:r>
              <a:rPr lang="en-US" sz="2000" dirty="0"/>
              <a:t>We accessed the images for Modules 13-16 </a:t>
            </a:r>
            <a:r>
              <a:rPr lang="en-US" dirty="0"/>
              <a:t>using </a:t>
            </a:r>
            <a:r>
              <a:rPr lang="en-CA" dirty="0">
                <a:hlinkClick r:id="rId3"/>
              </a:rPr>
              <a:t>Google Find Free-to-Use Images</a:t>
            </a:r>
            <a:r>
              <a:rPr lang="en-CA" dirty="0"/>
              <a:t>.</a:t>
            </a:r>
            <a:endParaRPr lang="en-US" sz="2000" dirty="0">
              <a:latin typeface="Calibri (Body)"/>
            </a:endParaRPr>
          </a:p>
        </p:txBody>
      </p:sp>
    </p:spTree>
    <p:extLst>
      <p:ext uri="{BB962C8B-B14F-4D97-AF65-F5344CB8AC3E}">
        <p14:creationId xmlns:p14="http://schemas.microsoft.com/office/powerpoint/2010/main" val="424443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r>
              <a:rPr lang="en-US" sz="2800" b="1" dirty="0">
                <a:solidFill>
                  <a:schemeClr val="bg1"/>
                </a:solidFill>
              </a:rPr>
              <a:t> 4</a:t>
            </a:r>
          </a:p>
        </p:txBody>
      </p:sp>
      <p:sp>
        <p:nvSpPr>
          <p:cNvPr id="3" name="Content Placeholder 2">
            <a:extLst>
              <a:ext uri="{FF2B5EF4-FFF2-40B4-BE49-F238E27FC236}">
                <a16:creationId xmlns:a16="http://schemas.microsoft.com/office/drawing/2014/main" id="{B0EB8023-0A14-4F93-81E2-AB9C6BBC8D2A}"/>
              </a:ext>
            </a:extLst>
          </p:cNvPr>
          <p:cNvSpPr>
            <a:spLocks noGrp="1"/>
          </p:cNvSpPr>
          <p:nvPr>
            <p:ph idx="1"/>
          </p:nvPr>
        </p:nvSpPr>
        <p:spPr>
          <a:xfrm>
            <a:off x="457200" y="1560945"/>
            <a:ext cx="8229600" cy="3011055"/>
          </a:xfrm>
        </p:spPr>
        <p:txBody>
          <a:bodyPr/>
          <a:lstStyle/>
          <a:p>
            <a:r>
              <a:rPr lang="en-US" dirty="0">
                <a:latin typeface="Calibri "/>
              </a:rPr>
              <a:t>Identifying persons at risk for dementia</a:t>
            </a:r>
          </a:p>
          <a:p>
            <a:r>
              <a:rPr lang="en-US" dirty="0">
                <a:latin typeface="Calibri "/>
              </a:rPr>
              <a:t>Initiation of medication for the treatment of dementia</a:t>
            </a:r>
          </a:p>
          <a:p>
            <a:r>
              <a:rPr lang="en-US" b="1" dirty="0">
                <a:latin typeface="Calibri "/>
              </a:rPr>
              <a:t>Ongoing dementia management</a:t>
            </a:r>
          </a:p>
          <a:p>
            <a:pPr lvl="1">
              <a:buFont typeface="Courier New" panose="02070309020205020404" pitchFamily="49" charset="0"/>
              <a:buChar char="o"/>
            </a:pPr>
            <a:r>
              <a:rPr lang="en-US" b="1" dirty="0">
                <a:latin typeface="Calibri "/>
              </a:rPr>
              <a:t>Managing comorbid conditions </a:t>
            </a:r>
          </a:p>
          <a:p>
            <a:pPr lvl="1">
              <a:buFont typeface="Courier New" panose="02070309020205020404" pitchFamily="49" charset="0"/>
              <a:buChar char="o"/>
            </a:pPr>
            <a:r>
              <a:rPr lang="en-US" dirty="0">
                <a:latin typeface="Calibri "/>
              </a:rPr>
              <a:t>Identifying and addressing reasons for non-adherence</a:t>
            </a:r>
          </a:p>
          <a:p>
            <a:pPr lvl="1">
              <a:buFont typeface="Courier New" panose="02070309020205020404" pitchFamily="49" charset="0"/>
              <a:buChar char="o"/>
            </a:pPr>
            <a:r>
              <a:rPr lang="en-US" dirty="0">
                <a:latin typeface="Calibri "/>
              </a:rPr>
              <a:t>Approach to the person living with dementia with advancing disease</a:t>
            </a:r>
          </a:p>
          <a:p>
            <a:r>
              <a:rPr lang="en-US" dirty="0">
                <a:latin typeface="Calibri "/>
              </a:rPr>
              <a:t>Caring for the care partner</a:t>
            </a:r>
            <a:endParaRPr lang="en-US" dirty="0"/>
          </a:p>
        </p:txBody>
      </p:sp>
    </p:spTree>
    <p:extLst>
      <p:ext uri="{BB962C8B-B14F-4D97-AF65-F5344CB8AC3E}">
        <p14:creationId xmlns:p14="http://schemas.microsoft.com/office/powerpoint/2010/main" val="428055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61036"/>
            <a:ext cx="8229600" cy="639762"/>
          </a:xfrm>
        </p:spPr>
        <p:txBody>
          <a:bodyPr>
            <a:noAutofit/>
          </a:bodyPr>
          <a:lstStyle/>
          <a:p>
            <a:pPr algn="l"/>
            <a:r>
              <a:rPr lang="en-US" sz="2800" b="1" dirty="0">
                <a:solidFill>
                  <a:srgbClr val="1F497D"/>
                </a:solidFill>
              </a:rPr>
              <a:t>Continuous Monitoring for Drug and Disease State Interactions</a:t>
            </a:r>
          </a:p>
        </p:txBody>
      </p:sp>
      <p:sp>
        <p:nvSpPr>
          <p:cNvPr id="3" name="Content Placeholder 2"/>
          <p:cNvSpPr>
            <a:spLocks noGrp="1"/>
          </p:cNvSpPr>
          <p:nvPr>
            <p:ph idx="1"/>
          </p:nvPr>
        </p:nvSpPr>
        <p:spPr>
          <a:xfrm>
            <a:off x="228600" y="1636684"/>
            <a:ext cx="8229600" cy="4953000"/>
          </a:xfrm>
        </p:spPr>
        <p:txBody>
          <a:bodyPr>
            <a:noAutofit/>
          </a:bodyPr>
          <a:lstStyle/>
          <a:p>
            <a:pPr marL="0" lvl="0" indent="0">
              <a:buNone/>
            </a:pPr>
            <a:r>
              <a:rPr lang="en-US" sz="1800" dirty="0">
                <a:latin typeface="Calibri "/>
              </a:rPr>
              <a:t>Few recommendations to avoid use with other medications due to interactions</a:t>
            </a:r>
          </a:p>
          <a:p>
            <a:pPr lvl="1">
              <a:buFont typeface="Arial" panose="020B0604020202020204" pitchFamily="34" charset="0"/>
              <a:buChar char="•"/>
            </a:pPr>
            <a:r>
              <a:rPr lang="en-US" sz="1800" dirty="0" err="1">
                <a:latin typeface="Calibri "/>
              </a:rPr>
              <a:t>Rivastigmine</a:t>
            </a:r>
            <a:endParaRPr lang="en-US" sz="1800" dirty="0">
              <a:latin typeface="Calibri "/>
            </a:endParaRPr>
          </a:p>
          <a:p>
            <a:pPr lvl="2">
              <a:buFont typeface="Courier New" panose="02070309020205020404" pitchFamily="49" charset="0"/>
              <a:buChar char="o"/>
            </a:pPr>
            <a:r>
              <a:rPr lang="en-US" sz="1800" dirty="0">
                <a:latin typeface="Calibri "/>
              </a:rPr>
              <a:t>Not recommended to be used with beta antagonists due to risk of bradycardia</a:t>
            </a:r>
          </a:p>
          <a:p>
            <a:pPr lvl="3">
              <a:buFont typeface="Wingdings" panose="05000000000000000000" pitchFamily="2" charset="2"/>
              <a:buChar char="§"/>
            </a:pPr>
            <a:r>
              <a:rPr lang="en-US" sz="1800" dirty="0">
                <a:latin typeface="Calibri "/>
              </a:rPr>
              <a:t>Congestive </a:t>
            </a:r>
            <a:r>
              <a:rPr lang="en-US" sz="1800" dirty="0" smtClean="0">
                <a:latin typeface="Calibri "/>
              </a:rPr>
              <a:t>heart </a:t>
            </a:r>
            <a:r>
              <a:rPr lang="en-US" sz="1800" dirty="0">
                <a:latin typeface="Calibri "/>
              </a:rPr>
              <a:t>f</a:t>
            </a:r>
            <a:r>
              <a:rPr lang="en-US" sz="1800" dirty="0" smtClean="0">
                <a:latin typeface="Calibri "/>
              </a:rPr>
              <a:t>ailure </a:t>
            </a:r>
            <a:r>
              <a:rPr lang="en-US" sz="1800" dirty="0">
                <a:latin typeface="Calibri "/>
              </a:rPr>
              <a:t>(CHF), hypertension</a:t>
            </a:r>
          </a:p>
          <a:p>
            <a:pPr lvl="3">
              <a:buFont typeface="Wingdings" panose="05000000000000000000" pitchFamily="2" charset="2"/>
              <a:buChar char="§"/>
            </a:pPr>
            <a:r>
              <a:rPr lang="en-US" sz="1800" dirty="0">
                <a:latin typeface="Calibri "/>
              </a:rPr>
              <a:t>Risk is also inherent with use of other acetylcholinesterase inhibitors.</a:t>
            </a:r>
          </a:p>
          <a:p>
            <a:pPr lvl="2">
              <a:buFont typeface="Courier New" panose="02070309020205020404" pitchFamily="49" charset="0"/>
              <a:buChar char="o"/>
            </a:pPr>
            <a:r>
              <a:rPr lang="en-US" sz="1800" dirty="0">
                <a:latin typeface="Calibri "/>
              </a:rPr>
              <a:t>Concurrent use with metoclopramide is not recommended due to risk of additive extrapyramidal side effects.</a:t>
            </a:r>
          </a:p>
          <a:p>
            <a:pPr lvl="3">
              <a:buFont typeface="Wingdings" panose="05000000000000000000" pitchFamily="2" charset="2"/>
              <a:buChar char="§"/>
            </a:pPr>
            <a:r>
              <a:rPr lang="en-US" sz="1800" dirty="0">
                <a:latin typeface="Calibri "/>
              </a:rPr>
              <a:t>Gastrointestinal (GI) motility disorders, nausea</a:t>
            </a:r>
          </a:p>
          <a:p>
            <a:pPr lvl="1">
              <a:buFont typeface="Arial" panose="020B0604020202020204" pitchFamily="34" charset="0"/>
              <a:buChar char="•"/>
            </a:pPr>
            <a:r>
              <a:rPr lang="en-US" sz="1800" dirty="0" err="1">
                <a:latin typeface="Calibri "/>
              </a:rPr>
              <a:t>Memantine</a:t>
            </a:r>
            <a:endParaRPr lang="en-US" sz="1800" dirty="0">
              <a:latin typeface="Calibri "/>
            </a:endParaRPr>
          </a:p>
          <a:p>
            <a:pPr lvl="2">
              <a:buFont typeface="Courier New" panose="02070309020205020404" pitchFamily="49" charset="0"/>
              <a:buChar char="o"/>
            </a:pPr>
            <a:r>
              <a:rPr lang="en-US" sz="1800" dirty="0">
                <a:latin typeface="Calibri "/>
              </a:rPr>
              <a:t>Use with caution in persons receiving other NMDA antagonists (amantadine, ketamine, dextromethorphan) due to the potential for adverse events with Parkinson’s disease, over-the-counter (OTC) cough and cold remedies</a:t>
            </a:r>
          </a:p>
        </p:txBody>
      </p:sp>
    </p:spTree>
    <p:extLst>
      <p:ext uri="{BB962C8B-B14F-4D97-AF65-F5344CB8AC3E}">
        <p14:creationId xmlns:p14="http://schemas.microsoft.com/office/powerpoint/2010/main" val="1428672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a:bodyPr>
          <a:lstStyle/>
          <a:p>
            <a:pPr algn="l"/>
            <a:r>
              <a:rPr lang="en-US" sz="2800" b="1" dirty="0">
                <a:solidFill>
                  <a:srgbClr val="1F497D"/>
                </a:solidFill>
              </a:rPr>
              <a:t>Anticholinergic Load</a:t>
            </a:r>
          </a:p>
        </p:txBody>
      </p:sp>
      <p:sp>
        <p:nvSpPr>
          <p:cNvPr id="3" name="Content Placeholder 2"/>
          <p:cNvSpPr>
            <a:spLocks noGrp="1"/>
          </p:cNvSpPr>
          <p:nvPr>
            <p:ph idx="1"/>
          </p:nvPr>
        </p:nvSpPr>
        <p:spPr>
          <a:xfrm>
            <a:off x="457200" y="1463040"/>
            <a:ext cx="8229600" cy="4236720"/>
          </a:xfrm>
        </p:spPr>
        <p:txBody>
          <a:bodyPr>
            <a:noAutofit/>
          </a:bodyPr>
          <a:lstStyle/>
          <a:p>
            <a:pPr lvl="0"/>
            <a:r>
              <a:rPr lang="en-US" dirty="0">
                <a:latin typeface="Calibri "/>
              </a:rPr>
              <a:t>Pharmacists should monitor for the use of medications that can be antagonistic to the therapeutic effects of the cholinesterase inhibitors.</a:t>
            </a:r>
          </a:p>
          <a:p>
            <a:pPr lvl="1">
              <a:buFont typeface="Courier New" panose="02070309020205020404" pitchFamily="49" charset="0"/>
              <a:buChar char="o"/>
            </a:pPr>
            <a:r>
              <a:rPr lang="en-US" dirty="0">
                <a:latin typeface="Calibri "/>
              </a:rPr>
              <a:t>Anticholinergic medications may mitigate benefits.</a:t>
            </a:r>
          </a:p>
          <a:p>
            <a:pPr lvl="1">
              <a:buFont typeface="Courier New" panose="02070309020205020404" pitchFamily="49" charset="0"/>
              <a:buChar char="o"/>
            </a:pPr>
            <a:r>
              <a:rPr lang="en-US" dirty="0">
                <a:latin typeface="Calibri "/>
              </a:rPr>
              <a:t>Several easy-to-use scales </a:t>
            </a:r>
            <a:r>
              <a:rPr lang="en-US" dirty="0" smtClean="0">
                <a:latin typeface="Calibri "/>
              </a:rPr>
              <a:t>are available </a:t>
            </a:r>
            <a:r>
              <a:rPr lang="en-US" dirty="0">
                <a:latin typeface="Calibri "/>
              </a:rPr>
              <a:t>to quantify estimated anticholinergic burden (e.g. Anticholinergic Cognitive Burden Scale, Anticholinergic Risk Scale). </a:t>
            </a:r>
          </a:p>
          <a:p>
            <a:pPr lvl="2"/>
            <a:r>
              <a:rPr lang="en-US" dirty="0">
                <a:latin typeface="Calibri "/>
              </a:rPr>
              <a:t>May also be used to gauge risk of dementia development as associated with anticholinergic exposure (</a:t>
            </a:r>
            <a:r>
              <a:rPr lang="en-US" i="1" dirty="0">
                <a:latin typeface="Calibri "/>
              </a:rPr>
              <a:t>J Am </a:t>
            </a:r>
            <a:r>
              <a:rPr lang="en-US" i="1" dirty="0" err="1">
                <a:latin typeface="Calibri "/>
              </a:rPr>
              <a:t>Ger</a:t>
            </a:r>
            <a:r>
              <a:rPr lang="en-US" i="1" dirty="0">
                <a:latin typeface="Calibri "/>
              </a:rPr>
              <a:t> </a:t>
            </a:r>
            <a:r>
              <a:rPr lang="en-US" i="1" dirty="0" err="1">
                <a:latin typeface="Calibri "/>
              </a:rPr>
              <a:t>Soc</a:t>
            </a:r>
            <a:r>
              <a:rPr lang="en-US" i="1" dirty="0">
                <a:latin typeface="Calibri "/>
              </a:rPr>
              <a:t> </a:t>
            </a:r>
            <a:r>
              <a:rPr lang="en-US" dirty="0">
                <a:latin typeface="Calibri "/>
              </a:rPr>
              <a:t>below).</a:t>
            </a:r>
          </a:p>
          <a:p>
            <a:pPr marL="914400" lvl="2" indent="0">
              <a:buNone/>
            </a:pPr>
            <a:r>
              <a:rPr lang="en-US" sz="1600" dirty="0">
                <a:latin typeface="Calibri "/>
              </a:rPr>
              <a:t>(Carnahan et al., 2006; Chew et al., 2008; Han et al., 2008; </a:t>
            </a:r>
            <a:r>
              <a:rPr lang="en-US" sz="1600" dirty="0" err="1">
                <a:latin typeface="Calibri "/>
              </a:rPr>
              <a:t>Boustani</a:t>
            </a:r>
            <a:r>
              <a:rPr lang="en-US" sz="1600" dirty="0">
                <a:latin typeface="Calibri "/>
              </a:rPr>
              <a:t> et al., 2008; Rudolph et al., 2008)</a:t>
            </a:r>
          </a:p>
        </p:txBody>
      </p:sp>
    </p:spTree>
    <p:extLst>
      <p:ext uri="{BB962C8B-B14F-4D97-AF65-F5344CB8AC3E}">
        <p14:creationId xmlns:p14="http://schemas.microsoft.com/office/powerpoint/2010/main" val="1480517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752" y="685800"/>
            <a:ext cx="8363048" cy="731838"/>
          </a:xfrm>
        </p:spPr>
        <p:txBody>
          <a:bodyPr>
            <a:normAutofit/>
          </a:bodyPr>
          <a:lstStyle/>
          <a:p>
            <a:pPr algn="l"/>
            <a:r>
              <a:rPr lang="en-US" sz="2800" b="1" dirty="0">
                <a:solidFill>
                  <a:srgbClr val="1F497D"/>
                </a:solidFill>
              </a:rPr>
              <a:t>Identification and Management of Comorbidities</a:t>
            </a:r>
          </a:p>
        </p:txBody>
      </p:sp>
      <p:sp>
        <p:nvSpPr>
          <p:cNvPr id="3" name="Content Placeholder 2"/>
          <p:cNvSpPr>
            <a:spLocks noGrp="1"/>
          </p:cNvSpPr>
          <p:nvPr>
            <p:ph idx="1"/>
          </p:nvPr>
        </p:nvSpPr>
        <p:spPr>
          <a:xfrm>
            <a:off x="323752" y="1295400"/>
            <a:ext cx="8229600" cy="4896853"/>
          </a:xfrm>
        </p:spPr>
        <p:txBody>
          <a:bodyPr>
            <a:normAutofit fontScale="92500" lnSpcReduction="20000"/>
          </a:bodyPr>
          <a:lstStyle/>
          <a:p>
            <a:pPr marL="0" indent="0">
              <a:buNone/>
            </a:pPr>
            <a:r>
              <a:rPr lang="en-US" sz="1900" dirty="0"/>
              <a:t>Psychiatric comorbidities eventually present in nearly all persons with dementia. </a:t>
            </a:r>
          </a:p>
          <a:p>
            <a:pPr lvl="0"/>
            <a:r>
              <a:rPr lang="en-US" sz="1900" dirty="0"/>
              <a:t>Depression</a:t>
            </a:r>
          </a:p>
          <a:p>
            <a:pPr lvl="1">
              <a:buFont typeface="Courier New" panose="02070309020205020404" pitchFamily="49" charset="0"/>
              <a:buChar char="o"/>
            </a:pPr>
            <a:r>
              <a:rPr lang="en-US" sz="1900" dirty="0"/>
              <a:t>Can use simple screening tools (e.g. Patient Health Questionnaire (PHQ)-2 or -9, Geriatric Depression Scale).</a:t>
            </a:r>
          </a:p>
          <a:p>
            <a:pPr lvl="3">
              <a:buFont typeface="Wingdings" panose="05000000000000000000" pitchFamily="2" charset="2"/>
              <a:buChar char="§"/>
            </a:pPr>
            <a:r>
              <a:rPr lang="en-US" sz="1900" dirty="0"/>
              <a:t>Can also be used to monitor for medication effectiveness.</a:t>
            </a:r>
          </a:p>
          <a:p>
            <a:pPr lvl="3">
              <a:buFont typeface="Wingdings" panose="05000000000000000000" pitchFamily="2" charset="2"/>
              <a:buChar char="§"/>
            </a:pPr>
            <a:r>
              <a:rPr lang="en-US" sz="1900" dirty="0"/>
              <a:t>Consider side effects that may be helpful for disease symptoms.</a:t>
            </a:r>
          </a:p>
          <a:p>
            <a:pPr lvl="0"/>
            <a:r>
              <a:rPr lang="en-US" sz="1900" dirty="0"/>
              <a:t>Psychosis</a:t>
            </a:r>
          </a:p>
          <a:p>
            <a:pPr lvl="1">
              <a:buFont typeface="Courier New" panose="02070309020205020404" pitchFamily="49" charset="0"/>
              <a:buChar char="o"/>
            </a:pPr>
            <a:r>
              <a:rPr lang="en-US" sz="1900" dirty="0"/>
              <a:t>Try non-medication interventions first due to increased morbidity and mortality in persons living with dementia exposed to antipsychotic therapy.</a:t>
            </a:r>
          </a:p>
          <a:p>
            <a:pPr lvl="1">
              <a:buFont typeface="Courier New" panose="02070309020205020404" pitchFamily="49" charset="0"/>
              <a:buChar char="o"/>
            </a:pPr>
            <a:r>
              <a:rPr lang="en-US" sz="1900" dirty="0"/>
              <a:t>Ensure person is sleeping adequately as sleep deprivation may precipitate symptoms .</a:t>
            </a:r>
          </a:p>
          <a:p>
            <a:pPr lvl="1">
              <a:buFont typeface="Courier New" panose="02070309020205020404" pitchFamily="49" charset="0"/>
              <a:buChar char="o"/>
            </a:pPr>
            <a:r>
              <a:rPr lang="en-US" sz="1900" dirty="0"/>
              <a:t>Continuously monitor for opportunities for medication discontinuation.</a:t>
            </a:r>
          </a:p>
          <a:p>
            <a:pPr lvl="0"/>
            <a:r>
              <a:rPr lang="en-US" sz="1900" dirty="0"/>
              <a:t>Anxiety</a:t>
            </a:r>
          </a:p>
          <a:p>
            <a:pPr lvl="1">
              <a:buFont typeface="Courier New" panose="02070309020205020404" pitchFamily="49" charset="0"/>
              <a:buChar char="o"/>
            </a:pPr>
            <a:r>
              <a:rPr lang="en-US" sz="1900" dirty="0"/>
              <a:t>Use antidepressants or short-acting antianxiety agents as needed.</a:t>
            </a:r>
          </a:p>
          <a:p>
            <a:pPr lvl="0"/>
            <a:r>
              <a:rPr lang="en-US" sz="1900" dirty="0"/>
              <a:t>Agitation/aggressive behavior</a:t>
            </a:r>
          </a:p>
          <a:p>
            <a:pPr lvl="1">
              <a:buFont typeface="Courier New" panose="02070309020205020404" pitchFamily="49" charset="0"/>
              <a:buChar char="o"/>
            </a:pPr>
            <a:r>
              <a:rPr lang="en-US" sz="1900" dirty="0"/>
              <a:t>As with psychosis, try non-drug therapy first.</a:t>
            </a:r>
          </a:p>
          <a:p>
            <a:pPr lvl="1">
              <a:buFont typeface="Courier New" panose="02070309020205020404" pitchFamily="49" charset="0"/>
              <a:buChar char="o"/>
            </a:pPr>
            <a:r>
              <a:rPr lang="en-US" sz="1900" dirty="0"/>
              <a:t>May require acute, short-term use of behavior modifying medications (e.g. antipsychotics</a:t>
            </a:r>
            <a:r>
              <a:rPr lang="en-US" sz="1900" dirty="0" smtClean="0"/>
              <a:t>) if person is at risk of harm to self or others (Reus </a:t>
            </a:r>
            <a:r>
              <a:rPr lang="en-US" sz="1900" dirty="0"/>
              <a:t>et al., 2016).</a:t>
            </a:r>
            <a:endParaRPr lang="en-US" sz="1800" dirty="0"/>
          </a:p>
        </p:txBody>
      </p:sp>
    </p:spTree>
    <p:extLst>
      <p:ext uri="{BB962C8B-B14F-4D97-AF65-F5344CB8AC3E}">
        <p14:creationId xmlns:p14="http://schemas.microsoft.com/office/powerpoint/2010/main" val="1884236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758" y="607765"/>
            <a:ext cx="9290827" cy="771855"/>
          </a:xfrm>
        </p:spPr>
        <p:txBody>
          <a:bodyPr>
            <a:noAutofit/>
          </a:bodyPr>
          <a:lstStyle/>
          <a:p>
            <a:pPr algn="l"/>
            <a:r>
              <a:rPr lang="en-US" sz="2800" b="1" dirty="0">
                <a:solidFill>
                  <a:srgbClr val="1F497D"/>
                </a:solidFill>
              </a:rPr>
              <a:t>Identification and Management of Comorbidities </a:t>
            </a:r>
            <a:br>
              <a:rPr lang="en-US" sz="2800" b="1" dirty="0">
                <a:solidFill>
                  <a:srgbClr val="1F497D"/>
                </a:solidFill>
              </a:rPr>
            </a:br>
            <a:r>
              <a:rPr lang="en-US" sz="2800" b="1" dirty="0">
                <a:solidFill>
                  <a:srgbClr val="1F497D"/>
                </a:solidFill>
              </a:rPr>
              <a:t>(continued)</a:t>
            </a:r>
          </a:p>
        </p:txBody>
      </p:sp>
      <p:sp>
        <p:nvSpPr>
          <p:cNvPr id="3" name="Content Placeholder 2"/>
          <p:cNvSpPr>
            <a:spLocks noGrp="1"/>
          </p:cNvSpPr>
          <p:nvPr>
            <p:ph idx="1"/>
          </p:nvPr>
        </p:nvSpPr>
        <p:spPr>
          <a:xfrm>
            <a:off x="171352" y="1572126"/>
            <a:ext cx="8534400" cy="5019174"/>
          </a:xfrm>
        </p:spPr>
        <p:txBody>
          <a:bodyPr>
            <a:noAutofit/>
          </a:bodyPr>
          <a:lstStyle/>
          <a:p>
            <a:pPr marL="0" marR="0" indent="0">
              <a:spcBef>
                <a:spcPts val="0"/>
              </a:spcBef>
              <a:buNone/>
            </a:pPr>
            <a:r>
              <a:rPr lang="en-US" sz="2000" dirty="0">
                <a:ea typeface="Calibri" panose="020F0502020204030204" pitchFamily="34" charset="0"/>
                <a:cs typeface="Times New Roman" panose="02020603050405020304" pitchFamily="18" charset="0"/>
              </a:rPr>
              <a:t>Common non-psychiatric comorbid conditions:</a:t>
            </a:r>
          </a:p>
          <a:p>
            <a:pPr lvl="0">
              <a:spcBef>
                <a:spcPts val="0"/>
              </a:spcBef>
              <a:buFont typeface="Symbol" panose="05050102010706020507" pitchFamily="18" charset="2"/>
              <a:buChar char=""/>
            </a:pPr>
            <a:r>
              <a:rPr lang="en-US" sz="2000" dirty="0">
                <a:ea typeface="Calibri" panose="020F0502020204030204" pitchFamily="34" charset="0"/>
                <a:cs typeface="Times New Roman" panose="02020603050405020304" pitchFamily="18" charset="0"/>
              </a:rPr>
              <a:t>Bladder/bowel dysfunction</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Encourage regular toileting; time diuretic medications appropriately.</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Suggest appropriate </a:t>
            </a:r>
            <a:r>
              <a:rPr lang="en-US" sz="2000" dirty="0" smtClean="0">
                <a:ea typeface="Calibri" panose="020F0502020204030204" pitchFamily="34" charset="0"/>
                <a:cs typeface="Times New Roman" panose="02020603050405020304" pitchFamily="18" charset="0"/>
              </a:rPr>
              <a:t>over-the-counter </a:t>
            </a:r>
            <a:r>
              <a:rPr lang="en-US" sz="2000" dirty="0">
                <a:ea typeface="Calibri" panose="020F0502020204030204" pitchFamily="34" charset="0"/>
                <a:cs typeface="Times New Roman" panose="02020603050405020304" pitchFamily="18" charset="0"/>
              </a:rPr>
              <a:t>(OTC) products.</a:t>
            </a:r>
          </a:p>
          <a:p>
            <a:pPr lvl="0">
              <a:spcBef>
                <a:spcPts val="0"/>
              </a:spcBef>
              <a:buFont typeface="Symbol" panose="05050102010706020507" pitchFamily="18" charset="2"/>
              <a:buChar char=""/>
            </a:pPr>
            <a:r>
              <a:rPr lang="en-US" sz="2000" dirty="0">
                <a:ea typeface="Calibri" panose="020F0502020204030204" pitchFamily="34" charset="0"/>
                <a:cs typeface="Times New Roman" panose="02020603050405020304" pitchFamily="18" charset="0"/>
              </a:rPr>
              <a:t>Falls</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Look for medications that do not increase the risk for falls.</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Engage in discussions about and/or supply assistive devices.</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Facilitate screening for bone loss and initiation of medications if appropriate.</a:t>
            </a:r>
          </a:p>
          <a:p>
            <a:pPr lvl="0">
              <a:spcBef>
                <a:spcPts val="0"/>
              </a:spcBef>
              <a:buFont typeface="Symbol" panose="05050102010706020507" pitchFamily="18" charset="2"/>
              <a:buChar char=""/>
            </a:pPr>
            <a:r>
              <a:rPr lang="en-US" sz="2000" dirty="0">
                <a:ea typeface="Calibri" panose="020F0502020204030204" pitchFamily="34" charset="0"/>
                <a:cs typeface="Times New Roman" panose="02020603050405020304" pitchFamily="18" charset="0"/>
              </a:rPr>
              <a:t>Infections</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Advise appropriate use of vaccinations and administer if possible.</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Monitor use of OTC medications.</a:t>
            </a:r>
          </a:p>
          <a:p>
            <a:pPr lvl="0">
              <a:spcBef>
                <a:spcPts val="0"/>
              </a:spcBef>
              <a:buFont typeface="Symbol" panose="05050102010706020507" pitchFamily="18" charset="2"/>
              <a:buChar char=""/>
            </a:pPr>
            <a:r>
              <a:rPr lang="en-US" sz="2000" dirty="0">
                <a:ea typeface="Calibri" panose="020F0502020204030204" pitchFamily="34" charset="0"/>
                <a:cs typeface="Times New Roman" panose="02020603050405020304" pitchFamily="18" charset="0"/>
              </a:rPr>
              <a:t>Sleep disturbances</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Educate about behavioral strategies before suggesting OTC sleep aids.</a:t>
            </a:r>
          </a:p>
          <a:p>
            <a:pPr lvl="1">
              <a:spcBef>
                <a:spcPts val="0"/>
              </a:spcBef>
              <a:buFont typeface="Courier New" panose="02070309020205020404" pitchFamily="49" charset="0"/>
              <a:buChar char="o"/>
            </a:pPr>
            <a:r>
              <a:rPr lang="en-US" sz="2000" dirty="0">
                <a:ea typeface="Calibri" panose="020F0502020204030204" pitchFamily="34" charset="0"/>
                <a:cs typeface="Times New Roman" panose="02020603050405020304" pitchFamily="18" charset="0"/>
              </a:rPr>
              <a:t>Monitor for symptoms of excessive </a:t>
            </a:r>
            <a:r>
              <a:rPr lang="en-US" sz="2000" dirty="0" smtClean="0">
                <a:ea typeface="Calibri" panose="020F0502020204030204" pitchFamily="34" charset="0"/>
                <a:cs typeface="Times New Roman" panose="02020603050405020304" pitchFamily="18" charset="0"/>
              </a:rPr>
              <a:t>sedation, evaluate medications that affect sleep.</a:t>
            </a:r>
            <a:endParaRPr lang="en-US" sz="1800" dirty="0"/>
          </a:p>
        </p:txBody>
      </p:sp>
    </p:spTree>
    <p:extLst>
      <p:ext uri="{BB962C8B-B14F-4D97-AF65-F5344CB8AC3E}">
        <p14:creationId xmlns:p14="http://schemas.microsoft.com/office/powerpoint/2010/main" val="572499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r>
              <a:rPr lang="en-US" sz="2800" b="1" dirty="0">
                <a:solidFill>
                  <a:schemeClr val="bg1"/>
                </a:solidFill>
              </a:rPr>
              <a:t> 5</a:t>
            </a:r>
          </a:p>
        </p:txBody>
      </p:sp>
      <p:sp>
        <p:nvSpPr>
          <p:cNvPr id="3" name="Content Placeholder 2">
            <a:extLst>
              <a:ext uri="{FF2B5EF4-FFF2-40B4-BE49-F238E27FC236}">
                <a16:creationId xmlns:a16="http://schemas.microsoft.com/office/drawing/2014/main" id="{43AD3110-F5CF-402F-9FF6-E503AB24E1CE}"/>
              </a:ext>
            </a:extLst>
          </p:cNvPr>
          <p:cNvSpPr>
            <a:spLocks noGrp="1"/>
          </p:cNvSpPr>
          <p:nvPr>
            <p:ph idx="1"/>
          </p:nvPr>
        </p:nvSpPr>
        <p:spPr>
          <a:xfrm>
            <a:off x="457200" y="1560945"/>
            <a:ext cx="8229600" cy="3178695"/>
          </a:xfrm>
        </p:spPr>
        <p:txBody>
          <a:bodyPr/>
          <a:lstStyle/>
          <a:p>
            <a:r>
              <a:rPr lang="en-US" dirty="0">
                <a:latin typeface="Calibri "/>
              </a:rPr>
              <a:t>Identifying persons at risk for dementia</a:t>
            </a:r>
          </a:p>
          <a:p>
            <a:r>
              <a:rPr lang="en-US" dirty="0">
                <a:latin typeface="Calibri "/>
              </a:rPr>
              <a:t>Initiation of medication for the treatment of dementia</a:t>
            </a:r>
          </a:p>
          <a:p>
            <a:r>
              <a:rPr lang="en-US" b="1" dirty="0">
                <a:latin typeface="Calibri "/>
              </a:rPr>
              <a:t>Ongoing dementia management</a:t>
            </a:r>
          </a:p>
          <a:p>
            <a:pPr lvl="1">
              <a:buFont typeface="Courier New" panose="02070309020205020404" pitchFamily="49" charset="0"/>
              <a:buChar char="o"/>
            </a:pPr>
            <a:r>
              <a:rPr lang="en-US" dirty="0">
                <a:latin typeface="Calibri "/>
              </a:rPr>
              <a:t>Managing comorbid conditions </a:t>
            </a:r>
          </a:p>
          <a:p>
            <a:pPr lvl="1">
              <a:buFont typeface="Courier New" panose="02070309020205020404" pitchFamily="49" charset="0"/>
              <a:buChar char="o"/>
            </a:pPr>
            <a:r>
              <a:rPr lang="en-US" b="1" dirty="0">
                <a:latin typeface="Calibri "/>
              </a:rPr>
              <a:t>Identifying and addressing reasons for non-adherence</a:t>
            </a:r>
          </a:p>
          <a:p>
            <a:pPr lvl="1">
              <a:buFont typeface="Courier New" panose="02070309020205020404" pitchFamily="49" charset="0"/>
              <a:buChar char="o"/>
            </a:pPr>
            <a:r>
              <a:rPr lang="en-US" dirty="0">
                <a:latin typeface="Calibri "/>
              </a:rPr>
              <a:t>Approach to the person living with dementia with advancing disease</a:t>
            </a:r>
          </a:p>
          <a:p>
            <a:r>
              <a:rPr lang="en-US" dirty="0">
                <a:latin typeface="Calibri "/>
              </a:rPr>
              <a:t>Caring for the care partner</a:t>
            </a:r>
            <a:endParaRPr lang="en-US" dirty="0"/>
          </a:p>
        </p:txBody>
      </p:sp>
    </p:spTree>
    <p:extLst>
      <p:ext uri="{BB962C8B-B14F-4D97-AF65-F5344CB8AC3E}">
        <p14:creationId xmlns:p14="http://schemas.microsoft.com/office/powerpoint/2010/main" val="3344925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271" y="995194"/>
            <a:ext cx="8229600" cy="334962"/>
          </a:xfrm>
        </p:spPr>
        <p:txBody>
          <a:bodyPr>
            <a:noAutofit/>
          </a:bodyPr>
          <a:lstStyle/>
          <a:p>
            <a:pPr algn="l"/>
            <a:r>
              <a:rPr lang="en-US" sz="2800" b="1" dirty="0">
                <a:solidFill>
                  <a:srgbClr val="1F497D"/>
                </a:solidFill>
              </a:rPr>
              <a:t>Monitor for and Address Non-adherence</a:t>
            </a:r>
          </a:p>
        </p:txBody>
      </p:sp>
      <p:sp>
        <p:nvSpPr>
          <p:cNvPr id="3" name="Content Placeholder 2"/>
          <p:cNvSpPr>
            <a:spLocks noGrp="1"/>
          </p:cNvSpPr>
          <p:nvPr>
            <p:ph idx="1"/>
          </p:nvPr>
        </p:nvSpPr>
        <p:spPr>
          <a:xfrm>
            <a:off x="457200" y="1330156"/>
            <a:ext cx="8229600" cy="5198981"/>
          </a:xfrm>
        </p:spPr>
        <p:txBody>
          <a:bodyPr>
            <a:noAutofit/>
          </a:bodyPr>
          <a:lstStyle/>
          <a:p>
            <a:pPr lvl="0"/>
            <a:r>
              <a:rPr lang="en-US" sz="2000" dirty="0">
                <a:latin typeface="+mj-lt"/>
              </a:rPr>
              <a:t>Explore reasons for non-adherence.</a:t>
            </a:r>
          </a:p>
          <a:p>
            <a:pPr lvl="1">
              <a:buFont typeface="Courier New" panose="02070309020205020404" pitchFamily="49" charset="0"/>
              <a:buChar char="o"/>
            </a:pPr>
            <a:r>
              <a:rPr lang="en-US" sz="2000" dirty="0">
                <a:latin typeface="+mj-lt"/>
              </a:rPr>
              <a:t>Financial</a:t>
            </a:r>
          </a:p>
          <a:p>
            <a:pPr lvl="2">
              <a:buFont typeface="Wingdings" panose="05000000000000000000" pitchFamily="2" charset="2"/>
              <a:buChar char="§"/>
            </a:pPr>
            <a:r>
              <a:rPr lang="en-US" sz="2000" dirty="0">
                <a:latin typeface="+mj-lt"/>
              </a:rPr>
              <a:t>Direct to assistance programs.</a:t>
            </a:r>
          </a:p>
          <a:p>
            <a:pPr lvl="2">
              <a:buFont typeface="Wingdings" panose="05000000000000000000" pitchFamily="2" charset="2"/>
              <a:buChar char="§"/>
            </a:pPr>
            <a:r>
              <a:rPr lang="en-US" sz="2000" dirty="0">
                <a:latin typeface="+mj-lt"/>
              </a:rPr>
              <a:t>Suggest less expensive alternatives to drug therapy.</a:t>
            </a:r>
          </a:p>
          <a:p>
            <a:pPr lvl="2">
              <a:buFont typeface="Wingdings" panose="05000000000000000000" pitchFamily="2" charset="2"/>
              <a:buChar char="§"/>
            </a:pPr>
            <a:r>
              <a:rPr lang="en-US" sz="2000" dirty="0">
                <a:latin typeface="+mj-lt"/>
              </a:rPr>
              <a:t>Work with prescriber to eliminate unnecessary medications.</a:t>
            </a:r>
          </a:p>
          <a:p>
            <a:pPr lvl="1">
              <a:buFont typeface="Courier New" panose="02070309020205020404" pitchFamily="49" charset="0"/>
              <a:buChar char="o"/>
            </a:pPr>
            <a:r>
              <a:rPr lang="en-US" sz="2000" dirty="0">
                <a:latin typeface="+mj-lt"/>
              </a:rPr>
              <a:t>Difficulty remembering to take medication</a:t>
            </a:r>
          </a:p>
          <a:p>
            <a:pPr lvl="2">
              <a:buFont typeface="Wingdings" panose="05000000000000000000" pitchFamily="2" charset="2"/>
              <a:buChar char="§"/>
            </a:pPr>
            <a:r>
              <a:rPr lang="en-US" sz="2000" dirty="0">
                <a:latin typeface="+mj-lt"/>
              </a:rPr>
              <a:t>Explore electronic devices.</a:t>
            </a:r>
          </a:p>
          <a:p>
            <a:pPr lvl="2">
              <a:buFont typeface="Wingdings" panose="05000000000000000000" pitchFamily="2" charset="2"/>
              <a:buChar char="§"/>
            </a:pPr>
            <a:r>
              <a:rPr lang="en-US" sz="2000" dirty="0">
                <a:latin typeface="+mj-lt"/>
              </a:rPr>
              <a:t>Set up pill boxes for persons who have difficulty managing or remembering if they took their medication.</a:t>
            </a:r>
          </a:p>
          <a:p>
            <a:pPr lvl="2">
              <a:buFont typeface="Wingdings" panose="05000000000000000000" pitchFamily="2" charset="2"/>
              <a:buChar char="§"/>
            </a:pPr>
            <a:r>
              <a:rPr lang="en-US" sz="2000" dirty="0">
                <a:latin typeface="+mj-lt"/>
              </a:rPr>
              <a:t>Suggest reminder strategies (e.g. strategic placement of medication bottles).</a:t>
            </a:r>
          </a:p>
          <a:p>
            <a:pPr lvl="2">
              <a:buFont typeface="Wingdings" panose="05000000000000000000" pitchFamily="2" charset="2"/>
              <a:buChar char="§"/>
            </a:pPr>
            <a:r>
              <a:rPr lang="en-US" sz="2000" dirty="0">
                <a:latin typeface="+mj-lt"/>
              </a:rPr>
              <a:t>Encourage care partners to manage and supervise medication </a:t>
            </a:r>
            <a:r>
              <a:rPr lang="en-US" dirty="0">
                <a:latin typeface="+mj-lt"/>
              </a:rPr>
              <a:t>administration, especially for adults with Down syndrome or other intellectual disability.</a:t>
            </a:r>
            <a:endParaRPr lang="en-US" sz="2000" dirty="0">
              <a:latin typeface="+mj-lt"/>
            </a:endParaRPr>
          </a:p>
          <a:p>
            <a:pPr lvl="2">
              <a:buFont typeface="Wingdings" panose="05000000000000000000" pitchFamily="2" charset="2"/>
              <a:buChar char="§"/>
            </a:pPr>
            <a:r>
              <a:rPr lang="en-US" sz="2000" dirty="0">
                <a:latin typeface="+mj-lt"/>
              </a:rPr>
              <a:t>Package medication in bubble packs</a:t>
            </a:r>
          </a:p>
        </p:txBody>
      </p:sp>
    </p:spTree>
    <p:extLst>
      <p:ext uri="{BB962C8B-B14F-4D97-AF65-F5344CB8AC3E}">
        <p14:creationId xmlns:p14="http://schemas.microsoft.com/office/powerpoint/2010/main" val="993328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179" y="838200"/>
            <a:ext cx="8237621" cy="579438"/>
          </a:xfrm>
        </p:spPr>
        <p:txBody>
          <a:bodyPr>
            <a:normAutofit/>
          </a:bodyPr>
          <a:lstStyle/>
          <a:p>
            <a:pPr algn="l"/>
            <a:r>
              <a:rPr lang="en-US" sz="2800" b="1" dirty="0">
                <a:solidFill>
                  <a:srgbClr val="1F497D"/>
                </a:solidFill>
              </a:rPr>
              <a:t>Monitor for and Address Non-adherence (continued)</a:t>
            </a:r>
          </a:p>
        </p:txBody>
      </p:sp>
      <p:sp>
        <p:nvSpPr>
          <p:cNvPr id="22" name="Content Placeholder 21"/>
          <p:cNvSpPr>
            <a:spLocks noGrp="1"/>
          </p:cNvSpPr>
          <p:nvPr>
            <p:ph idx="1"/>
          </p:nvPr>
        </p:nvSpPr>
        <p:spPr>
          <a:xfrm>
            <a:off x="323752" y="1676400"/>
            <a:ext cx="8229600" cy="4525963"/>
          </a:xfrm>
        </p:spPr>
        <p:txBody>
          <a:bodyPr>
            <a:normAutofit fontScale="92500" lnSpcReduction="20000"/>
          </a:bodyPr>
          <a:lstStyle/>
          <a:p>
            <a:pPr lvl="0"/>
            <a:r>
              <a:rPr lang="en-US" sz="2200" dirty="0">
                <a:latin typeface="Calibri "/>
              </a:rPr>
              <a:t>Need for alternate dosage form</a:t>
            </a:r>
          </a:p>
          <a:p>
            <a:pPr lvl="2">
              <a:buFont typeface="Courier New" panose="02070309020205020404" pitchFamily="49" charset="0"/>
              <a:buChar char="o"/>
            </a:pPr>
            <a:r>
              <a:rPr lang="en-US" sz="2200" dirty="0">
                <a:latin typeface="Calibri "/>
              </a:rPr>
              <a:t>Difficulty swallowing</a:t>
            </a:r>
          </a:p>
          <a:p>
            <a:pPr lvl="3">
              <a:buFont typeface="Wingdings" panose="05000000000000000000" pitchFamily="2" charset="2"/>
              <a:buChar char="§"/>
            </a:pPr>
            <a:r>
              <a:rPr lang="en-US" sz="2200" dirty="0">
                <a:latin typeface="Calibri "/>
              </a:rPr>
              <a:t>May suggest evaluation by a speech therapist be sought.</a:t>
            </a:r>
          </a:p>
          <a:p>
            <a:pPr lvl="2">
              <a:buFont typeface="Courier New" panose="02070309020205020404" pitchFamily="49" charset="0"/>
              <a:buChar char="o"/>
            </a:pPr>
            <a:r>
              <a:rPr lang="en-US" sz="2200" dirty="0">
                <a:latin typeface="Calibri "/>
              </a:rPr>
              <a:t>Frequency of </a:t>
            </a:r>
            <a:r>
              <a:rPr lang="en-US" sz="2200" dirty="0" smtClean="0">
                <a:latin typeface="Calibri "/>
              </a:rPr>
              <a:t>use</a:t>
            </a:r>
            <a:endParaRPr lang="en-US" sz="2200" dirty="0">
              <a:latin typeface="Calibri "/>
            </a:endParaRPr>
          </a:p>
          <a:p>
            <a:pPr lvl="2">
              <a:buFont typeface="Courier New" panose="02070309020205020404" pitchFamily="49" charset="0"/>
              <a:buChar char="o"/>
            </a:pPr>
            <a:r>
              <a:rPr lang="en-US" sz="2200" dirty="0">
                <a:latin typeface="Calibri "/>
              </a:rPr>
              <a:t>Make sure instruction is given with regard to when manipulation of dosage forms is inadvisable.</a:t>
            </a:r>
          </a:p>
          <a:p>
            <a:pPr lvl="0"/>
            <a:r>
              <a:rPr lang="en-US" sz="2200" dirty="0">
                <a:latin typeface="Calibri "/>
              </a:rPr>
              <a:t>Adverse effects</a:t>
            </a:r>
          </a:p>
          <a:p>
            <a:pPr lvl="2">
              <a:buFont typeface="Courier New" panose="02070309020205020404" pitchFamily="49" charset="0"/>
              <a:buChar char="o"/>
            </a:pPr>
            <a:r>
              <a:rPr lang="en-US" sz="2200" dirty="0">
                <a:latin typeface="Calibri "/>
              </a:rPr>
              <a:t>Inquire about intolerable adverse effects.</a:t>
            </a:r>
          </a:p>
          <a:p>
            <a:pPr lvl="3">
              <a:buFont typeface="Wingdings" panose="05000000000000000000" pitchFamily="2" charset="2"/>
              <a:buChar char="§"/>
            </a:pPr>
            <a:r>
              <a:rPr lang="en-US" sz="2200" dirty="0">
                <a:latin typeface="Calibri "/>
              </a:rPr>
              <a:t>Educate about transient nature of side effect if applicable.</a:t>
            </a:r>
          </a:p>
          <a:p>
            <a:pPr lvl="3">
              <a:buFont typeface="Wingdings" panose="05000000000000000000" pitchFamily="2" charset="2"/>
              <a:buChar char="§"/>
            </a:pPr>
            <a:r>
              <a:rPr lang="en-US" sz="2200" dirty="0">
                <a:latin typeface="Calibri "/>
              </a:rPr>
              <a:t>Provide strategies to overcome if possible.</a:t>
            </a:r>
          </a:p>
          <a:p>
            <a:pPr lvl="3">
              <a:buFont typeface="Wingdings" panose="05000000000000000000" pitchFamily="2" charset="2"/>
              <a:buChar char="§"/>
            </a:pPr>
            <a:r>
              <a:rPr lang="en-US" sz="2200" dirty="0">
                <a:latin typeface="Calibri "/>
              </a:rPr>
              <a:t>Work with prescriber to find therapeutic alternative, or to decrease dose.</a:t>
            </a:r>
          </a:p>
          <a:p>
            <a:pPr lvl="3">
              <a:buFont typeface="Wingdings" panose="05000000000000000000" pitchFamily="2" charset="2"/>
              <a:buChar char="§"/>
            </a:pPr>
            <a:r>
              <a:rPr lang="en-US" sz="2200" dirty="0">
                <a:latin typeface="Calibri "/>
              </a:rPr>
              <a:t>Suggest additional medications to alleviate side effects.</a:t>
            </a:r>
          </a:p>
          <a:p>
            <a:pPr marL="0" indent="0">
              <a:buNone/>
            </a:pPr>
            <a:r>
              <a:rPr lang="en-US" sz="1900" dirty="0"/>
              <a:t>              (Swallowing Disorders (Dysphagia) in Adults, 2016; </a:t>
            </a:r>
            <a:r>
              <a:rPr lang="en-US" sz="1900" dirty="0" err="1"/>
              <a:t>Sadowsky</a:t>
            </a:r>
            <a:r>
              <a:rPr lang="en-US" sz="1900" dirty="0"/>
              <a:t> et al., 2010)</a:t>
            </a:r>
            <a:endParaRPr lang="en-US" dirty="0"/>
          </a:p>
        </p:txBody>
      </p:sp>
    </p:spTree>
    <p:extLst>
      <p:ext uri="{BB962C8B-B14F-4D97-AF65-F5344CB8AC3E}">
        <p14:creationId xmlns:p14="http://schemas.microsoft.com/office/powerpoint/2010/main" val="2614982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r>
              <a:rPr lang="en-US" sz="2800" b="1" dirty="0">
                <a:solidFill>
                  <a:schemeClr val="bg1"/>
                </a:solidFill>
              </a:rPr>
              <a:t> 6</a:t>
            </a:r>
          </a:p>
        </p:txBody>
      </p:sp>
      <p:sp>
        <p:nvSpPr>
          <p:cNvPr id="3" name="Content Placeholder 2">
            <a:extLst>
              <a:ext uri="{FF2B5EF4-FFF2-40B4-BE49-F238E27FC236}">
                <a16:creationId xmlns:a16="http://schemas.microsoft.com/office/drawing/2014/main" id="{079B8F38-B913-4187-AF2A-A6704B709B95}"/>
              </a:ext>
            </a:extLst>
          </p:cNvPr>
          <p:cNvSpPr>
            <a:spLocks noGrp="1"/>
          </p:cNvSpPr>
          <p:nvPr>
            <p:ph idx="1"/>
          </p:nvPr>
        </p:nvSpPr>
        <p:spPr>
          <a:xfrm>
            <a:off x="457200" y="1560945"/>
            <a:ext cx="8229600" cy="3041535"/>
          </a:xfrm>
        </p:spPr>
        <p:txBody>
          <a:bodyPr/>
          <a:lstStyle/>
          <a:p>
            <a:r>
              <a:rPr lang="en-US" dirty="0">
                <a:latin typeface="Calibri "/>
              </a:rPr>
              <a:t>Identifying persons at risk for dementia</a:t>
            </a:r>
          </a:p>
          <a:p>
            <a:r>
              <a:rPr lang="en-US" dirty="0">
                <a:latin typeface="Calibri "/>
              </a:rPr>
              <a:t>Initiation of medication for the treatment of dementia</a:t>
            </a:r>
          </a:p>
          <a:p>
            <a:r>
              <a:rPr lang="en-US" b="1" dirty="0">
                <a:latin typeface="Calibri "/>
              </a:rPr>
              <a:t>Ongoing dementia management</a:t>
            </a:r>
          </a:p>
          <a:p>
            <a:pPr lvl="1">
              <a:buFont typeface="Courier New" panose="02070309020205020404" pitchFamily="49" charset="0"/>
              <a:buChar char="o"/>
            </a:pPr>
            <a:r>
              <a:rPr lang="en-US" dirty="0">
                <a:latin typeface="Calibri "/>
              </a:rPr>
              <a:t>Managing comorbid conditions </a:t>
            </a:r>
          </a:p>
          <a:p>
            <a:pPr lvl="1">
              <a:buFont typeface="Courier New" panose="02070309020205020404" pitchFamily="49" charset="0"/>
              <a:buChar char="o"/>
            </a:pPr>
            <a:r>
              <a:rPr lang="en-US" dirty="0">
                <a:latin typeface="Calibri "/>
              </a:rPr>
              <a:t>Identifying and addressing reasons for non-adherence</a:t>
            </a:r>
          </a:p>
          <a:p>
            <a:pPr lvl="1">
              <a:buFont typeface="Courier New" panose="02070309020205020404" pitchFamily="49" charset="0"/>
              <a:buChar char="o"/>
            </a:pPr>
            <a:r>
              <a:rPr lang="en-US" b="1" dirty="0">
                <a:latin typeface="Calibri "/>
              </a:rPr>
              <a:t>Approach to the person living with dementia with advancing disease</a:t>
            </a:r>
          </a:p>
          <a:p>
            <a:r>
              <a:rPr lang="en-US" dirty="0">
                <a:latin typeface="Calibri "/>
              </a:rPr>
              <a:t>Caring for the care partner</a:t>
            </a:r>
            <a:endParaRPr lang="en-US" dirty="0"/>
          </a:p>
        </p:txBody>
      </p:sp>
    </p:spTree>
    <p:extLst>
      <p:ext uri="{BB962C8B-B14F-4D97-AF65-F5344CB8AC3E}">
        <p14:creationId xmlns:p14="http://schemas.microsoft.com/office/powerpoint/2010/main" val="4132693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190" y="685800"/>
            <a:ext cx="8229600" cy="914400"/>
          </a:xfrm>
        </p:spPr>
        <p:txBody>
          <a:bodyPr>
            <a:noAutofit/>
          </a:bodyPr>
          <a:lstStyle/>
          <a:p>
            <a:pPr algn="l"/>
            <a:r>
              <a:rPr lang="en-US" sz="2800" b="1" dirty="0">
                <a:solidFill>
                  <a:srgbClr val="1F497D"/>
                </a:solidFill>
              </a:rPr>
              <a:t>The Pharmacist’s Role in Caring for Persons with Advancing Disease</a:t>
            </a:r>
          </a:p>
        </p:txBody>
      </p:sp>
      <p:sp>
        <p:nvSpPr>
          <p:cNvPr id="3" name="Content Placeholder 2"/>
          <p:cNvSpPr>
            <a:spLocks noGrp="1"/>
          </p:cNvSpPr>
          <p:nvPr>
            <p:ph idx="1"/>
          </p:nvPr>
        </p:nvSpPr>
        <p:spPr>
          <a:xfrm>
            <a:off x="457200" y="1600200"/>
            <a:ext cx="8229600" cy="4800600"/>
          </a:xfrm>
        </p:spPr>
        <p:txBody>
          <a:bodyPr>
            <a:normAutofit/>
          </a:bodyPr>
          <a:lstStyle/>
          <a:p>
            <a:pPr lvl="0"/>
            <a:r>
              <a:rPr lang="en-US" sz="2000" dirty="0">
                <a:latin typeface="Calibri "/>
              </a:rPr>
              <a:t>Pharmacists should continue to monitor for advancement of symptoms.</a:t>
            </a:r>
          </a:p>
          <a:p>
            <a:pPr lvl="1">
              <a:buFont typeface="Courier New" panose="02070309020205020404" pitchFamily="49" charset="0"/>
              <a:buChar char="o"/>
            </a:pPr>
            <a:r>
              <a:rPr lang="en-US" sz="2000" dirty="0">
                <a:latin typeface="Calibri "/>
              </a:rPr>
              <a:t>Inquire with care partners.</a:t>
            </a:r>
          </a:p>
          <a:p>
            <a:pPr lvl="1">
              <a:buFont typeface="Courier New" panose="02070309020205020404" pitchFamily="49" charset="0"/>
              <a:buChar char="o"/>
            </a:pPr>
            <a:r>
              <a:rPr lang="en-US" sz="2000" dirty="0">
                <a:latin typeface="Calibri "/>
              </a:rPr>
              <a:t>Suggest when it might be time to consider speaking to a prescriber about the advantages of continuing vs. discontinuing medication.</a:t>
            </a:r>
          </a:p>
          <a:p>
            <a:pPr lvl="1">
              <a:buFont typeface="Courier New" panose="02070309020205020404" pitchFamily="49" charset="0"/>
              <a:buChar char="o"/>
            </a:pPr>
            <a:r>
              <a:rPr lang="en-US" sz="2000" dirty="0">
                <a:latin typeface="Calibri "/>
              </a:rPr>
              <a:t>Consider speaking to prescribers about the possible discontinuation of maintenance medications that might be unnecessary in someone with advanced dementia.</a:t>
            </a:r>
          </a:p>
          <a:p>
            <a:pPr lvl="1">
              <a:buFont typeface="Courier New" panose="02070309020205020404" pitchFamily="49" charset="0"/>
              <a:buChar char="o"/>
            </a:pPr>
            <a:r>
              <a:rPr lang="en-US" sz="2000" dirty="0">
                <a:latin typeface="Calibri "/>
              </a:rPr>
              <a:t>Provide basic information about services such as hospice, or refer to those who can.</a:t>
            </a:r>
          </a:p>
          <a:p>
            <a:pPr marL="457200" lvl="1" indent="0">
              <a:spcBef>
                <a:spcPts val="1600"/>
              </a:spcBef>
              <a:buNone/>
            </a:pPr>
            <a:r>
              <a:rPr lang="en-US" sz="2000" dirty="0">
                <a:latin typeface="Calibri "/>
              </a:rPr>
              <a:t>(</a:t>
            </a:r>
            <a:r>
              <a:rPr lang="en-US" sz="1600" dirty="0">
                <a:latin typeface="Calibri "/>
              </a:rPr>
              <a:t>McGuffey, 1997; </a:t>
            </a:r>
            <a:r>
              <a:rPr lang="en-US" sz="1600" dirty="0" err="1">
                <a:latin typeface="Calibri "/>
              </a:rPr>
              <a:t>Mölsä</a:t>
            </a:r>
            <a:r>
              <a:rPr lang="en-US" sz="1600" dirty="0">
                <a:latin typeface="Calibri "/>
              </a:rPr>
              <a:t>, 1986; </a:t>
            </a:r>
            <a:r>
              <a:rPr lang="it-IT" sz="1600" dirty="0">
                <a:latin typeface="Calibri "/>
              </a:rPr>
              <a:t>DeSimone &amp; Viereck, 2011; Brookmeyer et al., 2007; Allgaier &amp; Allgaier, 2013)</a:t>
            </a:r>
            <a:r>
              <a:rPr lang="en-US" sz="1600" dirty="0">
                <a:latin typeface="Calibri "/>
              </a:rPr>
              <a:t> </a:t>
            </a:r>
          </a:p>
        </p:txBody>
      </p:sp>
    </p:spTree>
    <p:extLst>
      <p:ext uri="{BB962C8B-B14F-4D97-AF65-F5344CB8AC3E}">
        <p14:creationId xmlns:p14="http://schemas.microsoft.com/office/powerpoint/2010/main" val="3215437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p>
        </p:txBody>
      </p:sp>
      <p:sp>
        <p:nvSpPr>
          <p:cNvPr id="3" name="Content Placeholder 2"/>
          <p:cNvSpPr>
            <a:spLocks noGrp="1"/>
          </p:cNvSpPr>
          <p:nvPr>
            <p:ph idx="1"/>
          </p:nvPr>
        </p:nvSpPr>
        <p:spPr/>
        <p:txBody>
          <a:bodyPr>
            <a:normAutofit fontScale="85000" lnSpcReduction="20000"/>
          </a:bodyPr>
          <a:lstStyle/>
          <a:p>
            <a:r>
              <a:rPr lang="en-US" sz="2000" dirty="0">
                <a:latin typeface="Calibri "/>
              </a:rPr>
              <a:t>Identifying persons at risk for dementia</a:t>
            </a:r>
          </a:p>
          <a:p>
            <a:r>
              <a:rPr lang="en-US" sz="2000" dirty="0">
                <a:latin typeface="Calibri "/>
              </a:rPr>
              <a:t>Initiation of medication for the treatment of dementia</a:t>
            </a:r>
          </a:p>
          <a:p>
            <a:r>
              <a:rPr lang="en-US" sz="2000" dirty="0">
                <a:latin typeface="Calibri "/>
              </a:rPr>
              <a:t>Ongoing dementia management</a:t>
            </a:r>
          </a:p>
          <a:p>
            <a:pPr lvl="1">
              <a:buFont typeface="Courier New" panose="02070309020205020404" pitchFamily="49" charset="0"/>
              <a:buChar char="o"/>
            </a:pPr>
            <a:r>
              <a:rPr lang="en-US" sz="2000" dirty="0">
                <a:latin typeface="Calibri "/>
              </a:rPr>
              <a:t>Managing comorbid conditions </a:t>
            </a:r>
          </a:p>
          <a:p>
            <a:pPr lvl="1">
              <a:buFont typeface="Courier New" panose="02070309020205020404" pitchFamily="49" charset="0"/>
              <a:buChar char="o"/>
            </a:pPr>
            <a:r>
              <a:rPr lang="en-US" sz="2000" dirty="0">
                <a:latin typeface="Calibri "/>
              </a:rPr>
              <a:t>Identifying and addressing reasons for non-adherence</a:t>
            </a:r>
          </a:p>
          <a:p>
            <a:pPr lvl="1">
              <a:buFont typeface="Courier New" panose="02070309020205020404" pitchFamily="49" charset="0"/>
              <a:buChar char="o"/>
            </a:pPr>
            <a:r>
              <a:rPr lang="en-US" sz="2000" dirty="0">
                <a:latin typeface="Calibri "/>
              </a:rPr>
              <a:t>Approach to the person living with dementia with advancing disease</a:t>
            </a:r>
          </a:p>
          <a:p>
            <a:r>
              <a:rPr lang="en-US" sz="2000" dirty="0">
                <a:latin typeface="Calibri "/>
              </a:rPr>
              <a:t>Caring for the care partner</a:t>
            </a:r>
            <a:endParaRPr lang="en-US" dirty="0"/>
          </a:p>
        </p:txBody>
      </p:sp>
    </p:spTree>
    <p:extLst>
      <p:ext uri="{BB962C8B-B14F-4D97-AF65-F5344CB8AC3E}">
        <p14:creationId xmlns:p14="http://schemas.microsoft.com/office/powerpoint/2010/main" val="1806473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274638"/>
          </a:xfrm>
        </p:spPr>
        <p:txBody>
          <a:bodyPr>
            <a:noAutofit/>
          </a:bodyPr>
          <a:lstStyle/>
          <a:p>
            <a:pPr algn="l"/>
            <a:r>
              <a:rPr lang="en-US" sz="2800" b="1" dirty="0">
                <a:solidFill>
                  <a:srgbClr val="1F497D"/>
                </a:solidFill>
              </a:rPr>
              <a:t>Case Study Part 3</a:t>
            </a:r>
          </a:p>
        </p:txBody>
      </p:sp>
      <p:sp>
        <p:nvSpPr>
          <p:cNvPr id="3" name="Content Placeholder 2"/>
          <p:cNvSpPr>
            <a:spLocks noGrp="1"/>
          </p:cNvSpPr>
          <p:nvPr>
            <p:ph idx="1"/>
          </p:nvPr>
        </p:nvSpPr>
        <p:spPr>
          <a:xfrm>
            <a:off x="457200" y="1463040"/>
            <a:ext cx="8229600" cy="4541520"/>
          </a:xfrm>
        </p:spPr>
        <p:txBody>
          <a:bodyPr>
            <a:noAutofit/>
          </a:bodyPr>
          <a:lstStyle/>
          <a:p>
            <a:pPr lvl="0"/>
            <a:r>
              <a:rPr lang="en-US" i="1" dirty="0"/>
              <a:t>Several years pass, and HB is currently receiving rivastigmine 6mg by mouth twice daily, along with </a:t>
            </a:r>
            <a:r>
              <a:rPr lang="en-US" i="1" dirty="0" smtClean="0"/>
              <a:t>extended </a:t>
            </a:r>
            <a:r>
              <a:rPr lang="en-US" i="1" dirty="0"/>
              <a:t>release memantine at a dose of 28mg by mouth daily. HB’s son </a:t>
            </a:r>
            <a:r>
              <a:rPr lang="en-US" i="1" dirty="0" smtClean="0"/>
              <a:t>now routinely </a:t>
            </a:r>
            <a:r>
              <a:rPr lang="en-US" i="1" dirty="0"/>
              <a:t>picks up her </a:t>
            </a:r>
            <a:r>
              <a:rPr lang="en-US" i="1" dirty="0" smtClean="0"/>
              <a:t>prescriptions, </a:t>
            </a:r>
            <a:r>
              <a:rPr lang="en-US" i="1" dirty="0"/>
              <a:t>as HB’s Alzheimer’s disease has progressed significantly, and she no longer recognizes her family nor is  she able to leave the house safely. Upon talking to her son in more detail, the pharmacist becomes aware that HB will be entering hospice care. </a:t>
            </a:r>
          </a:p>
          <a:p>
            <a:pPr lvl="0"/>
            <a:r>
              <a:rPr lang="en-US" i="1" dirty="0"/>
              <a:t>T</a:t>
            </a:r>
            <a:r>
              <a:rPr lang="en-US" i="1" dirty="0" smtClean="0"/>
              <a:t>he </a:t>
            </a:r>
            <a:r>
              <a:rPr lang="en-US" i="1" dirty="0"/>
              <a:t>pharmacist asks the son if he would like her to intervene with the prescriber to discuss some possible modifications to HB’s medication profile, including discontinuation of the medications that have been prescribed for Alzheimer’s disease, </a:t>
            </a:r>
            <a:r>
              <a:rPr lang="en-US" i="1" dirty="0" smtClean="0"/>
              <a:t>as well as her </a:t>
            </a:r>
            <a:r>
              <a:rPr lang="en-US" i="1" dirty="0"/>
              <a:t>osteoporosis </a:t>
            </a:r>
            <a:r>
              <a:rPr lang="en-US" i="1" dirty="0" smtClean="0"/>
              <a:t>and cholesterol medications. </a:t>
            </a:r>
            <a:r>
              <a:rPr lang="en-US" i="1" dirty="0"/>
              <a:t>The son agrees, and the pharmacist is successful in getting orders to discontinue the medications that are unlikely to </a:t>
            </a:r>
            <a:r>
              <a:rPr lang="en-US" i="1" dirty="0" smtClean="0"/>
              <a:t>enhance </a:t>
            </a:r>
            <a:r>
              <a:rPr lang="en-US" i="1" dirty="0"/>
              <a:t>HB’s health to a substantial degree at this point in her disease.</a:t>
            </a:r>
            <a:endParaRPr lang="en-US" dirty="0">
              <a:solidFill>
                <a:srgbClr val="FF0000"/>
              </a:solidFill>
              <a:latin typeface="Calibri "/>
            </a:endParaRPr>
          </a:p>
        </p:txBody>
      </p:sp>
    </p:spTree>
    <p:extLst>
      <p:ext uri="{BB962C8B-B14F-4D97-AF65-F5344CB8AC3E}">
        <p14:creationId xmlns:p14="http://schemas.microsoft.com/office/powerpoint/2010/main" val="3429844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r>
              <a:rPr lang="en-US" sz="2800" b="1" dirty="0">
                <a:solidFill>
                  <a:schemeClr val="bg1"/>
                </a:solidFill>
              </a:rPr>
              <a:t> 7</a:t>
            </a:r>
          </a:p>
        </p:txBody>
      </p:sp>
      <p:sp>
        <p:nvSpPr>
          <p:cNvPr id="3" name="Content Placeholder 2">
            <a:extLst>
              <a:ext uri="{FF2B5EF4-FFF2-40B4-BE49-F238E27FC236}">
                <a16:creationId xmlns:a16="http://schemas.microsoft.com/office/drawing/2014/main" id="{3E10D013-87E9-4F08-8663-B2F8EDB4706B}"/>
              </a:ext>
            </a:extLst>
          </p:cNvPr>
          <p:cNvSpPr>
            <a:spLocks noGrp="1"/>
          </p:cNvSpPr>
          <p:nvPr>
            <p:ph idx="1"/>
          </p:nvPr>
        </p:nvSpPr>
        <p:spPr>
          <a:xfrm>
            <a:off x="457200" y="1560945"/>
            <a:ext cx="8229600" cy="3148215"/>
          </a:xfrm>
        </p:spPr>
        <p:txBody>
          <a:bodyPr/>
          <a:lstStyle/>
          <a:p>
            <a:r>
              <a:rPr lang="en-US" dirty="0">
                <a:latin typeface="Calibri "/>
              </a:rPr>
              <a:t>Identifying persons at risk for dementia</a:t>
            </a:r>
          </a:p>
          <a:p>
            <a:r>
              <a:rPr lang="en-US" dirty="0">
                <a:latin typeface="Calibri "/>
              </a:rPr>
              <a:t>Initiation of medication for the treatment of dementia</a:t>
            </a:r>
          </a:p>
          <a:p>
            <a:r>
              <a:rPr lang="en-US" dirty="0">
                <a:latin typeface="Calibri "/>
              </a:rPr>
              <a:t>Ongoing dementia management</a:t>
            </a:r>
          </a:p>
          <a:p>
            <a:pPr lvl="1">
              <a:buFont typeface="Courier New" panose="02070309020205020404" pitchFamily="49" charset="0"/>
              <a:buChar char="o"/>
            </a:pPr>
            <a:r>
              <a:rPr lang="en-US" dirty="0">
                <a:latin typeface="Calibri "/>
              </a:rPr>
              <a:t>Managing comorbid conditions </a:t>
            </a:r>
          </a:p>
          <a:p>
            <a:pPr lvl="1">
              <a:buFont typeface="Courier New" panose="02070309020205020404" pitchFamily="49" charset="0"/>
              <a:buChar char="o"/>
            </a:pPr>
            <a:r>
              <a:rPr lang="en-US" dirty="0">
                <a:latin typeface="Calibri "/>
              </a:rPr>
              <a:t>Identifying and addressing reasons for non-adherence</a:t>
            </a:r>
          </a:p>
          <a:p>
            <a:pPr lvl="1">
              <a:buFont typeface="Courier New" panose="02070309020205020404" pitchFamily="49" charset="0"/>
              <a:buChar char="o"/>
            </a:pPr>
            <a:r>
              <a:rPr lang="en-US" dirty="0">
                <a:latin typeface="Calibri "/>
              </a:rPr>
              <a:t>Approach to the person living with dementia with advancing disease</a:t>
            </a:r>
          </a:p>
          <a:p>
            <a:r>
              <a:rPr lang="en-US" b="1" dirty="0">
                <a:latin typeface="Calibri "/>
              </a:rPr>
              <a:t>Caring for the care partner</a:t>
            </a:r>
            <a:endParaRPr lang="en-US" b="1" dirty="0"/>
          </a:p>
        </p:txBody>
      </p:sp>
    </p:spTree>
    <p:extLst>
      <p:ext uri="{BB962C8B-B14F-4D97-AF65-F5344CB8AC3E}">
        <p14:creationId xmlns:p14="http://schemas.microsoft.com/office/powerpoint/2010/main" val="2217774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93573"/>
            <a:ext cx="8229600" cy="198438"/>
          </a:xfrm>
        </p:spPr>
        <p:txBody>
          <a:bodyPr>
            <a:noAutofit/>
          </a:bodyPr>
          <a:lstStyle/>
          <a:p>
            <a:pPr algn="l"/>
            <a:r>
              <a:rPr lang="en-US" sz="2800" b="1" dirty="0">
                <a:solidFill>
                  <a:srgbClr val="1F497D"/>
                </a:solidFill>
              </a:rPr>
              <a:t>Caring for the Care Partner</a:t>
            </a:r>
          </a:p>
        </p:txBody>
      </p:sp>
      <p:sp>
        <p:nvSpPr>
          <p:cNvPr id="3" name="Content Placeholder 2"/>
          <p:cNvSpPr>
            <a:spLocks noGrp="1"/>
          </p:cNvSpPr>
          <p:nvPr>
            <p:ph idx="1"/>
          </p:nvPr>
        </p:nvSpPr>
        <p:spPr>
          <a:xfrm>
            <a:off x="457200" y="1600200"/>
            <a:ext cx="8229600" cy="4876800"/>
          </a:xfrm>
        </p:spPr>
        <p:txBody>
          <a:bodyPr>
            <a:normAutofit/>
          </a:bodyPr>
          <a:lstStyle/>
          <a:p>
            <a:pPr lvl="0"/>
            <a:r>
              <a:rPr lang="en-US" sz="2000" dirty="0">
                <a:latin typeface="Calibri "/>
              </a:rPr>
              <a:t>Usually, anywhere from 1 to 4 family members act as care partners for a person with Alzheimer’s disease.</a:t>
            </a:r>
          </a:p>
          <a:p>
            <a:pPr lvl="1">
              <a:buFont typeface="Courier New" panose="02070309020205020404" pitchFamily="49" charset="0"/>
              <a:buChar char="o"/>
            </a:pPr>
            <a:r>
              <a:rPr lang="en-US" sz="2000" dirty="0">
                <a:latin typeface="Calibri "/>
              </a:rPr>
              <a:t>One person in 10 has a family member with Alzheimer’s disease.</a:t>
            </a:r>
          </a:p>
          <a:p>
            <a:pPr lvl="0"/>
            <a:r>
              <a:rPr lang="en-US" sz="2000" dirty="0">
                <a:latin typeface="Calibri "/>
              </a:rPr>
              <a:t>Care partner burden can result in harm for both that individual and the person living with dementia. </a:t>
            </a:r>
          </a:p>
          <a:p>
            <a:pPr lvl="1">
              <a:buFont typeface="Courier New" panose="02070309020205020404" pitchFamily="49" charset="0"/>
              <a:buChar char="o"/>
            </a:pPr>
            <a:r>
              <a:rPr lang="en-US" sz="2000" dirty="0">
                <a:latin typeface="Calibri "/>
              </a:rPr>
              <a:t>Watch for signs of substandard care, abuse or neglect.</a:t>
            </a:r>
          </a:p>
          <a:p>
            <a:pPr lvl="0"/>
            <a:r>
              <a:rPr lang="en-US" dirty="0">
                <a:latin typeface="Calibri "/>
              </a:rPr>
              <a:t>Care partners for adults with Down syndrome and other intellectual </a:t>
            </a:r>
            <a:r>
              <a:rPr lang="en-US" dirty="0" smtClean="0">
                <a:latin typeface="Calibri "/>
              </a:rPr>
              <a:t>disabilities </a:t>
            </a:r>
            <a:r>
              <a:rPr lang="en-US" dirty="0">
                <a:latin typeface="Calibri "/>
              </a:rPr>
              <a:t>may be aging parents, siblings, or agency care </a:t>
            </a:r>
            <a:r>
              <a:rPr lang="en-US" dirty="0" smtClean="0">
                <a:latin typeface="Calibri "/>
              </a:rPr>
              <a:t>personnel. </a:t>
            </a:r>
            <a:endParaRPr lang="en-US" dirty="0">
              <a:latin typeface="Calibri "/>
            </a:endParaRPr>
          </a:p>
          <a:p>
            <a:pPr lvl="0"/>
            <a:r>
              <a:rPr lang="en-US" sz="2000" dirty="0" smtClean="0">
                <a:latin typeface="Calibri "/>
              </a:rPr>
              <a:t>Pharmacists </a:t>
            </a:r>
            <a:r>
              <a:rPr lang="en-US" sz="2000" dirty="0">
                <a:latin typeface="Calibri "/>
              </a:rPr>
              <a:t>should also monitor and question care partners for signs of depression and other mental/physical health issues, and facilitate intervention if necessary.</a:t>
            </a:r>
          </a:p>
          <a:p>
            <a:pPr marL="0" lvl="0" indent="0">
              <a:spcBef>
                <a:spcPts val="1600"/>
              </a:spcBef>
              <a:buNone/>
            </a:pPr>
            <a:r>
              <a:rPr lang="en-US" sz="1600" dirty="0">
                <a:latin typeface="Calibri "/>
              </a:rPr>
              <a:t>(Terrie, </a:t>
            </a:r>
            <a:r>
              <a:rPr lang="en-US" sz="1600" dirty="0" smtClean="0">
                <a:latin typeface="Calibri "/>
              </a:rPr>
              <a:t>2016; </a:t>
            </a:r>
            <a:r>
              <a:rPr lang="en-US" sz="1600" dirty="0" err="1" smtClean="0">
                <a:latin typeface="Calibri "/>
              </a:rPr>
              <a:t>Svendsboe</a:t>
            </a:r>
            <a:r>
              <a:rPr lang="en-US" sz="1600" dirty="0" smtClean="0">
                <a:latin typeface="Calibri "/>
              </a:rPr>
              <a:t> et al., 2016)</a:t>
            </a:r>
            <a:endParaRPr lang="en-US" sz="1600" dirty="0">
              <a:latin typeface="Calibri "/>
            </a:endParaRPr>
          </a:p>
        </p:txBody>
      </p:sp>
    </p:spTree>
    <p:extLst>
      <p:ext uri="{BB962C8B-B14F-4D97-AF65-F5344CB8AC3E}">
        <p14:creationId xmlns:p14="http://schemas.microsoft.com/office/powerpoint/2010/main" val="3031759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100" b="1" dirty="0">
                <a:solidFill>
                  <a:srgbClr val="1F497D"/>
                </a:solidFill>
              </a:rPr>
              <a:t>Evaluation</a:t>
            </a:r>
            <a:r>
              <a:rPr lang="en-US" dirty="0">
                <a:solidFill>
                  <a:srgbClr val="FF0000"/>
                </a:solidFill>
              </a:rPr>
              <a:t>   </a:t>
            </a:r>
          </a:p>
        </p:txBody>
      </p:sp>
      <p:sp>
        <p:nvSpPr>
          <p:cNvPr id="3" name="Content Placeholder 2"/>
          <p:cNvSpPr>
            <a:spLocks noGrp="1"/>
          </p:cNvSpPr>
          <p:nvPr>
            <p:ph idx="1"/>
          </p:nvPr>
        </p:nvSpPr>
        <p:spPr>
          <a:xfrm>
            <a:off x="457200" y="1583799"/>
            <a:ext cx="8229600" cy="4451241"/>
          </a:xfrm>
        </p:spPr>
        <p:txBody>
          <a:bodyPr>
            <a:normAutofit fontScale="25000" lnSpcReduction="20000"/>
          </a:bodyPr>
          <a:lstStyle/>
          <a:p>
            <a:pPr marL="0" indent="0">
              <a:buNone/>
            </a:pPr>
            <a:r>
              <a:rPr lang="en-US" sz="7200" b="1" dirty="0"/>
              <a:t>1.  Which of the following is not applicable to the role of the pharmacist in identifying persons who should be evaluated for a diagnosis of dementia?</a:t>
            </a:r>
          </a:p>
          <a:p>
            <a:pPr marL="1143000" lvl="1" indent="-742950">
              <a:buFont typeface="+mj-lt"/>
              <a:buAutoNum type="alphaLcPeriod"/>
            </a:pPr>
            <a:r>
              <a:rPr lang="en-US" sz="7200" dirty="0"/>
              <a:t>Administer screening tests such as the Montreal Cognitive Assessment (</a:t>
            </a:r>
            <a:r>
              <a:rPr lang="en-US" sz="7200" dirty="0" err="1"/>
              <a:t>MoCA</a:t>
            </a:r>
            <a:r>
              <a:rPr lang="en-US" sz="7200" dirty="0"/>
              <a:t>).</a:t>
            </a:r>
          </a:p>
          <a:p>
            <a:pPr marL="1143000" lvl="1" indent="-742950">
              <a:buFont typeface="+mj-lt"/>
              <a:buAutoNum type="alphaLcPeriod"/>
            </a:pPr>
            <a:r>
              <a:rPr lang="en-US" sz="7200" dirty="0"/>
              <a:t>Diagnose the person and refer to a prescriber.</a:t>
            </a:r>
          </a:p>
          <a:p>
            <a:pPr marL="1143000" lvl="1" indent="-742950">
              <a:buFont typeface="+mj-lt"/>
              <a:buAutoNum type="alphaLcPeriod"/>
            </a:pPr>
            <a:r>
              <a:rPr lang="en-US" sz="7200" dirty="0"/>
              <a:t>Monitor for changes in patterns such as early requests for medication refills.</a:t>
            </a:r>
          </a:p>
          <a:p>
            <a:pPr marL="1143000" lvl="1" indent="-742950">
              <a:buFont typeface="+mj-lt"/>
              <a:buAutoNum type="alphaLcPeriod"/>
            </a:pPr>
            <a:r>
              <a:rPr lang="en-US" sz="7200" dirty="0"/>
              <a:t>Refer persons with memory loss to a dementia specialist.</a:t>
            </a:r>
          </a:p>
          <a:p>
            <a:pPr marL="514350" indent="-514350">
              <a:spcBef>
                <a:spcPts val="1200"/>
              </a:spcBef>
              <a:buAutoNum type="arabicPeriod" startAt="2"/>
            </a:pPr>
            <a:r>
              <a:rPr lang="en-US" sz="7200" b="1" dirty="0"/>
              <a:t>Which is an appropriate approach to choosing medications for the treatment of a person living with dementia?</a:t>
            </a:r>
          </a:p>
          <a:p>
            <a:pPr marL="1314450" lvl="1" indent="-914400">
              <a:buFont typeface="+mj-lt"/>
              <a:buAutoNum type="alphaLcPeriod"/>
            </a:pPr>
            <a:r>
              <a:rPr lang="en-US" sz="7200" dirty="0"/>
              <a:t>Initiate therapy with </a:t>
            </a:r>
            <a:r>
              <a:rPr lang="en-US" sz="7200" dirty="0" err="1"/>
              <a:t>galantamine</a:t>
            </a:r>
            <a:r>
              <a:rPr lang="en-US" sz="7200" dirty="0"/>
              <a:t> as it has been proven to be the most effective medication.</a:t>
            </a:r>
          </a:p>
          <a:p>
            <a:pPr marL="1314450" lvl="1" indent="-914400">
              <a:buFont typeface="+mj-lt"/>
              <a:buAutoNum type="alphaLcPeriod"/>
            </a:pPr>
            <a:r>
              <a:rPr lang="en-US" sz="7200" dirty="0"/>
              <a:t>Consider memantine for monotherapy in persons living with mild dementia.</a:t>
            </a:r>
          </a:p>
          <a:p>
            <a:pPr marL="1314450" lvl="1" indent="-914400">
              <a:buFont typeface="+mj-lt"/>
              <a:buAutoNum type="alphaLcPeriod"/>
            </a:pPr>
            <a:r>
              <a:rPr lang="en-US" sz="7200" dirty="0"/>
              <a:t>Suggest a tricyclic antidepressant for person living with dementia who need treatment for depression.</a:t>
            </a:r>
          </a:p>
          <a:p>
            <a:pPr marL="1314450" lvl="1" indent="-914400">
              <a:buFont typeface="+mj-lt"/>
              <a:buAutoNum type="alphaLcPeriod"/>
            </a:pPr>
            <a:r>
              <a:rPr lang="en-US" sz="7200" dirty="0"/>
              <a:t>Consider rivastigmine for persons who have difficulty swallowing. </a:t>
            </a:r>
          </a:p>
        </p:txBody>
      </p:sp>
    </p:spTree>
    <p:extLst>
      <p:ext uri="{BB962C8B-B14F-4D97-AF65-F5344CB8AC3E}">
        <p14:creationId xmlns:p14="http://schemas.microsoft.com/office/powerpoint/2010/main" val="37048607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100" b="1" dirty="0">
                <a:solidFill>
                  <a:srgbClr val="1F497D"/>
                </a:solidFill>
              </a:rPr>
              <a:t>Evaluation (Continued)</a:t>
            </a:r>
            <a:r>
              <a:rPr lang="en-US" dirty="0">
                <a:solidFill>
                  <a:srgbClr val="FF0000"/>
                </a:solidFill>
              </a:rPr>
              <a:t>   </a:t>
            </a:r>
          </a:p>
        </p:txBody>
      </p:sp>
      <p:sp>
        <p:nvSpPr>
          <p:cNvPr id="3" name="Content Placeholder 2"/>
          <p:cNvSpPr>
            <a:spLocks noGrp="1"/>
          </p:cNvSpPr>
          <p:nvPr>
            <p:ph idx="1"/>
          </p:nvPr>
        </p:nvSpPr>
        <p:spPr>
          <a:xfrm>
            <a:off x="457200" y="1402935"/>
            <a:ext cx="8229600" cy="4830225"/>
          </a:xfrm>
        </p:spPr>
        <p:txBody>
          <a:bodyPr>
            <a:normAutofit fontScale="25000" lnSpcReduction="20000"/>
          </a:bodyPr>
          <a:lstStyle/>
          <a:p>
            <a:pPr marL="0" indent="0">
              <a:buNone/>
            </a:pPr>
            <a:r>
              <a:rPr lang="en-US" sz="7200" b="1" dirty="0"/>
              <a:t>3.  Select the true statement about medication monitoring for the person living with dementia.</a:t>
            </a:r>
          </a:p>
          <a:p>
            <a:pPr marL="914400" lvl="1" indent="-514350">
              <a:buFont typeface="+mj-lt"/>
              <a:buAutoNum type="alphaLcPeriod"/>
            </a:pPr>
            <a:r>
              <a:rPr lang="en-US" sz="7200" dirty="0"/>
              <a:t>Persons living with dementia should be instructed to stop their dementia medication if they experience side effects, and discuss the problem at their next regularly schedule appointment.</a:t>
            </a:r>
          </a:p>
          <a:p>
            <a:pPr marL="914400" lvl="1" indent="-514350">
              <a:buFont typeface="+mj-lt"/>
              <a:buAutoNum type="alphaLcPeriod"/>
            </a:pPr>
            <a:r>
              <a:rPr lang="en-US" sz="7200" dirty="0"/>
              <a:t>Medications for the treatment of Alzheimer’s disease should be titrated to the maximum tolerated approved dose.</a:t>
            </a:r>
          </a:p>
          <a:p>
            <a:pPr marL="914400" lvl="1" indent="-514350">
              <a:buFont typeface="+mj-lt"/>
              <a:buAutoNum type="alphaLcPeriod"/>
            </a:pPr>
            <a:r>
              <a:rPr lang="en-US" sz="7200" dirty="0"/>
              <a:t>All OTC medications should be considered safe for use in the person living with dementia as there are no known drug or disease interactions that have been identified.</a:t>
            </a:r>
          </a:p>
          <a:p>
            <a:pPr marL="914400" lvl="1" indent="-514350">
              <a:buFont typeface="+mj-lt"/>
              <a:buAutoNum type="alphaLcPeriod"/>
            </a:pPr>
            <a:r>
              <a:rPr lang="en-US" sz="7200" dirty="0"/>
              <a:t>If the person living with dementia is not showing signs of symptom reversal, a different medication should be chosen.</a:t>
            </a:r>
          </a:p>
          <a:p>
            <a:pPr marL="0" indent="0">
              <a:spcBef>
                <a:spcPts val="1200"/>
              </a:spcBef>
              <a:buNone/>
            </a:pPr>
            <a:r>
              <a:rPr lang="en-US" sz="7200" b="1" dirty="0"/>
              <a:t>4.  The person living with advanced or end-stage dementia</a:t>
            </a:r>
          </a:p>
          <a:p>
            <a:pPr marL="914400" lvl="1" indent="-514350">
              <a:buFont typeface="+mj-lt"/>
              <a:buAutoNum type="alphaLcPeriod"/>
            </a:pPr>
            <a:r>
              <a:rPr lang="en-US" sz="7200" dirty="0"/>
              <a:t>Should have all non-dementia related medications discontinued.</a:t>
            </a:r>
          </a:p>
          <a:p>
            <a:pPr marL="914400" lvl="1" indent="-514350">
              <a:buFont typeface="+mj-lt"/>
              <a:buAutoNum type="alphaLcPeriod"/>
            </a:pPr>
            <a:r>
              <a:rPr lang="en-US" sz="7200" dirty="0"/>
              <a:t>Should be placed on antipsychotic therapy for behavioral symptoms.</a:t>
            </a:r>
          </a:p>
          <a:p>
            <a:pPr marL="914400" lvl="1" indent="-514350">
              <a:buFont typeface="+mj-lt"/>
              <a:buAutoNum type="alphaLcPeriod"/>
            </a:pPr>
            <a:r>
              <a:rPr lang="en-US" sz="7200" dirty="0"/>
              <a:t>Should be placed on dual cholinesterase inhibitor therapy to offset their high cholinergic deficit.</a:t>
            </a:r>
          </a:p>
          <a:p>
            <a:pPr marL="914400" lvl="1" indent="-514350">
              <a:buFont typeface="+mj-lt"/>
              <a:buAutoNum type="alphaLcPeriod"/>
            </a:pPr>
            <a:r>
              <a:rPr lang="en-US" sz="7200" dirty="0"/>
              <a:t>Should be screened for unnecessary maintenance medications unrelated to the diagnosis of dementia.</a:t>
            </a:r>
          </a:p>
        </p:txBody>
      </p:sp>
    </p:spTree>
    <p:extLst>
      <p:ext uri="{BB962C8B-B14F-4D97-AF65-F5344CB8AC3E}">
        <p14:creationId xmlns:p14="http://schemas.microsoft.com/office/powerpoint/2010/main" val="14724361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chemeClr val="tx2"/>
                </a:solidFill>
              </a:rPr>
              <a:t>Acknowledgements</a:t>
            </a:r>
          </a:p>
        </p:txBody>
      </p:sp>
      <p:sp>
        <p:nvSpPr>
          <p:cNvPr id="3" name="Content Placeholder 2"/>
          <p:cNvSpPr>
            <a:spLocks noGrp="1"/>
          </p:cNvSpPr>
          <p:nvPr>
            <p:ph idx="1"/>
          </p:nvPr>
        </p:nvSpPr>
        <p:spPr/>
        <p:txBody>
          <a:bodyPr>
            <a:normAutofit lnSpcReduction="10000"/>
          </a:bodyPr>
          <a:lstStyle/>
          <a:p>
            <a:pPr marL="0" lvl="0" indent="0">
              <a:spcBef>
                <a:spcPts val="0"/>
              </a:spcBef>
              <a:spcAft>
                <a:spcPts val="1000"/>
              </a:spcAft>
              <a:buNone/>
              <a:defRPr/>
            </a:pPr>
            <a:r>
              <a:rPr lang="en-US" dirty="0">
                <a:solidFill>
                  <a:prstClr val="black"/>
                </a:solidFill>
                <a:latin typeface="Calibri (Body)"/>
              </a:rPr>
              <a:t>This module was prepared for the U.S. Department of Health and Human Services (HHS), Health Resources and Services Administration (HRSA), by The Bizzell Group, LLC., under contract number HHSH25034002T/HHSH250201400075I. </a:t>
            </a:r>
            <a:endParaRPr lang="en-US" dirty="0"/>
          </a:p>
          <a:p>
            <a:pPr marL="0" indent="0">
              <a:buNone/>
            </a:pPr>
            <a:r>
              <a:rPr lang="en-US" dirty="0"/>
              <a:t>The dementia and education experts who served on the Dementia Expert Workgroup to guide the development of the modules included: </a:t>
            </a:r>
            <a:r>
              <a:rPr lang="en-US" b="1" dirty="0"/>
              <a:t>Alice Bonner, PhD, RN, FAAN</a:t>
            </a:r>
            <a:r>
              <a:rPr lang="en-US" dirty="0"/>
              <a:t>, Secretary Elder Affairs, Massachusetts Executive Office of Elder Affairs, Boston MA; </a:t>
            </a:r>
            <a:r>
              <a:rPr lang="en-US" b="1" dirty="0"/>
              <a:t>Laurel Coleman, MD, FACP</a:t>
            </a:r>
            <a:r>
              <a:rPr lang="en-US" dirty="0"/>
              <a:t>, Kauai Medical Clinic -Hawaii Pacific Health, Lihue, HI; </a:t>
            </a:r>
            <a:r>
              <a:rPr lang="en-US" b="1" dirty="0"/>
              <a:t>Cyndy B. Cordell, MBA</a:t>
            </a:r>
            <a:r>
              <a:rPr lang="en-US" dirty="0"/>
              <a:t>, Director, Healthcare Professional Services, Alzheimer's Association, Chicago, IL; </a:t>
            </a:r>
            <a:r>
              <a:rPr lang="en-US" b="1" dirty="0"/>
              <a:t>Dolores Gallagher Thompson, PhD, ABPP</a:t>
            </a:r>
            <a:r>
              <a:rPr lang="en-US" dirty="0"/>
              <a:t>, Professor of Research, Department of Psychiatry and Behavioral Sciences, Stanford University School of Medicine, Stanford, CA; </a:t>
            </a:r>
            <a:r>
              <a:rPr lang="en-US" b="1" dirty="0"/>
              <a:t>James Galvin, MD, MPH</a:t>
            </a:r>
            <a:r>
              <a:rPr lang="en-US" dirty="0"/>
              <a:t>, Professor of Clinical Biomedical Science and Associate Dean for Clinical Research, Florida Atlantic University, Boca Raton, FL; </a:t>
            </a:r>
            <a:r>
              <a:rPr lang="en-US" b="1" dirty="0"/>
              <a:t>Mary Guerriero Austrom, PhD</a:t>
            </a:r>
            <a:r>
              <a:rPr lang="en-US" dirty="0"/>
              <a:t>, Wesley P Martin Professor of Alzheimer's Disease Education, Department of Psychiatry, Associate Dean for Diversity Affairs, Indiana University-Purdue University Indianapolis, Indianapolis, IN; </a:t>
            </a:r>
            <a:r>
              <a:rPr lang="en-US" b="1" dirty="0"/>
              <a:t>Robert Kane, MD</a:t>
            </a:r>
            <a:r>
              <a:rPr lang="en-US" dirty="0"/>
              <a:t>, Professor and Minnesota Chair in Long-term Care &amp; Aging, Health Policy &amp; Management, School of Public Health, University of Minnesota; </a:t>
            </a:r>
            <a:r>
              <a:rPr lang="en-US" b="1" dirty="0"/>
              <a:t>Jason Karlawish, MD</a:t>
            </a:r>
            <a:r>
              <a:rPr lang="en-US" dirty="0"/>
              <a:t>, Professor of Medicine, Perelman School of Medicine, University of Pennsylvania; </a:t>
            </a:r>
            <a:r>
              <a:rPr lang="en-US" b="1" dirty="0"/>
              <a:t>Helen M. Matheny, MS, APR</a:t>
            </a:r>
            <a:r>
              <a:rPr lang="en-US" dirty="0"/>
              <a:t>, Director of the Alzheimer's Disease Outreach Program, Blanchette Rockefeller Neuroscience Institute, Morgantown, WV; </a:t>
            </a:r>
            <a:r>
              <a:rPr lang="en-US" b="1" dirty="0"/>
              <a:t>Darby Morhardt, PhD, LCSW</a:t>
            </a:r>
            <a:r>
              <a:rPr lang="en-US" dirty="0"/>
              <a:t>, Associate Professor, Cognitive Neurology and Alzheimer's Disease Center and Department of Preventive Medicine, Northwestern University Feinberg School of Medicine, Northwestern University, Chicago, IL; </a:t>
            </a:r>
            <a:r>
              <a:rPr lang="en-US" b="1" dirty="0"/>
              <a:t>Cecilia Rokusek, EdD, MSc, RDN</a:t>
            </a:r>
            <a:r>
              <a:rPr lang="en-US" dirty="0"/>
              <a:t>,  Assistant Dean of Research and Innovation, Professor of Family Medicine, Public Health, Nutrition, and Disaster and Emergency Preparedness, College of Osteopathic Medicine, Nova Southeastern University, Fort Lauderdale, FL. Additional expertise in the development of the modules was provided by </a:t>
            </a:r>
            <a:r>
              <a:rPr lang="en-US" b="1" dirty="0"/>
              <a:t>Meg Kabat, LCSW-C, CCM; Eleanor S. McConnell, PhD, MSN, RN, GCNS, BC; Linda O. Nichols, PhD, MA, BA; Todd Semla, MS, PharmD, BCPS, FCCP, AGSF; Kenneth Shay, DDS, MS</a:t>
            </a:r>
            <a:r>
              <a:rPr lang="en-US" dirty="0"/>
              <a:t>, from the U.S. Department of Veterans Affairs and </a:t>
            </a:r>
            <a:r>
              <a:rPr lang="en-US" b="1" dirty="0"/>
              <a:t>Seth Keller, MD </a:t>
            </a:r>
            <a:r>
              <a:rPr lang="en-US" dirty="0"/>
              <a:t>and </a:t>
            </a:r>
            <a:r>
              <a:rPr lang="en-US" b="1" dirty="0"/>
              <a:t>Matthew P. Janicki, PhD</a:t>
            </a:r>
            <a:r>
              <a:rPr lang="en-US" dirty="0"/>
              <a:t>, National Task Group on Intellectual Disabilities and Dementia Practices.</a:t>
            </a:r>
          </a:p>
          <a:p>
            <a:pPr marL="0" indent="0">
              <a:buNone/>
            </a:pPr>
            <a:endParaRPr lang="en-US" dirty="0"/>
          </a:p>
        </p:txBody>
      </p:sp>
    </p:spTree>
    <p:extLst>
      <p:ext uri="{BB962C8B-B14F-4D97-AF65-F5344CB8AC3E}">
        <p14:creationId xmlns:p14="http://schemas.microsoft.com/office/powerpoint/2010/main" val="1391765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x-none" dirty="0"/>
              <a:t>Brought to you by the</a:t>
            </a:r>
            <a:r>
              <a:rPr lang="en-US" dirty="0"/>
              <a:t/>
            </a:r>
            <a:br>
              <a:rPr lang="en-US" dirty="0"/>
            </a:br>
            <a:r>
              <a:rPr lang="x-none" dirty="0"/>
              <a:t>U.S. Department of Health and Human Services</a:t>
            </a:r>
            <a:r>
              <a:rPr lang="en-US" dirty="0"/>
              <a:t>,</a:t>
            </a:r>
            <a:br>
              <a:rPr lang="en-US" dirty="0"/>
            </a:br>
            <a:r>
              <a:rPr lang="x-none" dirty="0"/>
              <a:t>Health Resources and Services Administration</a:t>
            </a:r>
            <a:endParaRPr lang="en-US" dirty="0"/>
          </a:p>
        </p:txBody>
      </p:sp>
      <p:pic>
        <p:nvPicPr>
          <p:cNvPr id="25" name="Picture Placeholder 24" descr="Logo of the U.S. Department of Health and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26" name="Picture Placeholder 25" descr="Logo of the Health Resources and Services Administration (HRSA)"/>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182964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Learning Objectives </a:t>
            </a:r>
          </a:p>
        </p:txBody>
      </p:sp>
      <p:sp>
        <p:nvSpPr>
          <p:cNvPr id="3" name="Content Placeholder 2"/>
          <p:cNvSpPr>
            <a:spLocks noGrp="1"/>
          </p:cNvSpPr>
          <p:nvPr>
            <p:ph idx="1"/>
          </p:nvPr>
        </p:nvSpPr>
        <p:spPr>
          <a:xfrm>
            <a:off x="457200" y="1644087"/>
            <a:ext cx="8229600" cy="4329993"/>
          </a:xfrm>
        </p:spPr>
        <p:txBody>
          <a:bodyPr>
            <a:noAutofit/>
          </a:bodyPr>
          <a:lstStyle/>
          <a:p>
            <a:pPr marL="0" indent="0">
              <a:buNone/>
            </a:pPr>
            <a:r>
              <a:rPr lang="en-US" dirty="0">
                <a:latin typeface="Calibri "/>
              </a:rPr>
              <a:t>After reviewing this module, the learner will be able to: </a:t>
            </a:r>
          </a:p>
          <a:p>
            <a:pPr lvl="0"/>
            <a:r>
              <a:rPr lang="en-US" dirty="0">
                <a:latin typeface="Calibri "/>
              </a:rPr>
              <a:t>Discuss the role of the pharmacist in identifying persons who should be evaluated for a diagnosis of dementia </a:t>
            </a:r>
          </a:p>
          <a:p>
            <a:pPr lvl="0"/>
            <a:r>
              <a:rPr lang="en-US" dirty="0">
                <a:latin typeface="Calibri "/>
              </a:rPr>
              <a:t>Explain the role of the pharmacist in choosing the appropriate medications for the treatment of Alzheimer’s disease and associated comorbidities (conditions that exist concurrently)</a:t>
            </a:r>
          </a:p>
          <a:p>
            <a:pPr lvl="0"/>
            <a:r>
              <a:rPr lang="en-US" dirty="0">
                <a:latin typeface="Calibri "/>
              </a:rPr>
              <a:t>Describe how pharmacists can monitor persons for problems such as medication failure, non-adherence and side effects, and the ways that intervention may occur</a:t>
            </a:r>
          </a:p>
          <a:p>
            <a:pPr lvl="0"/>
            <a:r>
              <a:rPr lang="en-US" dirty="0">
                <a:latin typeface="Calibri "/>
              </a:rPr>
              <a:t>Discuss the role of the pharmacist in caring for the person with advancing </a:t>
            </a:r>
            <a:r>
              <a:rPr lang="en-US" dirty="0" smtClean="0">
                <a:latin typeface="Calibri "/>
              </a:rPr>
              <a:t>dementia</a:t>
            </a:r>
            <a:endParaRPr lang="en-US" dirty="0">
              <a:latin typeface="Calibri "/>
            </a:endParaRPr>
          </a:p>
          <a:p>
            <a:pPr lvl="0"/>
            <a:r>
              <a:rPr lang="en-US" dirty="0">
                <a:latin typeface="Calibri "/>
              </a:rPr>
              <a:t>Describe how the pharmacist can assist individuals who are caring for </a:t>
            </a:r>
            <a:r>
              <a:rPr lang="en-US" dirty="0" smtClean="0">
                <a:latin typeface="Calibri "/>
              </a:rPr>
              <a:t>persons living </a:t>
            </a:r>
            <a:r>
              <a:rPr lang="en-US" dirty="0">
                <a:latin typeface="Calibri "/>
              </a:rPr>
              <a:t>with dementia</a:t>
            </a:r>
            <a:endParaRPr lang="en-US" dirty="0"/>
          </a:p>
        </p:txBody>
      </p:sp>
    </p:spTree>
    <p:extLst>
      <p:ext uri="{BB962C8B-B14F-4D97-AF65-F5344CB8AC3E}">
        <p14:creationId xmlns:p14="http://schemas.microsoft.com/office/powerpoint/2010/main" val="1279421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Key Take-Home Messages</a:t>
            </a:r>
          </a:p>
        </p:txBody>
      </p:sp>
      <p:sp>
        <p:nvSpPr>
          <p:cNvPr id="3" name="Content Placeholder 2"/>
          <p:cNvSpPr>
            <a:spLocks noGrp="1"/>
          </p:cNvSpPr>
          <p:nvPr>
            <p:ph idx="1"/>
          </p:nvPr>
        </p:nvSpPr>
        <p:spPr>
          <a:xfrm>
            <a:off x="457200" y="1644087"/>
            <a:ext cx="8229600" cy="3857553"/>
          </a:xfrm>
        </p:spPr>
        <p:txBody>
          <a:bodyPr>
            <a:noAutofit/>
          </a:bodyPr>
          <a:lstStyle/>
          <a:p>
            <a:pPr lvl="0"/>
            <a:r>
              <a:rPr lang="en-US" dirty="0">
                <a:solidFill>
                  <a:prstClr val="black"/>
                </a:solidFill>
                <a:latin typeface="Calibri "/>
              </a:rPr>
              <a:t>Pharmacists have: </a:t>
            </a:r>
          </a:p>
          <a:p>
            <a:pPr lvl="1">
              <a:buFont typeface="Arial" panose="020B0604020202020204" pitchFamily="34" charset="0"/>
              <a:buChar char="•"/>
            </a:pPr>
            <a:r>
              <a:rPr lang="en-US" dirty="0">
                <a:latin typeface="Calibri "/>
              </a:rPr>
              <a:t>Frequent contact with persons with dementia as well as their caregivers, which puts them in a position to address medication and disease-related concerns.</a:t>
            </a:r>
          </a:p>
          <a:p>
            <a:pPr lvl="1">
              <a:buFont typeface="Arial" panose="020B0604020202020204" pitchFamily="34" charset="0"/>
              <a:buChar char="•"/>
            </a:pPr>
            <a:r>
              <a:rPr lang="en-US" dirty="0">
                <a:latin typeface="Calibri "/>
              </a:rPr>
              <a:t>Expertise to address issues related to medications used for dementia, as well as concomitant diagnoses.</a:t>
            </a:r>
          </a:p>
          <a:p>
            <a:pPr lvl="1">
              <a:buFont typeface="Arial" panose="020B0604020202020204" pitchFamily="34" charset="0"/>
              <a:buChar char="•"/>
            </a:pPr>
            <a:r>
              <a:rPr lang="en-US" dirty="0">
                <a:latin typeface="Calibri "/>
              </a:rPr>
              <a:t>Knowledge to address co-morbid conditions treated with prescription and non-prescription medications.</a:t>
            </a:r>
          </a:p>
          <a:p>
            <a:pPr lvl="1">
              <a:buFont typeface="Arial" panose="020B0604020202020204" pitchFamily="34" charset="0"/>
              <a:buChar char="•"/>
            </a:pPr>
            <a:r>
              <a:rPr lang="en-US" dirty="0">
                <a:latin typeface="Calibri "/>
              </a:rPr>
              <a:t>Resources and can offer education to persons and care partners regarding dementia treatment approaches as well as realistic expectations</a:t>
            </a:r>
            <a:endParaRPr lang="en-US" dirty="0"/>
          </a:p>
        </p:txBody>
      </p:sp>
    </p:spTree>
    <p:extLst>
      <p:ext uri="{BB962C8B-B14F-4D97-AF65-F5344CB8AC3E}">
        <p14:creationId xmlns:p14="http://schemas.microsoft.com/office/powerpoint/2010/main" val="3636030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rgbClr val="1F497D"/>
                </a:solidFill>
              </a:rPr>
              <a:t>Outline</a:t>
            </a:r>
            <a:r>
              <a:rPr lang="en-US" sz="2800" b="1" dirty="0">
                <a:solidFill>
                  <a:schemeClr val="bg1"/>
                </a:solidFill>
              </a:rPr>
              <a:t> 2</a:t>
            </a:r>
          </a:p>
        </p:txBody>
      </p:sp>
      <p:sp>
        <p:nvSpPr>
          <p:cNvPr id="3" name="Content Placeholder 2">
            <a:extLst>
              <a:ext uri="{FF2B5EF4-FFF2-40B4-BE49-F238E27FC236}">
                <a16:creationId xmlns:a16="http://schemas.microsoft.com/office/drawing/2014/main" id="{F84DEEC0-5245-47CC-AE00-DC6C85A0060C}"/>
              </a:ext>
            </a:extLst>
          </p:cNvPr>
          <p:cNvSpPr>
            <a:spLocks noGrp="1"/>
          </p:cNvSpPr>
          <p:nvPr>
            <p:ph idx="1"/>
          </p:nvPr>
        </p:nvSpPr>
        <p:spPr>
          <a:xfrm>
            <a:off x="457200" y="1560945"/>
            <a:ext cx="8229600" cy="3178695"/>
          </a:xfrm>
        </p:spPr>
        <p:txBody>
          <a:bodyPr/>
          <a:lstStyle/>
          <a:p>
            <a:r>
              <a:rPr lang="en-US" b="1" dirty="0">
                <a:latin typeface="Calibri "/>
              </a:rPr>
              <a:t>Identifying persons at risk for dementia</a:t>
            </a:r>
          </a:p>
          <a:p>
            <a:r>
              <a:rPr lang="en-US" dirty="0">
                <a:latin typeface="Calibri "/>
              </a:rPr>
              <a:t>Initiation of medication for the treatment of dementia</a:t>
            </a:r>
          </a:p>
          <a:p>
            <a:r>
              <a:rPr lang="en-US" dirty="0">
                <a:latin typeface="Calibri "/>
              </a:rPr>
              <a:t>Ongoing dementia management</a:t>
            </a:r>
          </a:p>
          <a:p>
            <a:pPr lvl="1">
              <a:buFont typeface="Courier New" panose="02070309020205020404" pitchFamily="49" charset="0"/>
              <a:buChar char="o"/>
            </a:pPr>
            <a:r>
              <a:rPr lang="en-US" dirty="0">
                <a:latin typeface="Calibri "/>
              </a:rPr>
              <a:t>Managing comorbid conditions </a:t>
            </a:r>
          </a:p>
          <a:p>
            <a:pPr lvl="1">
              <a:buFont typeface="Courier New" panose="02070309020205020404" pitchFamily="49" charset="0"/>
              <a:buChar char="o"/>
            </a:pPr>
            <a:r>
              <a:rPr lang="en-US" dirty="0">
                <a:latin typeface="Calibri "/>
              </a:rPr>
              <a:t>Identifying and addressing reasons for non-adherence</a:t>
            </a:r>
          </a:p>
          <a:p>
            <a:pPr lvl="1">
              <a:buFont typeface="Courier New" panose="02070309020205020404" pitchFamily="49" charset="0"/>
              <a:buChar char="o"/>
            </a:pPr>
            <a:r>
              <a:rPr lang="en-US" dirty="0">
                <a:latin typeface="Calibri "/>
              </a:rPr>
              <a:t>Approach to the person living with dementia with advancing disease</a:t>
            </a:r>
          </a:p>
          <a:p>
            <a:r>
              <a:rPr lang="en-US" dirty="0">
                <a:latin typeface="Calibri "/>
              </a:rPr>
              <a:t>Caring for the care partner</a:t>
            </a:r>
            <a:endParaRPr lang="en-US" dirty="0"/>
          </a:p>
        </p:txBody>
      </p:sp>
    </p:spTree>
    <p:extLst>
      <p:ext uri="{BB962C8B-B14F-4D97-AF65-F5344CB8AC3E}">
        <p14:creationId xmlns:p14="http://schemas.microsoft.com/office/powerpoint/2010/main" val="3422205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34603"/>
            <a:ext cx="8229600" cy="509186"/>
          </a:xfrm>
        </p:spPr>
        <p:txBody>
          <a:bodyPr>
            <a:noAutofit/>
          </a:bodyPr>
          <a:lstStyle/>
          <a:p>
            <a:pPr algn="l"/>
            <a:r>
              <a:rPr lang="en-US" sz="2800" b="1" dirty="0">
                <a:solidFill>
                  <a:srgbClr val="1F497D"/>
                </a:solidFill>
              </a:rPr>
              <a:t>Identification of Persons Living with Dementia</a:t>
            </a:r>
          </a:p>
        </p:txBody>
      </p:sp>
      <p:sp>
        <p:nvSpPr>
          <p:cNvPr id="3" name="Content Placeholder 2"/>
          <p:cNvSpPr>
            <a:spLocks noGrp="1"/>
          </p:cNvSpPr>
          <p:nvPr>
            <p:ph idx="1"/>
          </p:nvPr>
        </p:nvSpPr>
        <p:spPr>
          <a:xfrm>
            <a:off x="381000" y="1845733"/>
            <a:ext cx="8229600" cy="4107011"/>
          </a:xfrm>
        </p:spPr>
        <p:txBody>
          <a:bodyPr>
            <a:normAutofit/>
          </a:bodyPr>
          <a:lstStyle/>
          <a:p>
            <a:pPr lvl="0"/>
            <a:r>
              <a:rPr lang="en-US" sz="2000" dirty="0">
                <a:latin typeface="Calibri "/>
              </a:rPr>
              <a:t>Pharmacists are likely to see both persons living with dementia and care partners on a regular basis.</a:t>
            </a:r>
          </a:p>
          <a:p>
            <a:pPr lvl="1">
              <a:buFont typeface="Courier New" panose="02070309020205020404" pitchFamily="49" charset="0"/>
              <a:buChar char="o"/>
            </a:pPr>
            <a:r>
              <a:rPr lang="en-US" sz="2000" dirty="0">
                <a:latin typeface="Calibri "/>
              </a:rPr>
              <a:t>They may be the first healthcare practitioner to recognize changes in behavior, memory and mood.</a:t>
            </a:r>
          </a:p>
          <a:p>
            <a:pPr lvl="1">
              <a:buFont typeface="Courier New" panose="02070309020205020404" pitchFamily="49" charset="0"/>
              <a:buChar char="o"/>
            </a:pPr>
            <a:r>
              <a:rPr lang="en-US" sz="2000" dirty="0">
                <a:latin typeface="Calibri "/>
              </a:rPr>
              <a:t>They can monitor for changes in persons with known pre-disposing conditions.</a:t>
            </a:r>
          </a:p>
          <a:p>
            <a:pPr lvl="1">
              <a:buFont typeface="Courier New" panose="02070309020205020404" pitchFamily="49" charset="0"/>
              <a:buChar char="o"/>
            </a:pPr>
            <a:r>
              <a:rPr lang="en-US" sz="2000" dirty="0">
                <a:latin typeface="Calibri "/>
              </a:rPr>
              <a:t>They may administer simple screening tests.	</a:t>
            </a:r>
          </a:p>
          <a:p>
            <a:pPr lvl="1">
              <a:buFont typeface="Courier New" panose="02070309020205020404" pitchFamily="49" charset="0"/>
              <a:buChar char="o"/>
            </a:pPr>
            <a:r>
              <a:rPr lang="en-US" sz="2000" dirty="0">
                <a:latin typeface="Calibri "/>
              </a:rPr>
              <a:t>They may suggest referral to a diagnostician when appropriate.</a:t>
            </a:r>
          </a:p>
          <a:p>
            <a:pPr marL="457200" lvl="1" indent="0">
              <a:spcBef>
                <a:spcPts val="2000"/>
              </a:spcBef>
              <a:buNone/>
            </a:pPr>
            <a:r>
              <a:rPr lang="en-US" sz="1600" dirty="0">
                <a:latin typeface="Calibri "/>
              </a:rPr>
              <a:t>(Diagnosis of Alzheimer’s Disease and Dementia, 2016; </a:t>
            </a:r>
            <a:r>
              <a:rPr lang="en-US" sz="1600" dirty="0" err="1">
                <a:latin typeface="Calibri "/>
              </a:rPr>
              <a:t>Tett</a:t>
            </a:r>
            <a:r>
              <a:rPr lang="en-US" sz="1600" dirty="0">
                <a:latin typeface="Calibri "/>
              </a:rPr>
              <a:t> et al., 1993; </a:t>
            </a:r>
            <a:r>
              <a:rPr lang="en-US" sz="1600" dirty="0" err="1">
                <a:latin typeface="Calibri "/>
              </a:rPr>
              <a:t>Marasco</a:t>
            </a:r>
            <a:r>
              <a:rPr lang="en-US" sz="1600" dirty="0">
                <a:latin typeface="Calibri "/>
              </a:rPr>
              <a:t> et al., 2002; </a:t>
            </a:r>
            <a:r>
              <a:rPr lang="de-DE" sz="1600" dirty="0">
                <a:latin typeface="Calibri "/>
              </a:rPr>
              <a:t>Neugroschl &amp; Wang, 2011; </a:t>
            </a:r>
            <a:r>
              <a:rPr lang="en-US" sz="1600" dirty="0">
                <a:latin typeface="Calibri "/>
              </a:rPr>
              <a:t>The Montreal Cognitive Assessment, 2016)</a:t>
            </a:r>
            <a:endParaRPr lang="en-US" dirty="0"/>
          </a:p>
        </p:txBody>
      </p:sp>
    </p:spTree>
    <p:extLst>
      <p:ext uri="{BB962C8B-B14F-4D97-AF65-F5344CB8AC3E}">
        <p14:creationId xmlns:p14="http://schemas.microsoft.com/office/powerpoint/2010/main" val="2853536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190" y="701040"/>
            <a:ext cx="8229600" cy="1127760"/>
          </a:xfrm>
        </p:spPr>
        <p:txBody>
          <a:bodyPr>
            <a:noAutofit/>
          </a:bodyPr>
          <a:lstStyle/>
          <a:p>
            <a:pPr algn="l"/>
            <a:r>
              <a:rPr lang="en-US" sz="2800" b="1" dirty="0">
                <a:solidFill>
                  <a:srgbClr val="1F497D"/>
                </a:solidFill>
              </a:rPr>
              <a:t>Conditions Associated with an Increase in Alzheimer’s Disease Occurrence</a:t>
            </a:r>
          </a:p>
        </p:txBody>
      </p:sp>
      <p:sp>
        <p:nvSpPr>
          <p:cNvPr id="3" name="Content Placeholder 2"/>
          <p:cNvSpPr>
            <a:spLocks noGrp="1"/>
          </p:cNvSpPr>
          <p:nvPr>
            <p:ph idx="1"/>
          </p:nvPr>
        </p:nvSpPr>
        <p:spPr>
          <a:xfrm>
            <a:off x="457200" y="1828800"/>
            <a:ext cx="8229600" cy="4525963"/>
          </a:xfrm>
        </p:spPr>
        <p:txBody>
          <a:bodyPr>
            <a:normAutofit/>
          </a:bodyPr>
          <a:lstStyle/>
          <a:p>
            <a:pPr lvl="0"/>
            <a:r>
              <a:rPr lang="en-US" sz="2000" dirty="0">
                <a:latin typeface="Calibri "/>
              </a:rPr>
              <a:t>Advanced age</a:t>
            </a:r>
          </a:p>
          <a:p>
            <a:pPr lvl="0"/>
            <a:r>
              <a:rPr lang="en-US" sz="2000" dirty="0">
                <a:latin typeface="Calibri "/>
              </a:rPr>
              <a:t>Atherosclerosis (deposits of fatty material in the arteries) </a:t>
            </a:r>
          </a:p>
          <a:p>
            <a:pPr lvl="0"/>
            <a:r>
              <a:rPr lang="en-US" sz="2000" dirty="0">
                <a:latin typeface="Calibri "/>
              </a:rPr>
              <a:t>Down Syndrome</a:t>
            </a:r>
          </a:p>
          <a:p>
            <a:pPr lvl="0"/>
            <a:r>
              <a:rPr lang="en-US" sz="2000" dirty="0">
                <a:latin typeface="Calibri "/>
              </a:rPr>
              <a:t>Family </a:t>
            </a:r>
            <a:r>
              <a:rPr lang="en-US" sz="2000" dirty="0" smtClean="0">
                <a:latin typeface="Calibri "/>
              </a:rPr>
              <a:t>history</a:t>
            </a:r>
            <a:endParaRPr lang="en-US" sz="2000" dirty="0">
              <a:latin typeface="Calibri "/>
            </a:endParaRPr>
          </a:p>
          <a:p>
            <a:pPr lvl="0"/>
            <a:r>
              <a:rPr lang="en-US" sz="2000" dirty="0">
                <a:latin typeface="Calibri "/>
              </a:rPr>
              <a:t>Head injury</a:t>
            </a:r>
          </a:p>
          <a:p>
            <a:pPr lvl="0"/>
            <a:r>
              <a:rPr lang="en-US" sz="2000" dirty="0">
                <a:latin typeface="Calibri "/>
              </a:rPr>
              <a:t>Hypercholesterolemia (elevated cholesterol levels)</a:t>
            </a:r>
          </a:p>
          <a:p>
            <a:pPr lvl="0"/>
            <a:r>
              <a:rPr lang="en-US" sz="2000" dirty="0">
                <a:latin typeface="Calibri "/>
              </a:rPr>
              <a:t>Hyperglycemia/Diabetes Mellitus (high blood sugar)</a:t>
            </a:r>
          </a:p>
          <a:p>
            <a:pPr lvl="0"/>
            <a:r>
              <a:rPr lang="en-US" sz="2000" dirty="0">
                <a:latin typeface="Calibri "/>
              </a:rPr>
              <a:t>Hypertension (high blood pressure)</a:t>
            </a:r>
            <a:endParaRPr lang="en-US" sz="1600" dirty="0">
              <a:latin typeface="Calibri "/>
            </a:endParaRPr>
          </a:p>
          <a:p>
            <a:pPr marL="0" lvl="0" indent="0">
              <a:spcBef>
                <a:spcPts val="2000"/>
              </a:spcBef>
              <a:buNone/>
            </a:pPr>
            <a:r>
              <a:rPr lang="en-US" sz="1600" dirty="0">
                <a:latin typeface="Calibri "/>
              </a:rPr>
              <a:t>(What We Know Today About Alzheimer’s Disease, 2016; Alzheimer’s Disease Genetics Fact Sheet, 2016; McGuinness et al., 2009; Alzheimer’s Research on Causes and Risk Factors, 2016; Alzheimer’s Disease, 2014; Kroner,2009)</a:t>
            </a:r>
          </a:p>
        </p:txBody>
      </p:sp>
    </p:spTree>
    <p:extLst>
      <p:ext uri="{BB962C8B-B14F-4D97-AF65-F5344CB8AC3E}">
        <p14:creationId xmlns:p14="http://schemas.microsoft.com/office/powerpoint/2010/main" val="2696227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656" y="843795"/>
            <a:ext cx="8229600" cy="450512"/>
          </a:xfrm>
        </p:spPr>
        <p:txBody>
          <a:bodyPr>
            <a:noAutofit/>
          </a:bodyPr>
          <a:lstStyle/>
          <a:p>
            <a:pPr algn="l"/>
            <a:r>
              <a:rPr lang="en-US" sz="2800" b="1" dirty="0">
                <a:solidFill>
                  <a:srgbClr val="1F497D"/>
                </a:solidFill>
              </a:rPr>
              <a:t>Common Initial Symptoms of Alzheimer’s Disease</a:t>
            </a:r>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pPr lvl="0"/>
            <a:r>
              <a:rPr lang="en-US" sz="2000" dirty="0">
                <a:latin typeface="Calibri "/>
              </a:rPr>
              <a:t>Pharmacists should consider further inquiry if any of the following are noted: </a:t>
            </a:r>
          </a:p>
          <a:p>
            <a:pPr lvl="1">
              <a:buFont typeface="Courier New" panose="02070309020205020404" pitchFamily="49" charset="0"/>
              <a:buChar char="o"/>
            </a:pPr>
            <a:r>
              <a:rPr lang="en-US" sz="2000" dirty="0">
                <a:latin typeface="Calibri "/>
              </a:rPr>
              <a:t>Memory loss or difficulty recalling the names of everyday objects (anomia)</a:t>
            </a:r>
          </a:p>
          <a:p>
            <a:pPr lvl="1">
              <a:buFont typeface="Courier New" panose="02070309020205020404" pitchFamily="49" charset="0"/>
              <a:buChar char="o"/>
            </a:pPr>
            <a:r>
              <a:rPr lang="en-US" sz="2000" dirty="0">
                <a:latin typeface="Calibri "/>
              </a:rPr>
              <a:t>Difficulty with performance of familiar tasks (apraxia)</a:t>
            </a:r>
          </a:p>
          <a:p>
            <a:pPr lvl="1">
              <a:buFont typeface="Courier New" panose="02070309020205020404" pitchFamily="49" charset="0"/>
              <a:buChar char="o"/>
            </a:pPr>
            <a:r>
              <a:rPr lang="en-US" sz="2000" dirty="0">
                <a:latin typeface="Calibri "/>
              </a:rPr>
              <a:t>Speech difficulty or difficulty understanding words (aphasia)</a:t>
            </a:r>
          </a:p>
          <a:p>
            <a:pPr lvl="1">
              <a:buFont typeface="Courier New" panose="02070309020205020404" pitchFamily="49" charset="0"/>
              <a:buChar char="o"/>
            </a:pPr>
            <a:r>
              <a:rPr lang="en-US" sz="2000" dirty="0">
                <a:latin typeface="Calibri "/>
              </a:rPr>
              <a:t>Inability to process sensory information (agnosia)</a:t>
            </a:r>
          </a:p>
          <a:p>
            <a:pPr lvl="1">
              <a:buFont typeface="Courier New" panose="02070309020205020404" pitchFamily="49" charset="0"/>
              <a:buChar char="o"/>
            </a:pPr>
            <a:r>
              <a:rPr lang="en-US" sz="2000" dirty="0">
                <a:latin typeface="Calibri "/>
              </a:rPr>
              <a:t>Decreased judgment</a:t>
            </a:r>
          </a:p>
          <a:p>
            <a:pPr lvl="1">
              <a:buFont typeface="Courier New" panose="02070309020205020404" pitchFamily="49" charset="0"/>
              <a:buChar char="o"/>
            </a:pPr>
            <a:r>
              <a:rPr lang="en-US" sz="2000" dirty="0">
                <a:latin typeface="Calibri "/>
              </a:rPr>
              <a:t>Difficulty with abstract thinking</a:t>
            </a:r>
          </a:p>
          <a:p>
            <a:pPr lvl="1">
              <a:buFont typeface="Courier New" panose="02070309020205020404" pitchFamily="49" charset="0"/>
              <a:buChar char="o"/>
            </a:pPr>
            <a:r>
              <a:rPr lang="en-US" sz="2000" dirty="0">
                <a:latin typeface="Calibri "/>
              </a:rPr>
              <a:t>Disorientation to time or place</a:t>
            </a:r>
          </a:p>
          <a:p>
            <a:pPr lvl="1">
              <a:buFont typeface="Courier New" panose="02070309020205020404" pitchFamily="49" charset="0"/>
              <a:buChar char="o"/>
            </a:pPr>
            <a:r>
              <a:rPr lang="en-US" sz="2000" dirty="0">
                <a:latin typeface="Calibri "/>
              </a:rPr>
              <a:t>Misplacing items</a:t>
            </a:r>
          </a:p>
          <a:p>
            <a:pPr lvl="1">
              <a:buFont typeface="Courier New" panose="02070309020205020404" pitchFamily="49" charset="0"/>
              <a:buChar char="o"/>
            </a:pPr>
            <a:r>
              <a:rPr lang="en-US" sz="2000" dirty="0">
                <a:latin typeface="Calibri "/>
              </a:rPr>
              <a:t>Loss of </a:t>
            </a:r>
            <a:r>
              <a:rPr lang="en-US" dirty="0">
                <a:latin typeface="Calibri "/>
              </a:rPr>
              <a:t>motivation </a:t>
            </a:r>
            <a:endParaRPr lang="en-US" dirty="0" smtClean="0">
              <a:latin typeface="Calibri "/>
            </a:endParaRPr>
          </a:p>
          <a:p>
            <a:pPr lvl="1">
              <a:buFont typeface="Courier New" panose="02070309020205020404" pitchFamily="49" charset="0"/>
              <a:buChar char="o"/>
            </a:pPr>
            <a:r>
              <a:rPr lang="en-US" dirty="0" smtClean="0">
                <a:latin typeface="Calibri "/>
              </a:rPr>
              <a:t>New </a:t>
            </a:r>
            <a:r>
              <a:rPr lang="en-US" dirty="0">
                <a:latin typeface="Calibri "/>
              </a:rPr>
              <a:t>“late onset” seizures and/or gait dysfunction in adults with Down syndrome</a:t>
            </a:r>
          </a:p>
          <a:p>
            <a:pPr lvl="1">
              <a:buFont typeface="Courier New" panose="02070309020205020404" pitchFamily="49" charset="0"/>
              <a:buChar char="o"/>
            </a:pPr>
            <a:endParaRPr lang="en-US" sz="2000" dirty="0">
              <a:latin typeface="Calibri "/>
            </a:endParaRPr>
          </a:p>
          <a:p>
            <a:pPr marL="457200" lvl="1" indent="0">
              <a:buNone/>
            </a:pPr>
            <a:r>
              <a:rPr lang="en-US" sz="1600" dirty="0">
                <a:latin typeface="Calibri "/>
              </a:rPr>
              <a:t>(Diagnosis of Alzheimer’s Disease and Dementia, 2016; Mild Cognitive Impairment, 2016; Alzheimer’s Disease: Unraveling the Mystery, 2008; </a:t>
            </a:r>
            <a:r>
              <a:rPr lang="en-US" sz="1600" dirty="0" err="1">
                <a:latin typeface="Calibri "/>
              </a:rPr>
              <a:t>Neugroschl</a:t>
            </a:r>
            <a:r>
              <a:rPr lang="en-US" sz="1600" dirty="0">
                <a:latin typeface="Calibri "/>
              </a:rPr>
              <a:t> &amp; Wang, 2009)</a:t>
            </a:r>
            <a:endParaRPr lang="en-US" sz="1600" dirty="0"/>
          </a:p>
        </p:txBody>
      </p:sp>
    </p:spTree>
    <p:extLst>
      <p:ext uri="{BB962C8B-B14F-4D97-AF65-F5344CB8AC3E}">
        <p14:creationId xmlns:p14="http://schemas.microsoft.com/office/powerpoint/2010/main" val="398461458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F67234D7727749955A18EB9CD6DB92" ma:contentTypeVersion="28" ma:contentTypeDescription="Create a new document." ma:contentTypeScope="" ma:versionID="ae945d43b0cbc4503d01322433cae909">
  <xsd:schema xmlns:xsd="http://www.w3.org/2001/XMLSchema" xmlns:xs="http://www.w3.org/2001/XMLSchema" xmlns:p="http://schemas.microsoft.com/office/2006/metadata/properties" targetNamespace="http://schemas.microsoft.com/office/2006/metadata/properties" ma:root="true" ma:fieldsID="d53a2edc3d9b1cc909dce531124bd56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13ff120d-8bd5-4291-a148-70db8d7e9204" ContentTypeId="0x01" PreviousValue="false"/>
</file>

<file path=customXml/itemProps1.xml><?xml version="1.0" encoding="utf-8"?>
<ds:datastoreItem xmlns:ds="http://schemas.openxmlformats.org/officeDocument/2006/customXml" ds:itemID="{E6EACA3C-A7B3-4FB6-980C-76D6EFF57E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A195FE3-6406-4B75-8577-E97D753707CC}">
  <ds:schemaRefs>
    <ds:schemaRef ds:uri="http://schemas.openxmlformats.org/package/2006/metadata/core-properties"/>
    <ds:schemaRef ds:uri="http://www.w3.org/XML/1998/namespace"/>
    <ds:schemaRef ds:uri="http://purl.org/dc/dcmitype/"/>
    <ds:schemaRef ds:uri="http://purl.org/dc/terms/"/>
    <ds:schemaRef ds:uri="http://schemas.microsoft.com/office/2006/documentManagement/types"/>
    <ds:schemaRef ds:uri="http://schemas.microsoft.com/office/2006/metadata/properties"/>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6CB4A2D8-3F7F-4629-8D45-DC602ECBF1AF}">
  <ds:schemaRefs>
    <ds:schemaRef ds:uri="http://schemas.microsoft.com/sharepoint/v3/contenttype/forms"/>
  </ds:schemaRefs>
</ds:datastoreItem>
</file>

<file path=customXml/itemProps4.xml><?xml version="1.0" encoding="utf-8"?>
<ds:datastoreItem xmlns:ds="http://schemas.openxmlformats.org/officeDocument/2006/customXml" ds:itemID="{0BE2A81C-A61D-47DD-8256-5E0CEF5C6006}">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1208</TotalTime>
  <Words>3559</Words>
  <Application>Microsoft Office PowerPoint</Application>
  <PresentationFormat>On-screen Show (4:3)</PresentationFormat>
  <Paragraphs>421</Paragraphs>
  <Slides>36</Slides>
  <Notes>36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36</vt:i4>
      </vt:variant>
    </vt:vector>
  </HeadingPairs>
  <TitlesOfParts>
    <vt:vector size="46" baseType="lpstr">
      <vt:lpstr>Arial</vt:lpstr>
      <vt:lpstr>Calibri</vt:lpstr>
      <vt:lpstr>Calibri </vt:lpstr>
      <vt:lpstr>Calibri (Body)</vt:lpstr>
      <vt:lpstr>Courier New</vt:lpstr>
      <vt:lpstr>Symbol</vt:lpstr>
      <vt:lpstr>Times New Roman</vt:lpstr>
      <vt:lpstr>Wingdings</vt:lpstr>
      <vt:lpstr>1_Office Theme</vt:lpstr>
      <vt:lpstr>2_Office Theme</vt:lpstr>
      <vt:lpstr>Role of the Pharmacist in the Care of Persons Living with Dementia​ MODULE 15 </vt:lpstr>
      <vt:lpstr>Copyright Language </vt:lpstr>
      <vt:lpstr>Outline</vt:lpstr>
      <vt:lpstr>Learning Objectives </vt:lpstr>
      <vt:lpstr>Key Take-Home Messages</vt:lpstr>
      <vt:lpstr>Outline 2</vt:lpstr>
      <vt:lpstr>Identification of Persons Living with Dementia</vt:lpstr>
      <vt:lpstr>Conditions Associated with an Increase in Alzheimer’s Disease Occurrence</vt:lpstr>
      <vt:lpstr>Common Initial Symptoms of Alzheimer’s Disease</vt:lpstr>
      <vt:lpstr>Medication Review to Rule Out Drug-Induced Symptoms</vt:lpstr>
      <vt:lpstr>Case Study Part 1</vt:lpstr>
      <vt:lpstr>Outline 3</vt:lpstr>
      <vt:lpstr>Participation in the Drug Utilization Process for Alzheimer’s Disease Treatment</vt:lpstr>
      <vt:lpstr>Monitoring Initiation and Titration of Medications</vt:lpstr>
      <vt:lpstr>Medication-specific dosing</vt:lpstr>
      <vt:lpstr>Medication-specific dosing (continued)</vt:lpstr>
      <vt:lpstr>Educating the Person, Family and Care Partners</vt:lpstr>
      <vt:lpstr>Educating the Person, Family and Care Partners (continued)</vt:lpstr>
      <vt:lpstr>Case Study Part 2</vt:lpstr>
      <vt:lpstr>Outline 4</vt:lpstr>
      <vt:lpstr>Continuous Monitoring for Drug and Disease State Interactions</vt:lpstr>
      <vt:lpstr>Anticholinergic Load</vt:lpstr>
      <vt:lpstr>Identification and Management of Comorbidities</vt:lpstr>
      <vt:lpstr>Identification and Management of Comorbidities  (continued)</vt:lpstr>
      <vt:lpstr>Outline 5</vt:lpstr>
      <vt:lpstr>Monitor for and Address Non-adherence</vt:lpstr>
      <vt:lpstr>Monitor for and Address Non-adherence (continued)</vt:lpstr>
      <vt:lpstr>Outline 6</vt:lpstr>
      <vt:lpstr>The Pharmacist’s Role in Caring for Persons with Advancing Disease</vt:lpstr>
      <vt:lpstr>Case Study Part 3</vt:lpstr>
      <vt:lpstr>Outline 7</vt:lpstr>
      <vt:lpstr>Caring for the Care Partner</vt:lpstr>
      <vt:lpstr>Evaluation   </vt:lpstr>
      <vt:lpstr>Evaluation (Continued)   </vt:lpstr>
      <vt:lpstr>Acknowledgements</vt:lpstr>
      <vt:lpstr>Brought to you by the U.S. Department of Health and Human Services, Health Resources and Services Administration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the Pharmacist in the Care of Persons Living with Dementia​ - Module 15</dc:title>
  <dc:subject>Role of the Pharmacist in the Care of Persons Living with Dementia​ - Module 15</dc:subject>
  <dc:creator>Department of Health and Human Services;Health Resources and Services Administration</dc:creator>
  <cp:keywords>Department of Health and Human Services; Health Resources and Services Administration; Role of the Pharmacist; Care of Persons Living with Dementia; PLwD; Module 15; Ongoing dementia management; Managing comorbid conditions; Reasons for non-adherence; Caring for care partner</cp:keywords>
  <cp:lastModifiedBy>Cummings, Mackenzie (HRSA)</cp:lastModifiedBy>
  <cp:revision>85</cp:revision>
  <dcterms:modified xsi:type="dcterms:W3CDTF">2019-01-02T19:08:12Z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0x01010048F67234D7727749955A18EB9CD6DB92</vt:lpwstr>
  </property>
</Properties>
</file>