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320" r:id="rId2"/>
    <p:sldId id="281" r:id="rId3"/>
    <p:sldId id="30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318" r:id="rId20"/>
    <p:sldId id="319" r:id="rId21"/>
    <p:sldId id="305" r:id="rId22"/>
    <p:sldId id="306" r:id="rId23"/>
    <p:sldId id="299" r:id="rId24"/>
    <p:sldId id="310" r:id="rId25"/>
    <p:sldId id="312" r:id="rId26"/>
    <p:sldId id="315" r:id="rId27"/>
    <p:sldId id="298" r:id="rId28"/>
    <p:sldId id="316" r:id="rId29"/>
    <p:sldId id="317" r:id="rId30"/>
    <p:sldId id="300" r:id="rId31"/>
    <p:sldId id="311" r:id="rId32"/>
    <p:sldId id="308" r:id="rId33"/>
    <p:sldId id="309" r:id="rId34"/>
    <p:sldId id="307" r:id="rId35"/>
    <p:sldId id="32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NT" lastIdx="2" clrIdx="0"/>
  <p:cmAuthor id="1" name="Chad Kee" initials="CK" lastIdx="4" clrIdx="1">
    <p:extLst/>
  </p:cmAuthor>
  <p:cmAuthor id="2" name="Owner" initials="O" lastIdx="2" clrIdx="2">
    <p:extLst>
      <p:ext uri="{19B8F6BF-5375-455C-9EA6-DF929625EA0E}">
        <p15:presenceInfo xmlns:p15="http://schemas.microsoft.com/office/powerpoint/2012/main" userId="Owner" providerId="None"/>
      </p:ext>
    </p:extLst>
  </p:cmAuthor>
  <p:cmAuthor id="3" name="Blonska, Joanna (HRSA)" initials="BJ(" lastIdx="21" clrIdx="3">
    <p:extLst>
      <p:ext uri="{19B8F6BF-5375-455C-9EA6-DF929625EA0E}">
        <p15:presenceInfo xmlns:p15="http://schemas.microsoft.com/office/powerpoint/2012/main" userId="S-1-5-21-1575576018-681398725-1848903544-548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50" autoAdjust="0"/>
    <p:restoredTop sz="58750" autoAdjust="0"/>
  </p:normalViewPr>
  <p:slideViewPr>
    <p:cSldViewPr>
      <p:cViewPr varScale="1">
        <p:scale>
          <a:sx n="50" d="100"/>
          <a:sy n="50" d="100"/>
        </p:scale>
        <p:origin x="153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2681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B0030-3551-4367-8866-A5A86733275E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E896E0-ED81-4F8E-A274-238AABD03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4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19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726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392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52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723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150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283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144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116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51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75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844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510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897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856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853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A3644-2C24-4D5D-B7B1-3073FCA2AED6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5365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208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350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307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768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3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02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8067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33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0570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965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5031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50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78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66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70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35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251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E896E0-ED81-4F8E-A274-238AABD03B7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08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0999"/>
            <a:ext cx="8229600" cy="2057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530352" y="2587752"/>
            <a:ext cx="8156448" cy="313639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230188" y="5559552"/>
            <a:ext cx="886968" cy="886968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7379208" y="6108192"/>
            <a:ext cx="1453896" cy="493776"/>
          </a:xfrm>
        </p:spPr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605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596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055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53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551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with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57200" y="1524000"/>
            <a:ext cx="8229600" cy="9144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1"/>
            <a:ext cx="8229600" cy="259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57200" y="5334000"/>
            <a:ext cx="8229600" cy="685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2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28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01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4208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301752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75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209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622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10160" y="6553200"/>
            <a:ext cx="7391400" cy="0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74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gration.samhsa.gov/images/res/PHQ%20-%20Questions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alynncarter.org/UserFiles/RAM.pdf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gration.samhsa.gov/clinical-practice/GAD708.19.08Cartwright.pdf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z.org/documents_custom/2017-facts-and-figures.pdf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pa.org/pi/about/publications/caregivers/faq/health-effects.aspx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regiver.org/caregiver-health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gration.samhsa.gov/clinical-practice/GAD708.19.08Cartwright.pdf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dzKXhyv_tg" TargetMode="External"/><Relationship Id="rId7" Type="http://schemas.openxmlformats.org/officeDocument/2006/relationships/hyperlink" Target="http://alz.org/norcal/in_my_community_63876.asp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3zKADdgcf14" TargetMode="External"/><Relationship Id="rId5" Type="http://schemas.openxmlformats.org/officeDocument/2006/relationships/hyperlink" Target="https://www.youtube.com/watch?v=VDOJxKxNKsI" TargetMode="External"/><Relationship Id="rId4" Type="http://schemas.openxmlformats.org/officeDocument/2006/relationships/hyperlink" Target="https://www.youtube.com/watch?v=gr_47LOFp7M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munityresourcefinder.org/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lz.org/care/alzheimers-dementia-healthy-caregiver.asp" TargetMode="External"/><Relationship Id="rId5" Type="http://schemas.openxmlformats.org/officeDocument/2006/relationships/hyperlink" Target="http://alz.org/care/alzheimers-dementia-caregiver-stress-burnout.asp" TargetMode="External"/><Relationship Id="rId4" Type="http://schemas.openxmlformats.org/officeDocument/2006/relationships/hyperlink" Target="https://www.alz.org/care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Taking Care of Those Caring for Persons Living with Dementia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530352" y="3200400"/>
            <a:ext cx="8156448" cy="3136392"/>
          </a:xfrm>
        </p:spPr>
        <p:txBody>
          <a:bodyPr>
            <a:normAutofit fontScale="92500" lnSpcReduction="10000"/>
          </a:bodyPr>
          <a:lstStyle/>
          <a:p>
            <a:pPr lvl="0" algn="ctr"/>
            <a:r>
              <a:rPr lang="en-US" altLang="en-US" dirty="0">
                <a:solidFill>
                  <a:prstClr val="black"/>
                </a:solidFill>
                <a:latin typeface="Calibri" panose="020F0502020204030204" pitchFamily="34" charset="0"/>
              </a:rPr>
              <a:t>This module was</a:t>
            </a:r>
            <a:r>
              <a:rPr lang="en-US" dirty="0">
                <a:solidFill>
                  <a:prstClr val="black"/>
                </a:solidFill>
              </a:rPr>
              <a:t> developed under a contract from the U.S. Department of Health and</a:t>
            </a: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 Human Services, Health Resources and Services Administration. This work was </a:t>
            </a: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funded by the U.S. Department of Health and Human Services, Office of Women’s Health.</a:t>
            </a:r>
          </a:p>
          <a:p>
            <a:pPr algn="ctr"/>
            <a:endParaRPr lang="en-US" i="1" dirty="0"/>
          </a:p>
          <a:p>
            <a:pPr algn="ctr"/>
            <a:r>
              <a:rPr lang="en-US" i="1" dirty="0"/>
              <a:t>Some of the views expressed in this presentation module </a:t>
            </a:r>
          </a:p>
          <a:p>
            <a:pPr algn="ctr"/>
            <a:r>
              <a:rPr lang="en-US" i="1" dirty="0"/>
              <a:t>are solely the opinions of the author(s) and do not necessarily </a:t>
            </a:r>
          </a:p>
          <a:p>
            <a:pPr algn="ctr"/>
            <a:r>
              <a:rPr lang="en-US" i="1" dirty="0"/>
              <a:t>reflect the official policies of the U.S. Department of Health and Human Services </a:t>
            </a:r>
          </a:p>
          <a:p>
            <a:pPr algn="ctr"/>
            <a:r>
              <a:rPr lang="en-US" i="1" dirty="0"/>
              <a:t>or the Health Resources and Services Administration, </a:t>
            </a:r>
          </a:p>
          <a:p>
            <a:pPr algn="ctr"/>
            <a:r>
              <a:rPr lang="en-US" i="1" dirty="0"/>
              <a:t>nor does mention of the department or agency names imply </a:t>
            </a:r>
          </a:p>
          <a:p>
            <a:pPr algn="ctr"/>
            <a:r>
              <a:rPr lang="en-US" i="1" dirty="0"/>
              <a:t>endorsement by the U.S. Government</a:t>
            </a:r>
            <a:r>
              <a:rPr lang="en-US" i="1" dirty="0" smtClean="0"/>
              <a:t>.</a:t>
            </a:r>
            <a:endParaRPr lang="en-CA" dirty="0"/>
          </a:p>
        </p:txBody>
      </p:sp>
      <p:pic>
        <p:nvPicPr>
          <p:cNvPr id="8" name="Picture Placeholder 7" descr="Logo of the U.S. Department of Health &amp; Human Services. 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" r="735"/>
          <a:stretch>
            <a:fillRect/>
          </a:stretch>
        </p:blipFill>
        <p:spPr/>
      </p:pic>
      <p:pic>
        <p:nvPicPr>
          <p:cNvPr id="9" name="Picture Placeholder 8" descr="Logo of the Health Resources and Services Administration (HRSA) "/>
          <p:cNvPicPr>
            <a:picLocks noGrp="1" noChangeAspect="1"/>
          </p:cNvPicPr>
          <p:nvPr>
            <p:ph type="pic" sz="quarter" idx="1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" r="49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45851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More Topics for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Social </a:t>
            </a:r>
            <a:r>
              <a:rPr lang="en-US" dirty="0"/>
              <a:t>problems</a:t>
            </a:r>
          </a:p>
          <a:p>
            <a:r>
              <a:rPr lang="en-US" dirty="0"/>
              <a:t>Psychological </a:t>
            </a:r>
            <a:r>
              <a:rPr lang="en-US" dirty="0" smtClean="0"/>
              <a:t>problems</a:t>
            </a:r>
            <a:endParaRPr lang="en-US" dirty="0"/>
          </a:p>
          <a:p>
            <a:r>
              <a:rPr lang="en-US" dirty="0"/>
              <a:t>Legal issues</a:t>
            </a:r>
          </a:p>
          <a:p>
            <a:r>
              <a:rPr lang="en-US" dirty="0"/>
              <a:t>Feelings of competence</a:t>
            </a:r>
          </a:p>
          <a:p>
            <a:r>
              <a:rPr lang="en-US" dirty="0"/>
              <a:t>Feelings of grief</a:t>
            </a:r>
          </a:p>
        </p:txBody>
      </p:sp>
    </p:spTree>
    <p:extLst>
      <p:ext uri="{BB962C8B-B14F-4D97-AF65-F5344CB8AC3E}">
        <p14:creationId xmlns:p14="http://schemas.microsoft.com/office/powerpoint/2010/main" val="1343796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1"/>
            <a:ext cx="8229600" cy="1143000"/>
          </a:xfrm>
        </p:spPr>
        <p:txBody>
          <a:bodyPr/>
          <a:lstStyle/>
          <a:p>
            <a:r>
              <a:rPr lang="en-US" dirty="0"/>
              <a:t>Unmet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2819400"/>
          </a:xfrm>
        </p:spPr>
        <p:txBody>
          <a:bodyPr>
            <a:normAutofit/>
          </a:bodyPr>
          <a:lstStyle/>
          <a:p>
            <a:r>
              <a:rPr lang="en-US" dirty="0" smtClean="0"/>
              <a:t>Ask </a:t>
            </a:r>
            <a:r>
              <a:rPr lang="en-US" dirty="0"/>
              <a:t>about any unmet needs with the care of the </a:t>
            </a:r>
            <a:r>
              <a:rPr lang="en-US" dirty="0" smtClean="0"/>
              <a:t>PLwD.</a:t>
            </a:r>
            <a:endParaRPr lang="en-US" dirty="0"/>
          </a:p>
          <a:p>
            <a:r>
              <a:rPr lang="en-US" dirty="0"/>
              <a:t>Ask if caregivers are getting enough support from others (family, agencies</a:t>
            </a:r>
            <a:r>
              <a:rPr lang="en-US" dirty="0" smtClean="0"/>
              <a:t>).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793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Caregiver Health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Caregivers </a:t>
            </a:r>
            <a:r>
              <a:rPr lang="en-US" dirty="0"/>
              <a:t>have their own health care </a:t>
            </a:r>
            <a:r>
              <a:rPr lang="en-US" dirty="0" smtClean="0"/>
              <a:t>issues. </a:t>
            </a:r>
            <a:endParaRPr lang="en-US" dirty="0"/>
          </a:p>
          <a:p>
            <a:r>
              <a:rPr lang="en-US" dirty="0"/>
              <a:t>They may ignore those issues while </a:t>
            </a:r>
            <a:r>
              <a:rPr lang="en-US" dirty="0" smtClean="0"/>
              <a:t>caregiving.</a:t>
            </a:r>
            <a:endParaRPr lang="en-US" dirty="0"/>
          </a:p>
          <a:p>
            <a:r>
              <a:rPr lang="en-US" dirty="0"/>
              <a:t>Each disease needs to be monitored </a:t>
            </a:r>
            <a:r>
              <a:rPr lang="en-US" dirty="0" smtClean="0"/>
              <a:t>closely.</a:t>
            </a:r>
            <a:endParaRPr lang="en-US" dirty="0"/>
          </a:p>
          <a:p>
            <a:r>
              <a:rPr lang="en-US" dirty="0"/>
              <a:t>Be prepared for </a:t>
            </a:r>
            <a:r>
              <a:rPr lang="en-US" dirty="0" smtClean="0"/>
              <a:t>under-reporting.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696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Being Proactive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900" dirty="0"/>
              <a:t>Some screening may be useful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/>
              <a:t>Depression (Patient Health Questionnaire -  PHQ-9)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/>
              <a:t>Stress (Resources for Enhancing Alzheimer’s Caregiver Health (REACH) II Risk Appraisal)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/>
              <a:t>Generalized Anxiety Disorder-7 (GAD-7) scale screens for anxiety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/>
              <a:t>Pay attention to signs of stress; ask about weight loss and sleep </a:t>
            </a:r>
            <a:r>
              <a:rPr lang="en-US" sz="3500" dirty="0" smtClean="0"/>
              <a:t>problems.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06913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400" dirty="0"/>
              <a:t>Mood and Affect: PHQ-9</a:t>
            </a:r>
          </a:p>
        </p:txBody>
      </p:sp>
      <p:graphicFrame>
        <p:nvGraphicFramePr>
          <p:cNvPr id="8" name="Content Placeholder 7" descr="PATIENT HEALTH QUESTIONNAIRE (PHQ-9), listing issues that the patient may have been bothered by during the past 2 weeks. The patient is required to answer &quot;not at all&quot;, &quot;several days&quot;,  &quot;more than half the days&quot;, or &quot;nearly every day&quot;. The third item in the table is highlighted.&#10;&#10;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7994355"/>
              </p:ext>
            </p:extLst>
          </p:nvPr>
        </p:nvGraphicFramePr>
        <p:xfrm>
          <a:off x="457199" y="990600"/>
          <a:ext cx="8229601" cy="379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8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8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54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Over the past 2 weeks, how often have you been bothered by any of the following problems?</a:t>
                      </a:r>
                      <a:endParaRPr lang="en-CA" sz="10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Not At all</a:t>
                      </a:r>
                      <a:endParaRPr lang="en-CA" sz="10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Several</a:t>
                      </a:r>
                      <a:endParaRPr lang="en-CA" sz="1000" b="1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Days</a:t>
                      </a:r>
                      <a:endParaRPr lang="en-CA" sz="10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More Than Half the Days</a:t>
                      </a:r>
                      <a:endParaRPr lang="en-CA" sz="10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Nearly</a:t>
                      </a:r>
                      <a:endParaRPr lang="en-CA" sz="1000" b="1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Every</a:t>
                      </a:r>
                      <a:endParaRPr lang="en-CA" sz="1000" b="1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Day</a:t>
                      </a:r>
                      <a:endParaRPr lang="en-CA" sz="10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0500" marR="0" indent="-152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1. Little interest or pleasure in doing things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0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1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2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3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0500" marR="0" indent="-152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2. Feeling down, depressed or hopeless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0</a:t>
                      </a:r>
                      <a:endParaRPr lang="en-CA" sz="10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1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2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3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0500" marR="0" indent="-152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3. Trouble falling asleep, staying asleep, or sleeping too much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0</a:t>
                      </a:r>
                      <a:endParaRPr lang="en-CA" sz="10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1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2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3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0500" marR="0" indent="-152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4. Feeling tired or having little energy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0</a:t>
                      </a:r>
                      <a:endParaRPr lang="en-CA" sz="10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1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2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3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0500" marR="0" indent="-152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5. Poor appetite or overeating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0</a:t>
                      </a:r>
                      <a:endParaRPr lang="en-CA" sz="10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1</a:t>
                      </a:r>
                      <a:endParaRPr lang="en-CA" sz="10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2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3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0500" marR="0" indent="-152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6. Feeling bad about yourself - or that you're a failure or have let yourself or your family down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0</a:t>
                      </a:r>
                      <a:endParaRPr lang="en-CA" sz="10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1</a:t>
                      </a:r>
                      <a:endParaRPr lang="en-CA" sz="10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2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3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0500" marR="0" indent="-152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7. Trouble concentrating on things, such as reading the newspaper or watching television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0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1</a:t>
                      </a:r>
                      <a:endParaRPr lang="en-CA" sz="10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2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3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0500" marR="0" indent="-152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8. Moving or speaking so slowly that other people could have noticed. Or, the opposite - being so fidgety or restless that you have been moving around a lot more than usual</a:t>
                      </a:r>
                      <a:endParaRPr lang="en-CA" sz="10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0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1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2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3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90500" marR="0" indent="-152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9. Thoughts that you would be better off dead or of hurting yourself in some way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0</a:t>
                      </a:r>
                      <a:endParaRPr lang="en-CA" sz="10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1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2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/>
                          <a:cs typeface="Segoe UI"/>
                        </a:rPr>
                        <a:t>3</a:t>
                      </a:r>
                      <a:endParaRPr lang="en-CA" sz="10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381000" y="4876800"/>
            <a:ext cx="8229600" cy="685800"/>
          </a:xfrm>
        </p:spPr>
        <p:txBody>
          <a:bodyPr/>
          <a:lstStyle/>
          <a:p>
            <a:pPr marL="0" indent="0">
              <a:spcAft>
                <a:spcPts val="1800"/>
              </a:spcAft>
              <a:buNone/>
            </a:pPr>
            <a:r>
              <a:rPr lang="en-US" sz="1800" dirty="0"/>
              <a:t>The first two items are sometimes used as a brief PHQ-2.            </a:t>
            </a:r>
          </a:p>
          <a:p>
            <a:pPr marL="0" indent="0">
              <a:buNone/>
            </a:pPr>
            <a:r>
              <a:rPr lang="en-US" sz="1800" dirty="0" smtClean="0">
                <a:hlinkClick r:id="rId3"/>
              </a:rPr>
              <a:t>Patient Health Questionnaire (PHQ-9): http</a:t>
            </a:r>
            <a:r>
              <a:rPr lang="en-US" sz="1800" dirty="0">
                <a:hlinkClick r:id="rId3"/>
              </a:rPr>
              <a:t>://www.integration.samhsa.gov/images/res/PHQ%20-%</a:t>
            </a:r>
            <a:r>
              <a:rPr lang="en-US" sz="1800" dirty="0" smtClean="0">
                <a:hlinkClick r:id="rId3"/>
              </a:rPr>
              <a:t>20Questions.pdf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62465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Interpreting the PHQ-9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smtClean="0"/>
              <a:t>Consider </a:t>
            </a:r>
            <a:r>
              <a:rPr lang="en-US" b="1" i="1" dirty="0"/>
              <a:t>Major Depressive Disorder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 With 5 checks in the two rightmost columns (one of which is Question #1 or #2)</a:t>
            </a:r>
          </a:p>
          <a:p>
            <a:r>
              <a:rPr lang="en-US" b="1" i="1" dirty="0"/>
              <a:t>Consider Other Depressive Disorder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With 2 to 4 checks in the two rightmost columns (one of which is Question #1 or #2)</a:t>
            </a:r>
          </a:p>
        </p:txBody>
      </p:sp>
    </p:spTree>
    <p:extLst>
      <p:ext uri="{BB962C8B-B14F-4D97-AF65-F5344CB8AC3E}">
        <p14:creationId xmlns:p14="http://schemas.microsoft.com/office/powerpoint/2010/main" val="1057895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PHQ-9 Scoring for Severity</a:t>
            </a:r>
          </a:p>
        </p:txBody>
      </p:sp>
      <p:graphicFrame>
        <p:nvGraphicFramePr>
          <p:cNvPr id="4" name="Content Placeholder 3" descr="Table correlating the total score to the depression severit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661317"/>
              </p:ext>
            </p:extLst>
          </p:nvPr>
        </p:nvGraphicFramePr>
        <p:xfrm>
          <a:off x="457200" y="2590800"/>
          <a:ext cx="8229600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 Score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Depression Severity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0-4</a:t>
                      </a:r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None</a:t>
                      </a:r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5-9</a:t>
                      </a:r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Mild</a:t>
                      </a:r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10-14</a:t>
                      </a:r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Moderate</a:t>
                      </a:r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15-19</a:t>
                      </a:r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Moderately Severe</a:t>
                      </a:r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20-27</a:t>
                      </a:r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Severe</a:t>
                      </a:r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31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the REACH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REACH II is a culturally </a:t>
            </a:r>
            <a:r>
              <a:rPr lang="en-US" dirty="0"/>
              <a:t>sensitive scale with either 8 or 16 items designed to identify risks to </a:t>
            </a:r>
            <a:r>
              <a:rPr lang="en-US" dirty="0" smtClean="0"/>
              <a:t>caregivers.</a:t>
            </a:r>
            <a:endParaRPr lang="en-US" dirty="0"/>
          </a:p>
          <a:p>
            <a:r>
              <a:rPr lang="en-US" dirty="0">
                <a:hlinkClick r:id="rId3"/>
              </a:rPr>
              <a:t>Details for using and scoring the short form can be found at http://</a:t>
            </a:r>
            <a:r>
              <a:rPr lang="en-US" dirty="0" smtClean="0">
                <a:hlinkClick r:id="rId3"/>
              </a:rPr>
              <a:t>www.rosalynncarter.org/UserFiles/RAM.pdf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183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REACH II Risk Appraisal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 you have written information about memory loss, Alzheimer’s Disease, or dementia?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Can the person living with dementia get to dangerous objects (e.g., loaded or unlocked gun, or sharp objects that are used as weapons)?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 you ever leave the person living with dementia alone or unsupervised in the home?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Does the person living with dementia try to leave the home and wander outside?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Does the person living with dementia drive?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Overall, how satisfied have you been in the past month with the help you have received from family members, friends, or neighbors?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past month, how satisfied have you been with the support, comfort, interest, and concern you have received from others?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past month, have you had trouble falling asleep, staying asleep, or waking up too early in the morning?</a:t>
            </a:r>
          </a:p>
          <a:p>
            <a:pPr marL="0" indent="0" algn="r">
              <a:buNone/>
            </a:pPr>
            <a:r>
              <a:rPr lang="en-US" dirty="0" err="1"/>
              <a:t>Czaja</a:t>
            </a:r>
            <a:r>
              <a:rPr lang="en-US" dirty="0"/>
              <a:t>, 2009</a:t>
            </a:r>
          </a:p>
        </p:txBody>
      </p:sp>
    </p:spTree>
    <p:extLst>
      <p:ext uri="{BB962C8B-B14F-4D97-AF65-F5344CB8AC3E}">
        <p14:creationId xmlns:p14="http://schemas.microsoft.com/office/powerpoint/2010/main" val="15975539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GAD-7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GAD-7 scale identifies </a:t>
            </a:r>
            <a:r>
              <a:rPr lang="en-US" dirty="0"/>
              <a:t>whether a complete assessment for anxiety is </a:t>
            </a:r>
            <a:r>
              <a:rPr lang="en-US" dirty="0" smtClean="0"/>
              <a:t>indicated.</a:t>
            </a:r>
            <a:endParaRPr lang="en-US" dirty="0"/>
          </a:p>
          <a:p>
            <a:r>
              <a:rPr lang="en-US" dirty="0">
                <a:hlinkClick r:id="rId3"/>
              </a:rPr>
              <a:t>Details for using and scoring the GAD-7 can be found </a:t>
            </a:r>
            <a:r>
              <a:rPr lang="en-US" dirty="0" smtClean="0">
                <a:hlinkClick r:id="rId3"/>
              </a:rPr>
              <a:t>at 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www.integration.samhsa.gov/clinical-practice/GAD708.19.08Cartwright.pdf</a:t>
            </a:r>
            <a:r>
              <a:rPr lang="en-US" dirty="0">
                <a:hlinkClick r:id="rId3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8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At the end of this module primary care providers should be able </a:t>
            </a:r>
            <a:r>
              <a:rPr lang="en-US" dirty="0" smtClean="0"/>
              <a:t>to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Describe their roles in maintaining caregiver’s health when the caregiver is their patient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Describe their roles in maintaining caregiver’s health when the caregiver is not their </a:t>
            </a:r>
            <a:r>
              <a:rPr lang="en-US" sz="3200" dirty="0" smtClean="0"/>
              <a:t>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918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GAD-7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/>
              <a:t>Over the last 2 weeks, how often have you been bothered by the following problems?</a:t>
            </a:r>
          </a:p>
          <a:p>
            <a:r>
              <a:rPr lang="en-US" sz="3000" dirty="0"/>
              <a:t>Feeling nervous, anxious, or on edge</a:t>
            </a:r>
          </a:p>
          <a:p>
            <a:r>
              <a:rPr lang="en-US" sz="3000" dirty="0"/>
              <a:t>Not being able to stop or control worrying</a:t>
            </a:r>
          </a:p>
          <a:p>
            <a:r>
              <a:rPr lang="en-US" sz="3000" dirty="0"/>
              <a:t>Worrying too much about different things</a:t>
            </a:r>
          </a:p>
          <a:p>
            <a:r>
              <a:rPr lang="en-US" sz="3000" dirty="0"/>
              <a:t>Trouble relaxing</a:t>
            </a:r>
          </a:p>
          <a:p>
            <a:r>
              <a:rPr lang="en-US" sz="3000" dirty="0"/>
              <a:t>Being so restless that it’s hard to sit still</a:t>
            </a:r>
          </a:p>
          <a:p>
            <a:r>
              <a:rPr lang="en-US" sz="3000" dirty="0"/>
              <a:t>Becoming easily annoyed or irritable</a:t>
            </a:r>
          </a:p>
          <a:p>
            <a:r>
              <a:rPr lang="en-US" sz="3000" dirty="0"/>
              <a:t>Feeling afraid as if something awful might </a:t>
            </a:r>
            <a:r>
              <a:rPr lang="en-US" sz="3000" dirty="0" smtClean="0"/>
              <a:t>happen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41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Assessing Caregiver 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To </a:t>
            </a:r>
            <a:r>
              <a:rPr lang="en-US" sz="3600" dirty="0"/>
              <a:t>assess caregiver stress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Zarit</a:t>
            </a:r>
            <a:r>
              <a:rPr lang="en-US" dirty="0"/>
              <a:t> Burden Interview    </a:t>
            </a:r>
            <a:r>
              <a:rPr lang="en-US" dirty="0" err="1"/>
              <a:t>Gort</a:t>
            </a:r>
            <a:r>
              <a:rPr lang="en-US" dirty="0"/>
              <a:t>, 2007</a:t>
            </a:r>
          </a:p>
          <a:p>
            <a:pPr lvl="2"/>
            <a:r>
              <a:rPr lang="en-US" sz="2800" dirty="0"/>
              <a:t>20 items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Parks and </a:t>
            </a:r>
            <a:r>
              <a:rPr lang="en-US" dirty="0" err="1"/>
              <a:t>Novelli</a:t>
            </a:r>
            <a:r>
              <a:rPr lang="en-US" dirty="0"/>
              <a:t> checklist    Parks and </a:t>
            </a:r>
            <a:r>
              <a:rPr lang="en-US" dirty="0" err="1"/>
              <a:t>Novelli</a:t>
            </a:r>
            <a:r>
              <a:rPr lang="en-US" dirty="0"/>
              <a:t>, 2000</a:t>
            </a:r>
          </a:p>
          <a:p>
            <a:pPr lvl="2"/>
            <a:r>
              <a:rPr lang="en-US" sz="2800" dirty="0"/>
              <a:t>8 items</a:t>
            </a:r>
          </a:p>
        </p:txBody>
      </p:sp>
    </p:spTree>
    <p:extLst>
      <p:ext uri="{BB962C8B-B14F-4D97-AF65-F5344CB8AC3E}">
        <p14:creationId xmlns:p14="http://schemas.microsoft.com/office/powerpoint/2010/main" val="33180578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84238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dirty="0"/>
              <a:t>Parks and </a:t>
            </a:r>
            <a:r>
              <a:rPr lang="en-US" sz="4400" dirty="0" err="1"/>
              <a:t>Novelli</a:t>
            </a:r>
            <a:r>
              <a:rPr lang="en-US" sz="4400" dirty="0"/>
              <a:t> </a:t>
            </a:r>
            <a:r>
              <a:rPr lang="en-US" sz="4400" dirty="0" smtClean="0"/>
              <a:t>Checklist</a:t>
            </a:r>
            <a:endParaRPr lang="en-US" sz="4400" dirty="0"/>
          </a:p>
        </p:txBody>
      </p:sp>
      <p:graphicFrame>
        <p:nvGraphicFramePr>
          <p:cNvPr id="4" name="Content Placeholder 3" descr="Table listing screening questions that are part of the Parks and Novelli Checklist, and correlating each screening question to an area of concern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7396909"/>
              </p:ext>
            </p:extLst>
          </p:nvPr>
        </p:nvGraphicFramePr>
        <p:xfrm>
          <a:off x="457200" y="995680"/>
          <a:ext cx="8229600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Screening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Area of Concern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Do you feel that you are currently under a lot of stress? What aspects of your day are the most stressful?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Mental health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Have you been feeling down or blue lately?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Mental health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Have you been feeling more anxious and irritable lately?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Mental health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Do your family and friends visit often? Do they telephone often?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Social support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Do your friends and family watch your relative for you so that you have time for yourself?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Social support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Do you have any outside help?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Resources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Is your relative </a:t>
                      </a:r>
                      <a:r>
                        <a:rPr lang="en-US" dirty="0" smtClean="0">
                          <a:effectLst/>
                        </a:rPr>
                        <a:t>who is living with </a:t>
                      </a:r>
                      <a:r>
                        <a:rPr lang="en-US" dirty="0">
                          <a:effectLst/>
                        </a:rPr>
                        <a:t>dementia having any behaviors, such as wandering, that are difficult to manage?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Behavioral management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What do you do to relieve your stress and tension?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Coping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457200" y="5562600"/>
            <a:ext cx="8001000" cy="457200"/>
          </a:xfrm>
        </p:spPr>
        <p:txBody>
          <a:bodyPr/>
          <a:lstStyle/>
          <a:p>
            <a:pPr marL="0" indent="0" algn="r">
              <a:buNone/>
            </a:pPr>
            <a:r>
              <a:rPr lang="en-US" sz="1800" dirty="0"/>
              <a:t>(Parks and </a:t>
            </a:r>
            <a:r>
              <a:rPr lang="en-US" sz="1800" dirty="0" err="1"/>
              <a:t>Novelli</a:t>
            </a:r>
            <a:r>
              <a:rPr lang="en-US" sz="1800" dirty="0"/>
              <a:t>, 2000)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12301702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Encourage Respite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/>
              <a:t>Encourage caregivers to take some time for themselves every week.</a:t>
            </a:r>
          </a:p>
          <a:p>
            <a:r>
              <a:rPr lang="en-US" sz="3600" dirty="0" smtClean="0"/>
              <a:t>Encourage caregivers </a:t>
            </a:r>
            <a:r>
              <a:rPr lang="en-US" sz="3600" dirty="0"/>
              <a:t>to </a:t>
            </a:r>
            <a:r>
              <a:rPr lang="en-US" sz="3600" dirty="0" smtClean="0"/>
              <a:t>ask </a:t>
            </a:r>
            <a:r>
              <a:rPr lang="en-US" sz="3600" dirty="0"/>
              <a:t>family members or friends to visit with the person </a:t>
            </a:r>
            <a:r>
              <a:rPr lang="en-US" sz="3600" dirty="0" smtClean="0"/>
              <a:t>living with </a:t>
            </a:r>
            <a:r>
              <a:rPr lang="en-US" sz="3600" dirty="0"/>
              <a:t>dementia so they can go out alone or run errands. </a:t>
            </a:r>
            <a:endParaRPr lang="en-US" sz="3600" dirty="0" smtClean="0"/>
          </a:p>
          <a:p>
            <a:r>
              <a:rPr lang="en-US" sz="3600" dirty="0" smtClean="0"/>
              <a:t>Challenge the myth of irreplaceability. </a:t>
            </a:r>
          </a:p>
          <a:p>
            <a:r>
              <a:rPr lang="en-US" sz="3600" dirty="0" smtClean="0"/>
              <a:t>Suggest resources to provide respite care.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441947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Respite Care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 smtClean="0"/>
              <a:t>Respite </a:t>
            </a:r>
            <a:r>
              <a:rPr lang="en-US" sz="3600" dirty="0"/>
              <a:t>care comes in a variety of </a:t>
            </a:r>
            <a:r>
              <a:rPr lang="en-US" sz="3600" dirty="0" smtClean="0"/>
              <a:t>forms</a:t>
            </a:r>
            <a:endParaRPr lang="en-US" sz="3600" dirty="0"/>
          </a:p>
          <a:p>
            <a:pPr>
              <a:spcBef>
                <a:spcPts val="0"/>
              </a:spcBef>
            </a:pPr>
            <a:r>
              <a:rPr lang="en-US" dirty="0" smtClean="0"/>
              <a:t>Family members, close </a:t>
            </a:r>
            <a:r>
              <a:rPr lang="en-US" dirty="0"/>
              <a:t>friends, or neighbors</a:t>
            </a:r>
          </a:p>
          <a:p>
            <a:pPr>
              <a:spcBef>
                <a:spcPts val="0"/>
              </a:spcBef>
            </a:pPr>
            <a:r>
              <a:rPr lang="en-US" dirty="0"/>
              <a:t>Formal care by multiple agencies</a:t>
            </a:r>
          </a:p>
          <a:p>
            <a:pPr>
              <a:spcBef>
                <a:spcPts val="0"/>
              </a:spcBef>
            </a:pPr>
            <a:r>
              <a:rPr lang="en-US" dirty="0"/>
              <a:t>Day care, homecare, residential care</a:t>
            </a:r>
          </a:p>
          <a:p>
            <a:pPr>
              <a:spcBef>
                <a:spcPts val="0"/>
              </a:spcBef>
            </a:pPr>
            <a:r>
              <a:rPr lang="en-US" dirty="0"/>
              <a:t>Some agencies provide emergency </a:t>
            </a:r>
            <a:r>
              <a:rPr lang="en-US" dirty="0" smtClean="0"/>
              <a:t>respite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38856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the Caregiver is Your Patient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</a:t>
            </a:r>
            <a:r>
              <a:rPr lang="en-US" dirty="0"/>
              <a:t>daughter of a </a:t>
            </a:r>
            <a:r>
              <a:rPr lang="en-US" dirty="0" smtClean="0"/>
              <a:t>78-year </a:t>
            </a:r>
            <a:r>
              <a:rPr lang="en-US" dirty="0"/>
              <a:t>old man with moderate dementia brings her father to see </a:t>
            </a:r>
            <a:r>
              <a:rPr lang="en-US" dirty="0" smtClean="0"/>
              <a:t>you. She </a:t>
            </a:r>
            <a:r>
              <a:rPr lang="en-US" dirty="0"/>
              <a:t>is also your patient. </a:t>
            </a:r>
            <a:r>
              <a:rPr lang="en-US" dirty="0" smtClean="0"/>
              <a:t>She </a:t>
            </a:r>
            <a:r>
              <a:rPr lang="en-US" dirty="0"/>
              <a:t>complains of feeling anxious and tired.</a:t>
            </a:r>
          </a:p>
          <a:p>
            <a:r>
              <a:rPr lang="en-US" dirty="0"/>
              <a:t>What do you do?</a:t>
            </a:r>
          </a:p>
        </p:txBody>
      </p:sp>
    </p:spTree>
    <p:extLst>
      <p:ext uri="{BB962C8B-B14F-4D97-AF65-F5344CB8AC3E}">
        <p14:creationId xmlns:p14="http://schemas.microsoft.com/office/powerpoint/2010/main" val="5115018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Screening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Ask for details on stress, support, sleep, eating, problems with father’s </a:t>
            </a:r>
            <a:r>
              <a:rPr lang="en-US" dirty="0" smtClean="0"/>
              <a:t>behaviors. </a:t>
            </a:r>
            <a:endParaRPr lang="en-US" dirty="0"/>
          </a:p>
          <a:p>
            <a:pPr lvl="0"/>
            <a:r>
              <a:rPr lang="en-US" dirty="0"/>
              <a:t>Screen for </a:t>
            </a:r>
            <a:r>
              <a:rPr lang="en-US" dirty="0" smtClean="0"/>
              <a:t>stress</a:t>
            </a:r>
            <a:r>
              <a:rPr lang="en-US" dirty="0"/>
              <a:t>, anxiety, and </a:t>
            </a:r>
            <a:r>
              <a:rPr lang="en-US" dirty="0" smtClean="0"/>
              <a:t>depression. </a:t>
            </a:r>
            <a:endParaRPr lang="en-US" dirty="0"/>
          </a:p>
          <a:p>
            <a:pPr lvl="0"/>
            <a:r>
              <a:rPr lang="en-US" dirty="0"/>
              <a:t>Reinforce need for </a:t>
            </a:r>
            <a:r>
              <a:rPr lang="en-US" dirty="0" smtClean="0"/>
              <a:t>respite.</a:t>
            </a:r>
            <a:endParaRPr lang="en-US" dirty="0"/>
          </a:p>
          <a:p>
            <a:r>
              <a:rPr lang="en-US" dirty="0"/>
              <a:t>Review her medical </a:t>
            </a:r>
            <a:r>
              <a:rPr lang="en-US" dirty="0" smtClean="0"/>
              <a:t>conditions.</a:t>
            </a:r>
            <a:endParaRPr lang="en-US" dirty="0"/>
          </a:p>
          <a:p>
            <a:r>
              <a:rPr lang="en-US" dirty="0"/>
              <a:t>Ask about problems in adhering to </a:t>
            </a:r>
            <a:r>
              <a:rPr lang="en-US" dirty="0" smtClean="0"/>
              <a:t>regimens.</a:t>
            </a:r>
            <a:endParaRPr lang="en-US" dirty="0"/>
          </a:p>
          <a:p>
            <a:r>
              <a:rPr lang="en-US" dirty="0"/>
              <a:t>Screen for </a:t>
            </a:r>
            <a:r>
              <a:rPr lang="en-US" dirty="0" smtClean="0"/>
              <a:t>hypertension.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396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When You are Not the Caregiver’s Primary Care Provider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Inquire </a:t>
            </a:r>
            <a:r>
              <a:rPr lang="en-US" sz="3600" dirty="0"/>
              <a:t>about how the caregiver is </a:t>
            </a:r>
            <a:r>
              <a:rPr lang="en-US" sz="3600" dirty="0" smtClean="0"/>
              <a:t>feeling.</a:t>
            </a:r>
            <a:endParaRPr lang="en-US" sz="3600" dirty="0"/>
          </a:p>
          <a:p>
            <a:r>
              <a:rPr lang="en-US" sz="3600" dirty="0"/>
              <a:t>Encourage the </a:t>
            </a:r>
            <a:r>
              <a:rPr lang="en-US" sz="3600" dirty="0" smtClean="0"/>
              <a:t>caregiver </a:t>
            </a:r>
            <a:r>
              <a:rPr lang="en-US" sz="3600" dirty="0"/>
              <a:t>to see </a:t>
            </a:r>
            <a:r>
              <a:rPr lang="en-US" sz="3600" dirty="0" smtClean="0"/>
              <a:t>his/her </a:t>
            </a:r>
            <a:r>
              <a:rPr lang="en-US" sz="3600" dirty="0"/>
              <a:t>primary care </a:t>
            </a:r>
            <a:r>
              <a:rPr lang="en-US" sz="3600" dirty="0" smtClean="0"/>
              <a:t>provider.</a:t>
            </a:r>
            <a:endParaRPr lang="en-US" sz="3600" dirty="0"/>
          </a:p>
          <a:p>
            <a:r>
              <a:rPr lang="en-US" sz="3600" dirty="0"/>
              <a:t>Talk about the need to take care of </a:t>
            </a:r>
            <a:r>
              <a:rPr lang="en-US" sz="3600" dirty="0" smtClean="0"/>
              <a:t>him/her self.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04779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dirty="0" smtClean="0"/>
              <a:t>When </a:t>
            </a:r>
            <a:r>
              <a:rPr lang="en-US" sz="4400" dirty="0"/>
              <a:t>the Caregiver is Not Your </a:t>
            </a:r>
            <a:r>
              <a:rPr lang="en-US" sz="4400" dirty="0" smtClean="0"/>
              <a:t>Patient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daughter of a </a:t>
            </a:r>
            <a:r>
              <a:rPr lang="en-US" dirty="0" smtClean="0"/>
              <a:t>78-year </a:t>
            </a:r>
            <a:r>
              <a:rPr lang="en-US" dirty="0"/>
              <a:t>old man with moderate dementia brings her father to see you; she is not your patient.</a:t>
            </a:r>
          </a:p>
          <a:p>
            <a:r>
              <a:rPr lang="en-US" dirty="0"/>
              <a:t>What do you say to this caregiver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9680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to This Caregiver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Ask about balancing caregiving with other </a:t>
            </a:r>
            <a:r>
              <a:rPr lang="en-US" dirty="0" smtClean="0"/>
              <a:t>responsibilities.</a:t>
            </a:r>
            <a:endParaRPr lang="en-US" dirty="0"/>
          </a:p>
          <a:p>
            <a:r>
              <a:rPr lang="en-US" dirty="0"/>
              <a:t>Ask if she needs more help and </a:t>
            </a:r>
            <a:r>
              <a:rPr lang="en-US" dirty="0" smtClean="0"/>
              <a:t>support.</a:t>
            </a:r>
            <a:endParaRPr lang="en-US" dirty="0"/>
          </a:p>
          <a:p>
            <a:r>
              <a:rPr lang="en-US" dirty="0"/>
              <a:t>Inquire about stress and </a:t>
            </a:r>
            <a:r>
              <a:rPr lang="en-US" dirty="0" smtClean="0"/>
              <a:t>depression. </a:t>
            </a:r>
            <a:endParaRPr lang="en-US" dirty="0"/>
          </a:p>
          <a:p>
            <a:r>
              <a:rPr lang="en-US" dirty="0"/>
              <a:t>Discuss the value of </a:t>
            </a:r>
            <a:r>
              <a:rPr lang="en-US" dirty="0" smtClean="0"/>
              <a:t>respite.</a:t>
            </a:r>
            <a:endParaRPr lang="en-US" dirty="0"/>
          </a:p>
          <a:p>
            <a:r>
              <a:rPr lang="en-US" dirty="0"/>
              <a:t>Ask about managing her own medical </a:t>
            </a:r>
            <a:r>
              <a:rPr lang="en-US" dirty="0" smtClean="0"/>
              <a:t>issues.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807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Reasons to Care about </a:t>
            </a:r>
            <a:br>
              <a:rPr lang="en-US" dirty="0"/>
            </a:br>
            <a:r>
              <a:rPr lang="en-US" dirty="0"/>
              <a:t>Caregivers’ Well-being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Neglect</a:t>
            </a:r>
            <a:r>
              <a:rPr lang="en-US" dirty="0" smtClean="0"/>
              <a:t> </a:t>
            </a:r>
            <a:r>
              <a:rPr lang="en-US" sz="2000" dirty="0"/>
              <a:t>Alzheimer’s Association, </a:t>
            </a:r>
            <a:r>
              <a:rPr lang="en-US" sz="2000" dirty="0" smtClean="0"/>
              <a:t>2017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Stress-related disease </a:t>
            </a:r>
            <a:r>
              <a:rPr lang="en-US" sz="2000" dirty="0"/>
              <a:t>The Adelman et al, 2014; American Psychological Association, 2016; Family Caregiver Alliance, 2006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Frailty</a:t>
            </a:r>
            <a:r>
              <a:rPr lang="en-US" dirty="0"/>
              <a:t> </a:t>
            </a:r>
            <a:r>
              <a:rPr lang="en-US" sz="2100" dirty="0"/>
              <a:t>Dassel and </a:t>
            </a:r>
            <a:r>
              <a:rPr lang="en-US" sz="2100" dirty="0" err="1"/>
              <a:t>Carr</a:t>
            </a:r>
            <a:r>
              <a:rPr lang="en-US" sz="2100" dirty="0"/>
              <a:t>, 2016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Failure may lead to residential care placement of person living with dementia (</a:t>
            </a:r>
            <a:r>
              <a:rPr lang="en-US" sz="3200" dirty="0" err="1"/>
              <a:t>PLwD</a:t>
            </a:r>
            <a:r>
              <a:rPr lang="en-US" sz="3200" dirty="0"/>
              <a:t>) </a:t>
            </a:r>
            <a:r>
              <a:rPr lang="en-US" sz="2000" dirty="0" err="1"/>
              <a:t>Gaugler</a:t>
            </a:r>
            <a:r>
              <a:rPr lang="en-US" sz="2000" dirty="0"/>
              <a:t> et al.,  2007</a:t>
            </a:r>
          </a:p>
        </p:txBody>
      </p:sp>
    </p:spTree>
    <p:extLst>
      <p:ext uri="{BB962C8B-B14F-4D97-AF65-F5344CB8AC3E}">
        <p14:creationId xmlns:p14="http://schemas.microsoft.com/office/powerpoint/2010/main" val="41128682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Stress can result in new </a:t>
            </a:r>
            <a:r>
              <a:rPr lang="en-US" dirty="0" smtClean="0"/>
              <a:t>disease.</a:t>
            </a:r>
            <a:endParaRPr lang="en-US" dirty="0"/>
          </a:p>
          <a:p>
            <a:r>
              <a:rPr lang="en-US" dirty="0"/>
              <a:t>Existing disease may go </a:t>
            </a:r>
            <a:r>
              <a:rPr lang="en-US" dirty="0" smtClean="0"/>
              <a:t>unattended.</a:t>
            </a:r>
            <a:endParaRPr lang="en-US" dirty="0"/>
          </a:p>
          <a:p>
            <a:r>
              <a:rPr lang="en-US" dirty="0"/>
              <a:t>Caregiver’s health must be </a:t>
            </a:r>
            <a:r>
              <a:rPr lang="en-US" dirty="0" smtClean="0"/>
              <a:t>maintained.</a:t>
            </a:r>
            <a:endParaRPr lang="en-US" dirty="0"/>
          </a:p>
          <a:p>
            <a:r>
              <a:rPr lang="en-US" dirty="0"/>
              <a:t>Screening tools should be </a:t>
            </a:r>
            <a:r>
              <a:rPr lang="en-US" dirty="0" smtClean="0"/>
              <a:t>used.</a:t>
            </a:r>
            <a:endParaRPr lang="en-US" dirty="0"/>
          </a:p>
          <a:p>
            <a:r>
              <a:rPr lang="en-US" dirty="0"/>
              <a:t>Respite is </a:t>
            </a:r>
            <a:r>
              <a:rPr lang="en-US" dirty="0" smtClean="0"/>
              <a:t>critical.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9590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>
              <a:buNone/>
            </a:pPr>
            <a:r>
              <a:rPr lang="en-US" dirty="0"/>
              <a:t>Adelman, R. D., </a:t>
            </a:r>
            <a:r>
              <a:rPr lang="en-US" dirty="0" err="1"/>
              <a:t>Tmanova</a:t>
            </a:r>
            <a:r>
              <a:rPr lang="en-US" dirty="0"/>
              <a:t>, L. L., Delgado, D., Dion, S., &amp; </a:t>
            </a:r>
            <a:r>
              <a:rPr lang="en-US" dirty="0" err="1"/>
              <a:t>Lachs</a:t>
            </a:r>
            <a:r>
              <a:rPr lang="en-US" dirty="0"/>
              <a:t>, M. S. (2014). Caregiver burden: A clinical review.</a:t>
            </a:r>
            <a:r>
              <a:rPr lang="en-US" i="1" dirty="0"/>
              <a:t> The Journal of the American Medical Association, 311</a:t>
            </a:r>
            <a:r>
              <a:rPr lang="en-US" dirty="0"/>
              <a:t>(10), 1052-1060. doi:10.1001/jama.2014.304 [</a:t>
            </a:r>
            <a:r>
              <a:rPr lang="en-US" dirty="0" err="1"/>
              <a:t>doi</a:t>
            </a:r>
            <a:r>
              <a:rPr lang="en-US" dirty="0"/>
              <a:t>]</a:t>
            </a:r>
          </a:p>
          <a:p>
            <a:pPr marL="457200" indent="-457200">
              <a:buNone/>
            </a:pPr>
            <a:r>
              <a:rPr lang="en-US" dirty="0"/>
              <a:t>Alzheimer's Association. (</a:t>
            </a:r>
            <a:r>
              <a:rPr lang="en-US" dirty="0" smtClean="0"/>
              <a:t>2017). 2017 </a:t>
            </a:r>
            <a:r>
              <a:rPr lang="en-US" dirty="0">
                <a:hlinkClick r:id="rId3"/>
              </a:rPr>
              <a:t>Alzheimer's disease facts and figures.</a:t>
            </a:r>
            <a:r>
              <a:rPr lang="en-US" i="1" dirty="0">
                <a:hlinkClick r:id="rId3"/>
              </a:rPr>
              <a:t> </a:t>
            </a:r>
            <a:r>
              <a:rPr lang="en-US" dirty="0">
                <a:hlinkClick r:id="rId3"/>
              </a:rPr>
              <a:t>Available: https://</a:t>
            </a:r>
            <a:r>
              <a:rPr lang="en-US" dirty="0" smtClean="0">
                <a:hlinkClick r:id="rId3"/>
              </a:rPr>
              <a:t>www.alz.org/documents_custom/2017-facts-and-figures.pdf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The </a:t>
            </a:r>
            <a:r>
              <a:rPr lang="en-US" dirty="0"/>
              <a:t>American Psychological Association. (2016). </a:t>
            </a:r>
            <a:r>
              <a:rPr lang="en-US" i="1" dirty="0">
                <a:hlinkClick r:id="rId4"/>
              </a:rPr>
              <a:t>Mental and physical effects of family caregiving.</a:t>
            </a:r>
            <a:r>
              <a:rPr lang="en-US" dirty="0">
                <a:hlinkClick r:id="rId4"/>
              </a:rPr>
              <a:t> Available: </a:t>
            </a:r>
            <a:r>
              <a:rPr lang="en-US" u="sng" dirty="0">
                <a:hlinkClick r:id="rId4"/>
              </a:rPr>
              <a:t>http://</a:t>
            </a:r>
            <a:r>
              <a:rPr lang="en-US" u="sng" dirty="0" smtClean="0">
                <a:hlinkClick r:id="rId4"/>
              </a:rPr>
              <a:t>www.apa.org/pi/about/publications/caregivers/faq/health-effects.aspx</a:t>
            </a:r>
            <a:r>
              <a:rPr lang="en-US" dirty="0" smtClean="0"/>
              <a:t>    </a:t>
            </a:r>
            <a:endParaRPr lang="en-US" dirty="0"/>
          </a:p>
          <a:p>
            <a:pPr marL="457200" indent="-457200">
              <a:buNone/>
            </a:pP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Czaja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S.J.,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Gitlin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L.N., Schultz, R., Zhang, S.,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Burgio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L.D., Stevens, A.B., . . ., Gallagher-Thompson, D. (2009). Development of the Risk Appraisal Measure: A Brief Screen to Identify Risk Areas and Guide Interventions for Dementia Caregivers.</a:t>
            </a:r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 Journals of the American Geriatrics Society,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57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1064–1072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5953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References II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marR="0" indent="-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Dassel, K.B.,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Carr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, D.C. (2016).  Does Dementia Caregiving Accelerate Frailty? Findings From the Health and Retirement Study. </a:t>
            </a:r>
            <a:r>
              <a:rPr lang="en-US" sz="2400" i="1" dirty="0">
                <a:ea typeface="Calibri" panose="020F0502020204030204" pitchFamily="34" charset="0"/>
                <a:cs typeface="Times New Roman" panose="02020603050405020304" pitchFamily="18" charset="0"/>
              </a:rPr>
              <a:t>Gerontologist; 56(3):444-50. </a:t>
            </a:r>
            <a:r>
              <a:rPr lang="en-US" sz="24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doi</a:t>
            </a:r>
            <a:r>
              <a:rPr lang="en-US" sz="2400" i="1" dirty="0">
                <a:ea typeface="Calibri" panose="020F0502020204030204" pitchFamily="34" charset="0"/>
                <a:cs typeface="Times New Roman" panose="02020603050405020304" pitchFamily="18" charset="0"/>
              </a:rPr>
              <a:t>: 10.1093/</a:t>
            </a:r>
            <a:r>
              <a:rPr lang="en-US" sz="24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geront</a:t>
            </a:r>
            <a:r>
              <a:rPr lang="en-US" sz="2400" i="1" dirty="0">
                <a:ea typeface="Calibri" panose="020F0502020204030204" pitchFamily="34" charset="0"/>
                <a:cs typeface="Times New Roman" panose="02020603050405020304" pitchFamily="18" charset="0"/>
              </a:rPr>
              <a:t>/gnu078. </a:t>
            </a:r>
            <a:r>
              <a:rPr lang="en-US" sz="24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Epub</a:t>
            </a:r>
            <a:r>
              <a:rPr lang="en-US" sz="2400" i="1" dirty="0">
                <a:ea typeface="Calibri" panose="020F0502020204030204" pitchFamily="34" charset="0"/>
                <a:cs typeface="Times New Roman" panose="02020603050405020304" pitchFamily="18" charset="0"/>
              </a:rPr>
              <a:t> 2014 Aug 26.</a:t>
            </a:r>
          </a:p>
          <a:p>
            <a:pPr marL="457200" marR="0" indent="-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Feast, A.,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Orrell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, M., Russell, I.,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Charlesworth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, G., &amp; Moniz-Cook, E. (2016) The contribution of caregiver psychosocial factors to distress associated with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behavioural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and psychological symptoms in dementia. </a:t>
            </a:r>
            <a:r>
              <a:rPr lang="en-US" sz="2400" i="1" dirty="0">
                <a:ea typeface="Calibri" panose="020F0502020204030204" pitchFamily="34" charset="0"/>
                <a:cs typeface="Times New Roman" panose="02020603050405020304" pitchFamily="18" charset="0"/>
              </a:rPr>
              <a:t>International Journal of Geriatric Psychiatry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doi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10.1002/gps.4447.</a:t>
            </a:r>
          </a:p>
          <a:p>
            <a:pPr marL="457200" marR="0" indent="-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Family Caregiver Alliance. (2006). </a:t>
            </a:r>
            <a:r>
              <a:rPr lang="en-US" sz="2400" i="1" dirty="0"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Caregiver health.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  Available: </a:t>
            </a:r>
            <a:r>
              <a:rPr lang="en-US" sz="2400" u="sng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400" u="sng" dirty="0" smtClean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www.caregiver.org/caregiver-health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marR="0" indent="-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Gaugler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, J. E., Duval, S., Anderson, K. A., &amp; Kane, R. L. (2007). Predicting nursing home admission in the U.S: A meta-analysis.</a:t>
            </a:r>
            <a:r>
              <a:rPr lang="en-US" sz="24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BioMed</a:t>
            </a:r>
            <a:r>
              <a:rPr lang="en-US" sz="2400" i="1" dirty="0">
                <a:ea typeface="Calibri" panose="020F0502020204030204" pitchFamily="34" charset="0"/>
                <a:cs typeface="Times New Roman" panose="02020603050405020304" pitchFamily="18" charset="0"/>
              </a:rPr>
              <a:t> Central Geriatrics, 7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, 13. doi:10.1186/1471-2318-7-13</a:t>
            </a:r>
            <a:r>
              <a:rPr 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5304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err="1"/>
              <a:t>Gort</a:t>
            </a:r>
            <a:r>
              <a:rPr lang="en-US" dirty="0"/>
              <a:t> A.M., </a:t>
            </a:r>
            <a:r>
              <a:rPr lang="en-US" dirty="0" err="1"/>
              <a:t>Mingot</a:t>
            </a:r>
            <a:r>
              <a:rPr lang="en-US" dirty="0"/>
              <a:t> M., Gomez X., </a:t>
            </a:r>
            <a:r>
              <a:rPr lang="en-US" dirty="0" err="1"/>
              <a:t>Soler</a:t>
            </a:r>
            <a:r>
              <a:rPr lang="en-US" dirty="0"/>
              <a:t> T., Torres G., </a:t>
            </a:r>
            <a:r>
              <a:rPr lang="en-US" dirty="0" err="1"/>
              <a:t>Sacristán</a:t>
            </a:r>
            <a:r>
              <a:rPr lang="en-US" dirty="0"/>
              <a:t> O., </a:t>
            </a:r>
            <a:r>
              <a:rPr lang="en-US" dirty="0" err="1"/>
              <a:t>Miguelsanz</a:t>
            </a:r>
            <a:r>
              <a:rPr lang="en-US" dirty="0"/>
              <a:t> S., Nicolas F., Perez A., de Miguel M., </a:t>
            </a:r>
            <a:r>
              <a:rPr lang="en-US" dirty="0" err="1"/>
              <a:t>Cabau</a:t>
            </a:r>
            <a:r>
              <a:rPr lang="en-US" dirty="0"/>
              <a:t> J.(2007) Use of the </a:t>
            </a:r>
            <a:r>
              <a:rPr lang="en-US" dirty="0" err="1"/>
              <a:t>Zarit</a:t>
            </a:r>
            <a:r>
              <a:rPr lang="en-US" dirty="0"/>
              <a:t> scale for assessing caregiver burden and collapse in caregiving at home in dementias. </a:t>
            </a:r>
            <a:r>
              <a:rPr lang="en-US" i="1" dirty="0" err="1"/>
              <a:t>Int</a:t>
            </a:r>
            <a:r>
              <a:rPr lang="en-US" i="1" dirty="0"/>
              <a:t> J </a:t>
            </a:r>
            <a:r>
              <a:rPr lang="en-US" i="1" dirty="0" err="1"/>
              <a:t>Geriatr</a:t>
            </a:r>
            <a:r>
              <a:rPr lang="en-US" i="1" dirty="0"/>
              <a:t> Psychiatry</a:t>
            </a:r>
            <a:r>
              <a:rPr lang="en-US" dirty="0"/>
              <a:t>. 22, 957-62.</a:t>
            </a:r>
          </a:p>
          <a:p>
            <a:pPr marL="457200" indent="-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err="1"/>
              <a:t>Kroenke</a:t>
            </a:r>
            <a:r>
              <a:rPr lang="en-US" dirty="0"/>
              <a:t> K., Spitzer R.L., Williams J.B. (2001)The PHQ-9: validity of a brief depression severity measure</a:t>
            </a:r>
            <a:r>
              <a:rPr lang="en-US" i="1" dirty="0"/>
              <a:t>. J Gen Intern Med</a:t>
            </a:r>
            <a:r>
              <a:rPr lang="en-US" u="sng" dirty="0"/>
              <a:t>.</a:t>
            </a:r>
            <a:r>
              <a:rPr lang="en-US" dirty="0"/>
              <a:t> 16,:606-13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Mausbach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B. T. (2014). Caregiving.</a:t>
            </a:r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 The American Journal of Geriatric Psychiatry: Official Journal of the American Association for Geriatric Psychiatry, 22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(8), 743-745. doi:10.1016/j.jagp.2014.04.007 [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doi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</a:p>
          <a:p>
            <a:pPr marL="457200" indent="-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/>
              <a:t>Parks, S.M. and </a:t>
            </a:r>
            <a:r>
              <a:rPr lang="en-US" dirty="0" err="1"/>
              <a:t>Novelli</a:t>
            </a:r>
            <a:r>
              <a:rPr lang="en-US" dirty="0"/>
              <a:t>, K.D. (2000)  A Practical Guide to Caring for Caregivers. </a:t>
            </a:r>
            <a:r>
              <a:rPr lang="en-US" i="1" dirty="0"/>
              <a:t>Am </a:t>
            </a:r>
            <a:r>
              <a:rPr lang="en-US" i="1" dirty="0" err="1"/>
              <a:t>Fam</a:t>
            </a:r>
            <a:r>
              <a:rPr lang="en-US" i="1" dirty="0"/>
              <a:t> Physician.</a:t>
            </a:r>
            <a:r>
              <a:rPr lang="en-US" dirty="0"/>
              <a:t>  62, 2613-2620</a:t>
            </a:r>
          </a:p>
          <a:p>
            <a:pPr marL="457200" indent="-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/>
              <a:t>SAMHSA-HRSA Center for Integrated Health Solutions (2016).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CA" dirty="0" smtClean="0">
                <a:hlinkClick r:id="rId3"/>
              </a:rPr>
              <a:t>Generalized </a:t>
            </a:r>
            <a:r>
              <a:rPr lang="en-CA" dirty="0">
                <a:hlinkClick r:id="rId3"/>
              </a:rPr>
              <a:t>Anxiety Disorder 7-item (GAD-7) scale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://www.integration.samhsa.gov/clinical-practice/GAD708.19.08Cartwright.pdf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47241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Video </a:t>
            </a:r>
            <a:r>
              <a:rPr lang="en-US" dirty="0" smtClean="0"/>
              <a:t>Resources/Links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CA" sz="2000" dirty="0">
                <a:hlinkClick r:id="rId3"/>
              </a:rPr>
              <a:t>My father's behavior in the moderate stages of Alzheimer's </a:t>
            </a:r>
            <a:r>
              <a:rPr lang="en-CA" sz="2000" dirty="0" smtClean="0">
                <a:hlinkClick r:id="rId3"/>
              </a:rPr>
              <a:t>disease (by YouTube User </a:t>
            </a:r>
            <a:r>
              <a:rPr lang="en-CA" sz="2000" dirty="0" err="1" smtClean="0">
                <a:hlinkClick r:id="rId3"/>
              </a:rPr>
              <a:t>volleybrad</a:t>
            </a:r>
            <a:r>
              <a:rPr lang="en-CA" sz="2000" dirty="0" smtClean="0">
                <a:hlinkClick r:id="rId3"/>
              </a:rPr>
              <a:t>): </a:t>
            </a:r>
            <a:r>
              <a:rPr lang="en-US" sz="2000" dirty="0" smtClean="0">
                <a:hlinkClick r:id="rId3"/>
              </a:rPr>
              <a:t>https</a:t>
            </a:r>
            <a:r>
              <a:rPr lang="en-US" sz="2000" dirty="0">
                <a:hlinkClick r:id="rId3"/>
              </a:rPr>
              <a:t>://</a:t>
            </a:r>
            <a:r>
              <a:rPr lang="en-US" sz="2000" dirty="0" smtClean="0">
                <a:hlinkClick r:id="rId3"/>
              </a:rPr>
              <a:t>www.youtube.com/watch?v=VdzKXhyv_tg</a:t>
            </a:r>
            <a:r>
              <a:rPr lang="en-US" sz="2000" dirty="0" smtClean="0"/>
              <a:t> </a:t>
            </a:r>
            <a:endParaRPr lang="en-US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CA" sz="2000" dirty="0">
                <a:hlinkClick r:id="rId4"/>
              </a:rPr>
              <a:t>Alzheimer's Dementia &amp; Driving (by Pines of Sarasota Education &amp; Training Institute): </a:t>
            </a:r>
            <a:r>
              <a:rPr lang="en-US" sz="2000" dirty="0" smtClean="0">
                <a:hlinkClick r:id="rId4"/>
              </a:rPr>
              <a:t>https</a:t>
            </a:r>
            <a:r>
              <a:rPr lang="en-US" sz="2000" dirty="0">
                <a:hlinkClick r:id="rId4"/>
              </a:rPr>
              <a:t>://www.youtube.com/watch?v=gr_47LOFp7M</a:t>
            </a:r>
            <a:endParaRPr lang="en-US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CA" sz="2000" dirty="0" smtClean="0">
                <a:hlinkClick r:id="rId5"/>
              </a:rPr>
              <a:t>Chapter </a:t>
            </a:r>
            <a:r>
              <a:rPr lang="en-CA" sz="2000" dirty="0">
                <a:hlinkClick r:id="rId5"/>
              </a:rPr>
              <a:t>6: Behavioral Issues (Caregiver College Video Series</a:t>
            </a:r>
            <a:r>
              <a:rPr lang="en-CA" sz="2000" dirty="0" smtClean="0">
                <a:hlinkClick r:id="rId5"/>
              </a:rPr>
              <a:t>): </a:t>
            </a:r>
            <a:r>
              <a:rPr lang="en-US" sz="2000" dirty="0" smtClean="0">
                <a:hlinkClick r:id="rId5"/>
              </a:rPr>
              <a:t>https</a:t>
            </a:r>
            <a:r>
              <a:rPr lang="en-US" sz="2000" dirty="0">
                <a:hlinkClick r:id="rId5"/>
              </a:rPr>
              <a:t>://www.youtube.com/watch?v=VDOJxKxNKsI</a:t>
            </a:r>
            <a:endParaRPr lang="en-US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CA" sz="2000" dirty="0">
                <a:hlinkClick r:id="rId6"/>
              </a:rPr>
              <a:t>Dementia : End of life </a:t>
            </a:r>
            <a:r>
              <a:rPr lang="en-CA" sz="2000" dirty="0" smtClean="0">
                <a:hlinkClick r:id="rId6"/>
              </a:rPr>
              <a:t>care (by northern training UK): </a:t>
            </a:r>
            <a:r>
              <a:rPr lang="en-US" sz="2000" dirty="0" smtClean="0">
                <a:hlinkClick r:id="rId6"/>
              </a:rPr>
              <a:t>https</a:t>
            </a:r>
            <a:r>
              <a:rPr lang="en-US" sz="2000" dirty="0">
                <a:hlinkClick r:id="rId6"/>
              </a:rPr>
              <a:t>://www.youtube.com/watch?v=3zKADdgcf14</a:t>
            </a:r>
            <a:endParaRPr lang="en-US" sz="2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dirty="0" smtClean="0">
                <a:hlinkClick r:id="rId7"/>
              </a:rPr>
              <a:t>Alzheimer’s Association Online Learning (http</a:t>
            </a:r>
            <a:r>
              <a:rPr lang="en-US" sz="2000" dirty="0">
                <a:hlinkClick r:id="rId7"/>
              </a:rPr>
              <a:t>://</a:t>
            </a:r>
            <a:r>
              <a:rPr lang="en-US" sz="2000" dirty="0" smtClean="0">
                <a:hlinkClick r:id="rId7"/>
              </a:rPr>
              <a:t>alz.org/norcal/in_my_community_63876.asp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787481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Video </a:t>
            </a:r>
            <a:r>
              <a:rPr lang="en-US" dirty="0" smtClean="0"/>
              <a:t>Resources/Links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AA </a:t>
            </a:r>
            <a:r>
              <a:rPr lang="en-US" sz="2000" dirty="0"/>
              <a:t>Resources include: </a:t>
            </a:r>
          </a:p>
          <a:p>
            <a:r>
              <a:rPr lang="en-US" sz="2000" dirty="0"/>
              <a:t>Community Resource Finder is a free online search engine to find local resources which may help in identifying respite care services in the community. And can be accessed at </a:t>
            </a:r>
            <a:r>
              <a:rPr lang="en-US" sz="2000" dirty="0">
                <a:hlinkClick r:id="rId3"/>
              </a:rPr>
              <a:t>Community Resource </a:t>
            </a:r>
            <a:r>
              <a:rPr lang="en-US" sz="2000" dirty="0" smtClean="0">
                <a:hlinkClick r:id="rId3"/>
              </a:rPr>
              <a:t>Finder (http</a:t>
            </a:r>
            <a:r>
              <a:rPr lang="en-US" sz="2000" dirty="0">
                <a:hlinkClick r:id="rId3"/>
              </a:rPr>
              <a:t>://www.communityresourcefinder.org</a:t>
            </a:r>
            <a:r>
              <a:rPr lang="en-US" sz="2000" dirty="0" smtClean="0">
                <a:hlinkClick r:id="rId3"/>
              </a:rPr>
              <a:t>/</a:t>
            </a:r>
            <a:r>
              <a:rPr lang="en-US" sz="2000" dirty="0">
                <a:hlinkClick r:id="rId3"/>
              </a:rPr>
              <a:t>)</a:t>
            </a:r>
            <a:endParaRPr lang="en-US" sz="2000" dirty="0"/>
          </a:p>
          <a:p>
            <a:r>
              <a:rPr lang="en-US" sz="2000" dirty="0"/>
              <a:t>Alzheimer's and Dementia Caregiver Center provides information and resources to help caregivers at each stage of the disease including taking care of oneself, caregiver stress, etc. and can be accessed at </a:t>
            </a:r>
            <a:r>
              <a:rPr lang="en-CA" sz="2000" dirty="0">
                <a:hlinkClick r:id="rId4"/>
              </a:rPr>
              <a:t>Alzheimer's and Dementia Caregiver Center </a:t>
            </a:r>
            <a:r>
              <a:rPr lang="en-CA" sz="2000" dirty="0" smtClean="0">
                <a:hlinkClick r:id="rId4"/>
              </a:rPr>
              <a:t> (</a:t>
            </a:r>
            <a:r>
              <a:rPr lang="en-US" sz="2000" dirty="0" smtClean="0">
                <a:hlinkClick r:id="rId4"/>
              </a:rPr>
              <a:t>https</a:t>
            </a:r>
            <a:r>
              <a:rPr lang="en-US" sz="2000" dirty="0">
                <a:hlinkClick r:id="rId4"/>
              </a:rPr>
              <a:t>://www.alz.org/care</a:t>
            </a:r>
            <a:r>
              <a:rPr lang="en-US" sz="2000" dirty="0" smtClean="0">
                <a:hlinkClick r:id="rId4"/>
              </a:rPr>
              <a:t>/</a:t>
            </a:r>
            <a:r>
              <a:rPr lang="en-US" sz="2000" dirty="0">
                <a:hlinkClick r:id="rId4"/>
              </a:rPr>
              <a:t>)</a:t>
            </a:r>
            <a:endParaRPr lang="en-US" sz="2000" dirty="0"/>
          </a:p>
          <a:p>
            <a:r>
              <a:rPr lang="en-US" sz="2000" dirty="0">
                <a:hlinkClick r:id="rId5"/>
              </a:rPr>
              <a:t>Caregiver Stress can be accessed at http://alz.org/care/alzheimers-dementia-caregiver-stress-burnout.asp</a:t>
            </a:r>
            <a:r>
              <a:rPr lang="en-US" sz="2000" dirty="0"/>
              <a:t> </a:t>
            </a:r>
          </a:p>
          <a:p>
            <a:r>
              <a:rPr lang="en-US" sz="2000" dirty="0">
                <a:hlinkClick r:id="rId6"/>
              </a:rPr>
              <a:t>Being a Healthy Caregiver can be accessed at: http://alz.org/care/alzheimers-dementia-healthy-caregiver.asp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3995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The Health Hazards of Caring for </a:t>
            </a:r>
            <a:r>
              <a:rPr lang="en-US" dirty="0" err="1"/>
              <a:t>PLwD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3200"/>
              </a:spcAft>
            </a:pPr>
            <a:r>
              <a:rPr lang="en-US" dirty="0" smtClean="0"/>
              <a:t>Dementia </a:t>
            </a:r>
            <a:r>
              <a:rPr lang="en-US" dirty="0"/>
              <a:t>caregivers are more likely than non-caregivers to report health as fair or </a:t>
            </a:r>
            <a:r>
              <a:rPr lang="en-US" dirty="0" smtClean="0"/>
              <a:t>poor. </a:t>
            </a:r>
            <a:endParaRPr lang="en-US" dirty="0"/>
          </a:p>
          <a:p>
            <a:pPr>
              <a:spcBef>
                <a:spcPts val="0"/>
              </a:spcBef>
              <a:spcAft>
                <a:spcPts val="3200"/>
              </a:spcAft>
            </a:pPr>
            <a:r>
              <a:rPr lang="en-US" dirty="0" smtClean="0"/>
              <a:t>Caregivers </a:t>
            </a:r>
            <a:r>
              <a:rPr lang="en-US" dirty="0"/>
              <a:t>report sleep </a:t>
            </a:r>
            <a:r>
              <a:rPr lang="en-US" dirty="0" smtClean="0"/>
              <a:t>disturbances.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200"/>
              </a:spcAft>
              <a:buClrTx/>
              <a:buSzTx/>
              <a:buNone/>
              <a:tabLst/>
              <a:defRPr/>
            </a:pPr>
            <a:r>
              <a:rPr lang="en-US" sz="1400" kern="1200" dirty="0" smtClean="0">
                <a:solidFill>
                  <a:schemeClr val="tx1"/>
                </a:solidFill>
                <a:effectLst/>
              </a:rPr>
              <a:t>The Alzheimer’s Association, 2017</a:t>
            </a:r>
            <a:endParaRPr lang="en-CA" sz="1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46920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en-US" dirty="0"/>
              <a:t>Physiological Hazards of </a:t>
            </a:r>
            <a:br>
              <a:rPr lang="en-US" dirty="0"/>
            </a:br>
            <a:r>
              <a:rPr lang="en-US" dirty="0"/>
              <a:t>Caring for </a:t>
            </a:r>
            <a:r>
              <a:rPr lang="en-US" dirty="0" err="1"/>
              <a:t>PLwD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998" y="2286196"/>
            <a:ext cx="8070273" cy="3809804"/>
          </a:xfrm>
        </p:spPr>
        <p:txBody>
          <a:bodyPr>
            <a:normAutofit/>
          </a:bodyPr>
          <a:lstStyle/>
          <a:p>
            <a:r>
              <a:rPr lang="en-US" dirty="0"/>
              <a:t>Developing chronic health conditions </a:t>
            </a:r>
          </a:p>
          <a:p>
            <a:r>
              <a:rPr lang="en-US" dirty="0"/>
              <a:t>Elevated biomarkers of cardiovascular risk and impaired kidney function</a:t>
            </a:r>
          </a:p>
          <a:p>
            <a:r>
              <a:rPr lang="en-US" dirty="0"/>
              <a:t>Several physiological changes that may reflect declining physical </a:t>
            </a:r>
            <a:r>
              <a:rPr lang="en-US" dirty="0" smtClean="0"/>
              <a:t>health</a:t>
            </a:r>
          </a:p>
          <a:p>
            <a:pPr marL="0" indent="0" algn="r">
              <a:buNone/>
            </a:pPr>
            <a:r>
              <a:rPr lang="en-US" sz="1400" dirty="0"/>
              <a:t>The Alzheimer’s Association, </a:t>
            </a:r>
            <a:r>
              <a:rPr lang="en-US" sz="1400" dirty="0" smtClean="0"/>
              <a:t>2017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3299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en-US" dirty="0"/>
              <a:t>Service Use of Caring for </a:t>
            </a:r>
            <a:r>
              <a:rPr lang="en-US" dirty="0" err="1"/>
              <a:t>PLwD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3200"/>
              </a:spcAft>
            </a:pPr>
            <a:r>
              <a:rPr lang="en-US" dirty="0"/>
              <a:t>Caring for PLwD resulted in $10.2 billion of health care costs for caregivers in </a:t>
            </a:r>
            <a:r>
              <a:rPr lang="en-US" dirty="0" smtClean="0"/>
              <a:t>2015.</a:t>
            </a:r>
            <a:endParaRPr lang="en-US" dirty="0"/>
          </a:p>
          <a:p>
            <a:pPr>
              <a:spcBef>
                <a:spcPts val="0"/>
              </a:spcBef>
              <a:spcAft>
                <a:spcPts val="3200"/>
              </a:spcAft>
            </a:pPr>
            <a:r>
              <a:rPr lang="en-US" dirty="0"/>
              <a:t>Caregiver costs were greater if their care  recipients were depressed, had low functional status, or had behavioral </a:t>
            </a:r>
            <a:r>
              <a:rPr lang="en-US" dirty="0" smtClean="0"/>
              <a:t>disturbances.</a:t>
            </a:r>
          </a:p>
          <a:p>
            <a:pPr marL="0" indent="0" algn="r">
              <a:spcBef>
                <a:spcPts val="0"/>
              </a:spcBef>
              <a:spcAft>
                <a:spcPts val="3200"/>
              </a:spcAft>
              <a:buNone/>
            </a:pPr>
            <a:r>
              <a:rPr lang="en-US" sz="1400" dirty="0"/>
              <a:t>The Alzheimer’s Association, </a:t>
            </a:r>
            <a:r>
              <a:rPr lang="en-US" sz="1400" dirty="0" smtClean="0"/>
              <a:t>2017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45189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Provider Roles in Caregiver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mtClean="0"/>
              <a:t>Provider </a:t>
            </a:r>
            <a:r>
              <a:rPr lang="en-US" dirty="0"/>
              <a:t>may care for both the caregiver and  </a:t>
            </a:r>
            <a:r>
              <a:rPr lang="en-US" dirty="0" err="1"/>
              <a:t>PLwD</a:t>
            </a:r>
            <a:r>
              <a:rPr lang="en-US" dirty="0"/>
              <a:t> or just one of them</a:t>
            </a:r>
          </a:p>
          <a:p>
            <a:r>
              <a:rPr lang="en-US" dirty="0"/>
              <a:t>The health of the caregiver is the provider’s concern in all 3 </a:t>
            </a:r>
            <a:r>
              <a:rPr lang="en-US" dirty="0" smtClean="0"/>
              <a:t>scenarios.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363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the Primary Care Provider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 for indications of </a:t>
            </a:r>
            <a:r>
              <a:rPr lang="en-US" dirty="0" smtClean="0"/>
              <a:t>stress.</a:t>
            </a:r>
            <a:endParaRPr lang="en-US" dirty="0"/>
          </a:p>
          <a:p>
            <a:r>
              <a:rPr lang="en-US" dirty="0"/>
              <a:t>Raise the subject more than with other </a:t>
            </a:r>
            <a:r>
              <a:rPr lang="en-US" dirty="0" smtClean="0"/>
              <a:t>patients.</a:t>
            </a:r>
            <a:endParaRPr lang="en-US" dirty="0"/>
          </a:p>
          <a:p>
            <a:r>
              <a:rPr lang="en-US" dirty="0"/>
              <a:t>Acknowledge the stress of </a:t>
            </a:r>
            <a:r>
              <a:rPr lang="en-US" dirty="0" smtClean="0"/>
              <a:t>caregiving.</a:t>
            </a:r>
            <a:endParaRPr lang="en-US" dirty="0"/>
          </a:p>
          <a:p>
            <a:r>
              <a:rPr lang="en-US" dirty="0"/>
              <a:t>Be prepared to refer the caregiver for </a:t>
            </a:r>
            <a:r>
              <a:rPr lang="en-US" dirty="0" smtClean="0"/>
              <a:t>help.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20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Potential Topics for Discussion with Caregivers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Sleep</a:t>
            </a:r>
            <a:endParaRPr lang="en-US" dirty="0"/>
          </a:p>
          <a:p>
            <a:r>
              <a:rPr lang="en-US" dirty="0"/>
              <a:t>Agitated Behaviors of </a:t>
            </a:r>
            <a:r>
              <a:rPr lang="en-US" dirty="0" err="1"/>
              <a:t>PLwD</a:t>
            </a:r>
            <a:endParaRPr lang="en-US" dirty="0"/>
          </a:p>
          <a:p>
            <a:r>
              <a:rPr lang="en-US" dirty="0"/>
              <a:t>Eating Issues (unexpected weight loss or gain)</a:t>
            </a:r>
          </a:p>
          <a:p>
            <a:r>
              <a:rPr lang="en-US" dirty="0"/>
              <a:t>Fears about abuse or anger</a:t>
            </a:r>
          </a:p>
          <a:p>
            <a:r>
              <a:rPr lang="en-US" dirty="0"/>
              <a:t>Comfort level with medication management </a:t>
            </a:r>
          </a:p>
        </p:txBody>
      </p:sp>
    </p:spTree>
    <p:extLst>
      <p:ext uri="{BB962C8B-B14F-4D97-AF65-F5344CB8AC3E}">
        <p14:creationId xmlns:p14="http://schemas.microsoft.com/office/powerpoint/2010/main" val="20663978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3181</TotalTime>
  <Words>2210</Words>
  <Application>Microsoft Office PowerPoint</Application>
  <PresentationFormat>On-screen Show (4:3)</PresentationFormat>
  <Paragraphs>295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Segoe UI</vt:lpstr>
      <vt:lpstr>Times New Roman</vt:lpstr>
      <vt:lpstr>1_Office Theme</vt:lpstr>
      <vt:lpstr>Taking Care of Those Caring for Persons Living with Dementia</vt:lpstr>
      <vt:lpstr>Learning Objectives</vt:lpstr>
      <vt:lpstr>Reasons to Care about  Caregivers’ Well-being</vt:lpstr>
      <vt:lpstr>The Health Hazards of Caring for PLwD</vt:lpstr>
      <vt:lpstr>Physiological Hazards of  Caring for PLwD</vt:lpstr>
      <vt:lpstr>Service Use of Caring for PLwD</vt:lpstr>
      <vt:lpstr>Provider Roles in Caregiver Care</vt:lpstr>
      <vt:lpstr>As the Primary Care Provider</vt:lpstr>
      <vt:lpstr>Potential Topics for Discussion with Caregivers</vt:lpstr>
      <vt:lpstr>More Topics for Discussion</vt:lpstr>
      <vt:lpstr>Unmet Needs</vt:lpstr>
      <vt:lpstr>Caregiver Health Concerns</vt:lpstr>
      <vt:lpstr>Being Proactive</vt:lpstr>
      <vt:lpstr>Mood and Affect: PHQ-9</vt:lpstr>
      <vt:lpstr>Interpreting the PHQ-9</vt:lpstr>
      <vt:lpstr>PHQ-9 Scoring for Severity</vt:lpstr>
      <vt:lpstr>Implementing the REACH II</vt:lpstr>
      <vt:lpstr>REACH II Risk Appraisal</vt:lpstr>
      <vt:lpstr>GAD-7 Scale</vt:lpstr>
      <vt:lpstr>GAD-7</vt:lpstr>
      <vt:lpstr>Assessing Caregiver Stress</vt:lpstr>
      <vt:lpstr>Parks and Novelli Checklist</vt:lpstr>
      <vt:lpstr>Encourage Respite</vt:lpstr>
      <vt:lpstr>Respite Care Resources</vt:lpstr>
      <vt:lpstr>When the Caregiver is Your Patient </vt:lpstr>
      <vt:lpstr>Screening Response</vt:lpstr>
      <vt:lpstr>When You are Not the Caregiver’s Primary Care Provider</vt:lpstr>
      <vt:lpstr>When the Caregiver is Not Your Patient</vt:lpstr>
      <vt:lpstr>Response to This Caregiver</vt:lpstr>
      <vt:lpstr>Conclusions</vt:lpstr>
      <vt:lpstr>References I</vt:lpstr>
      <vt:lpstr>References II</vt:lpstr>
      <vt:lpstr>References III</vt:lpstr>
      <vt:lpstr>Video Resources/Links I</vt:lpstr>
      <vt:lpstr>Video Resources/Links II</vt:lpstr>
    </vt:vector>
  </TitlesOfParts>
  <Company>HRSA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Taking Care of Those Caring for Persons Living with Dementia</dc:title>
  <dc:subject>Taking Care of Those Caring for Persons Living with Dementia</dc:subject>
  <dc:creator>Department of Health and Human Services;Health Resources and Services Administration</dc:creator>
  <cp:keywords>Department of Health and Human Services; Health Resources and Services Administration; Caring for Persons Living with Dementia; PLwD; Caregivers’ Well-being; Health Hazards; Physiological Hazards; Social problems; Legal Issues; Competence; Grief; Unmet needs; Patient Health Questionnaire; PHQ-9; Parks and Novelli checklist; Zarit Burden Interview; GAD-7 Scale;</cp:keywords>
  <cp:lastModifiedBy>Blonska, Joanna (HRSA)</cp:lastModifiedBy>
  <cp:revision>130</cp:revision>
  <dcterms:created xsi:type="dcterms:W3CDTF">2015-08-24T12:09:41Z</dcterms:created>
  <dcterms:modified xsi:type="dcterms:W3CDTF">2018-04-20T15:51:47Z</dcterms:modified>
</cp:coreProperties>
</file>