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9"/>
  </p:notesMasterIdLst>
  <p:sldIdLst>
    <p:sldId id="257" r:id="rId2"/>
    <p:sldId id="284" r:id="rId3"/>
    <p:sldId id="316" r:id="rId4"/>
    <p:sldId id="297" r:id="rId5"/>
    <p:sldId id="301" r:id="rId6"/>
    <p:sldId id="271" r:id="rId7"/>
    <p:sldId id="294" r:id="rId8"/>
    <p:sldId id="295" r:id="rId9"/>
    <p:sldId id="321" r:id="rId10"/>
    <p:sldId id="305" r:id="rId11"/>
    <p:sldId id="306" r:id="rId12"/>
    <p:sldId id="313" r:id="rId13"/>
    <p:sldId id="262" r:id="rId14"/>
    <p:sldId id="299" r:id="rId15"/>
    <p:sldId id="264" r:id="rId16"/>
    <p:sldId id="265" r:id="rId17"/>
    <p:sldId id="266" r:id="rId18"/>
    <p:sldId id="308" r:id="rId19"/>
    <p:sldId id="314" r:id="rId20"/>
    <p:sldId id="272" r:id="rId21"/>
    <p:sldId id="322" r:id="rId22"/>
    <p:sldId id="318" r:id="rId23"/>
    <p:sldId id="319" r:id="rId24"/>
    <p:sldId id="320" r:id="rId25"/>
    <p:sldId id="315" r:id="rId26"/>
    <p:sldId id="310" r:id="rId27"/>
    <p:sldId id="31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6" name="Author"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08" autoAdjust="0"/>
    <p:restoredTop sz="86419" autoAdjust="0"/>
  </p:normalViewPr>
  <p:slideViewPr>
    <p:cSldViewPr>
      <p:cViewPr varScale="1">
        <p:scale>
          <a:sx n="99" d="100"/>
          <a:sy n="99" d="100"/>
        </p:scale>
        <p:origin x="2304" y="90"/>
      </p:cViewPr>
      <p:guideLst>
        <p:guide orient="horz" pos="2160"/>
        <p:guide pos="2880"/>
      </p:guideLst>
    </p:cSldViewPr>
  </p:slideViewPr>
  <p:outlineViewPr>
    <p:cViewPr>
      <p:scale>
        <a:sx n="33" d="100"/>
        <a:sy n="33" d="100"/>
      </p:scale>
      <p:origin x="0" y="-29434"/>
    </p:cViewPr>
  </p:outlineViewPr>
  <p:notesTextViewPr>
    <p:cViewPr>
      <p:scale>
        <a:sx n="1" d="1"/>
        <a:sy n="1" d="1"/>
      </p:scale>
      <p:origin x="0" y="0"/>
    </p:cViewPr>
  </p:notesTextViewPr>
  <p:sorterViewPr>
    <p:cViewPr>
      <p:scale>
        <a:sx n="100" d="100"/>
        <a:sy n="100" d="100"/>
      </p:scale>
      <p:origin x="0" y="-533"/>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35"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507F4C-8B31-4154-9935-73D699206412}" type="datetimeFigureOut">
              <a:rPr lang="en-US" smtClean="0"/>
              <a:t>11/28/2017</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6B6491-25B1-4A9A-8EBD-6A94174782F9}" type="slidenum">
              <a:rPr lang="en-US" smtClean="0"/>
              <a:t>‹#›</a:t>
            </a:fld>
            <a:endParaRPr lang="en-US" dirty="0"/>
          </a:p>
        </p:txBody>
      </p:sp>
    </p:spTree>
    <p:extLst>
      <p:ext uri="{BB962C8B-B14F-4D97-AF65-F5344CB8AC3E}">
        <p14:creationId xmlns:p14="http://schemas.microsoft.com/office/powerpoint/2010/main" val="946747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eaLnBrk="0" fontAlgn="base" hangingPunct="0">
              <a:spcBef>
                <a:spcPct val="0"/>
              </a:spcBef>
              <a:spcAft>
                <a:spcPct val="0"/>
              </a:spcAft>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D6B6491-25B1-4A9A-8EBD-6A94174782F9}" type="slidenum">
              <a:rPr lang="en-US" smtClean="0"/>
              <a:t>1</a:t>
            </a:fld>
            <a:endParaRPr lang="en-US" dirty="0"/>
          </a:p>
        </p:txBody>
      </p:sp>
    </p:spTree>
    <p:extLst>
      <p:ext uri="{BB962C8B-B14F-4D97-AF65-F5344CB8AC3E}">
        <p14:creationId xmlns:p14="http://schemas.microsoft.com/office/powerpoint/2010/main" val="42262446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9D6B6491-25B1-4A9A-8EBD-6A94174782F9}" type="slidenum">
              <a:rPr lang="en-US" smtClean="0"/>
              <a:t>11</a:t>
            </a:fld>
            <a:endParaRPr lang="en-US"/>
          </a:p>
        </p:txBody>
      </p:sp>
    </p:spTree>
    <p:extLst>
      <p:ext uri="{BB962C8B-B14F-4D97-AF65-F5344CB8AC3E}">
        <p14:creationId xmlns:p14="http://schemas.microsoft.com/office/powerpoint/2010/main" val="6530622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6B6491-25B1-4A9A-8EBD-6A94174782F9}" type="slidenum">
              <a:rPr lang="en-US" smtClean="0"/>
              <a:t>12</a:t>
            </a:fld>
            <a:endParaRPr lang="en-US" dirty="0"/>
          </a:p>
        </p:txBody>
      </p:sp>
    </p:spTree>
    <p:extLst>
      <p:ext uri="{BB962C8B-B14F-4D97-AF65-F5344CB8AC3E}">
        <p14:creationId xmlns:p14="http://schemas.microsoft.com/office/powerpoint/2010/main" val="41807817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6B6491-25B1-4A9A-8EBD-6A94174782F9}" type="slidenum">
              <a:rPr lang="en-US" smtClean="0"/>
              <a:t>13</a:t>
            </a:fld>
            <a:endParaRPr lang="en-US" dirty="0"/>
          </a:p>
        </p:txBody>
      </p:sp>
    </p:spTree>
    <p:extLst>
      <p:ext uri="{BB962C8B-B14F-4D97-AF65-F5344CB8AC3E}">
        <p14:creationId xmlns:p14="http://schemas.microsoft.com/office/powerpoint/2010/main" val="3330832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D6B6491-25B1-4A9A-8EBD-6A94174782F9}" type="slidenum">
              <a:rPr lang="en-US" smtClean="0"/>
              <a:t>14</a:t>
            </a:fld>
            <a:endParaRPr lang="en-US" dirty="0"/>
          </a:p>
        </p:txBody>
      </p:sp>
    </p:spTree>
    <p:extLst>
      <p:ext uri="{BB962C8B-B14F-4D97-AF65-F5344CB8AC3E}">
        <p14:creationId xmlns:p14="http://schemas.microsoft.com/office/powerpoint/2010/main" val="19921098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D6B6491-25B1-4A9A-8EBD-6A94174782F9}" type="slidenum">
              <a:rPr lang="en-US" smtClean="0"/>
              <a:t>15</a:t>
            </a:fld>
            <a:endParaRPr lang="en-US" dirty="0"/>
          </a:p>
        </p:txBody>
      </p:sp>
    </p:spTree>
    <p:extLst>
      <p:ext uri="{BB962C8B-B14F-4D97-AF65-F5344CB8AC3E}">
        <p14:creationId xmlns:p14="http://schemas.microsoft.com/office/powerpoint/2010/main" val="679586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9D6B6491-25B1-4A9A-8EBD-6A94174782F9}" type="slidenum">
              <a:rPr lang="en-US" smtClean="0"/>
              <a:t>16</a:t>
            </a:fld>
            <a:endParaRPr lang="en-US" dirty="0"/>
          </a:p>
        </p:txBody>
      </p:sp>
    </p:spTree>
    <p:extLst>
      <p:ext uri="{BB962C8B-B14F-4D97-AF65-F5344CB8AC3E}">
        <p14:creationId xmlns:p14="http://schemas.microsoft.com/office/powerpoint/2010/main" val="2493155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9D6B6491-25B1-4A9A-8EBD-6A94174782F9}" type="slidenum">
              <a:rPr lang="en-US" smtClean="0"/>
              <a:t>17</a:t>
            </a:fld>
            <a:endParaRPr lang="en-US" dirty="0"/>
          </a:p>
        </p:txBody>
      </p:sp>
    </p:spTree>
    <p:extLst>
      <p:ext uri="{BB962C8B-B14F-4D97-AF65-F5344CB8AC3E}">
        <p14:creationId xmlns:p14="http://schemas.microsoft.com/office/powerpoint/2010/main" val="17182374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6B6491-25B1-4A9A-8EBD-6A94174782F9}" type="slidenum">
              <a:rPr lang="en-US" smtClean="0"/>
              <a:t>18</a:t>
            </a:fld>
            <a:endParaRPr lang="en-US" dirty="0"/>
          </a:p>
        </p:txBody>
      </p:sp>
    </p:spTree>
    <p:extLst>
      <p:ext uri="{BB962C8B-B14F-4D97-AF65-F5344CB8AC3E}">
        <p14:creationId xmlns:p14="http://schemas.microsoft.com/office/powerpoint/2010/main" val="13775324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6B6491-25B1-4A9A-8EBD-6A94174782F9}" type="slidenum">
              <a:rPr lang="en-US" smtClean="0"/>
              <a:t>19</a:t>
            </a:fld>
            <a:endParaRPr lang="en-US" dirty="0"/>
          </a:p>
        </p:txBody>
      </p:sp>
    </p:spTree>
    <p:extLst>
      <p:ext uri="{BB962C8B-B14F-4D97-AF65-F5344CB8AC3E}">
        <p14:creationId xmlns:p14="http://schemas.microsoft.com/office/powerpoint/2010/main" val="22453310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D6B6491-25B1-4A9A-8EBD-6A94174782F9}" type="slidenum">
              <a:rPr lang="en-US" smtClean="0"/>
              <a:t>20</a:t>
            </a:fld>
            <a:endParaRPr lang="en-US" dirty="0"/>
          </a:p>
        </p:txBody>
      </p:sp>
    </p:spTree>
    <p:extLst>
      <p:ext uri="{BB962C8B-B14F-4D97-AF65-F5344CB8AC3E}">
        <p14:creationId xmlns:p14="http://schemas.microsoft.com/office/powerpoint/2010/main" val="297989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D6B6491-25B1-4A9A-8EBD-6A94174782F9}" type="slidenum">
              <a:rPr lang="en-US" smtClean="0"/>
              <a:t>2</a:t>
            </a:fld>
            <a:endParaRPr lang="en-US" dirty="0"/>
          </a:p>
        </p:txBody>
      </p:sp>
    </p:spTree>
    <p:extLst>
      <p:ext uri="{BB962C8B-B14F-4D97-AF65-F5344CB8AC3E}">
        <p14:creationId xmlns:p14="http://schemas.microsoft.com/office/powerpoint/2010/main" val="35677621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6B6491-25B1-4A9A-8EBD-6A94174782F9}" type="slidenum">
              <a:rPr lang="en-US" smtClean="0">
                <a:solidFill>
                  <a:prstClr val="black"/>
                </a:solidFill>
              </a:rPr>
              <a:pPr/>
              <a:t>22</a:t>
            </a:fld>
            <a:endParaRPr lang="en-US" dirty="0">
              <a:solidFill>
                <a:prstClr val="black"/>
              </a:solidFill>
            </a:endParaRPr>
          </a:p>
        </p:txBody>
      </p:sp>
    </p:spTree>
    <p:extLst>
      <p:ext uri="{BB962C8B-B14F-4D97-AF65-F5344CB8AC3E}">
        <p14:creationId xmlns:p14="http://schemas.microsoft.com/office/powerpoint/2010/main" val="28387531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6B6491-25B1-4A9A-8EBD-6A94174782F9}" type="slidenum">
              <a:rPr lang="en-US" smtClean="0">
                <a:solidFill>
                  <a:prstClr val="black"/>
                </a:solidFill>
              </a:rPr>
              <a:pPr/>
              <a:t>23</a:t>
            </a:fld>
            <a:endParaRPr lang="en-US" dirty="0">
              <a:solidFill>
                <a:prstClr val="black"/>
              </a:solidFill>
            </a:endParaRPr>
          </a:p>
        </p:txBody>
      </p:sp>
    </p:spTree>
    <p:extLst>
      <p:ext uri="{BB962C8B-B14F-4D97-AF65-F5344CB8AC3E}">
        <p14:creationId xmlns:p14="http://schemas.microsoft.com/office/powerpoint/2010/main" val="16097755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9D6B6491-25B1-4A9A-8EBD-6A94174782F9}" type="slidenum">
              <a:rPr lang="en-US" smtClean="0">
                <a:solidFill>
                  <a:prstClr val="black"/>
                </a:solidFill>
              </a:rPr>
              <a:pPr/>
              <a:t>24</a:t>
            </a:fld>
            <a:endParaRPr lang="en-US" dirty="0">
              <a:solidFill>
                <a:prstClr val="black"/>
              </a:solidFill>
            </a:endParaRPr>
          </a:p>
        </p:txBody>
      </p:sp>
    </p:spTree>
    <p:extLst>
      <p:ext uri="{BB962C8B-B14F-4D97-AF65-F5344CB8AC3E}">
        <p14:creationId xmlns:p14="http://schemas.microsoft.com/office/powerpoint/2010/main" val="9396120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6B6491-25B1-4A9A-8EBD-6A94174782F9}" type="slidenum">
              <a:rPr lang="en-US" smtClean="0"/>
              <a:t>25</a:t>
            </a:fld>
            <a:endParaRPr lang="en-US" dirty="0"/>
          </a:p>
        </p:txBody>
      </p:sp>
    </p:spTree>
    <p:extLst>
      <p:ext uri="{BB962C8B-B14F-4D97-AF65-F5344CB8AC3E}">
        <p14:creationId xmlns:p14="http://schemas.microsoft.com/office/powerpoint/2010/main" val="5680562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9D6B6491-25B1-4A9A-8EBD-6A94174782F9}" type="slidenum">
              <a:rPr lang="en-US" smtClean="0"/>
              <a:t>26</a:t>
            </a:fld>
            <a:endParaRPr lang="en-US" dirty="0"/>
          </a:p>
        </p:txBody>
      </p:sp>
    </p:spTree>
    <p:extLst>
      <p:ext uri="{BB962C8B-B14F-4D97-AF65-F5344CB8AC3E}">
        <p14:creationId xmlns:p14="http://schemas.microsoft.com/office/powerpoint/2010/main" val="34491045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6B6491-25B1-4A9A-8EBD-6A94174782F9}" type="slidenum">
              <a:rPr lang="en-US" smtClean="0"/>
              <a:t>27</a:t>
            </a:fld>
            <a:endParaRPr lang="en-US" dirty="0"/>
          </a:p>
        </p:txBody>
      </p:sp>
    </p:spTree>
    <p:extLst>
      <p:ext uri="{BB962C8B-B14F-4D97-AF65-F5344CB8AC3E}">
        <p14:creationId xmlns:p14="http://schemas.microsoft.com/office/powerpoint/2010/main" val="3800164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6B6491-25B1-4A9A-8EBD-6A94174782F9}" type="slidenum">
              <a:rPr lang="en-US" smtClean="0"/>
              <a:t>3</a:t>
            </a:fld>
            <a:endParaRPr lang="en-US" dirty="0"/>
          </a:p>
        </p:txBody>
      </p:sp>
    </p:spTree>
    <p:extLst>
      <p:ext uri="{BB962C8B-B14F-4D97-AF65-F5344CB8AC3E}">
        <p14:creationId xmlns:p14="http://schemas.microsoft.com/office/powerpoint/2010/main" val="2522831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charset="0"/>
              <a:buNone/>
            </a:pPr>
            <a:endParaRPr lang="en-US" dirty="0"/>
          </a:p>
        </p:txBody>
      </p:sp>
      <p:sp>
        <p:nvSpPr>
          <p:cNvPr id="4" name="Slide Number Placeholder 3"/>
          <p:cNvSpPr>
            <a:spLocks noGrp="1"/>
          </p:cNvSpPr>
          <p:nvPr>
            <p:ph type="sldNum" sz="quarter" idx="10"/>
          </p:nvPr>
        </p:nvSpPr>
        <p:spPr/>
        <p:txBody>
          <a:bodyPr/>
          <a:lstStyle/>
          <a:p>
            <a:fld id="{9D6B6491-25B1-4A9A-8EBD-6A94174782F9}" type="slidenum">
              <a:rPr lang="en-US" smtClean="0"/>
              <a:t>4</a:t>
            </a:fld>
            <a:endParaRPr lang="en-US" dirty="0"/>
          </a:p>
        </p:txBody>
      </p:sp>
    </p:spTree>
    <p:extLst>
      <p:ext uri="{BB962C8B-B14F-4D97-AF65-F5344CB8AC3E}">
        <p14:creationId xmlns:p14="http://schemas.microsoft.com/office/powerpoint/2010/main" val="3326189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33E3A2-4B7A-4178-AE0F-708859B1D65B}" type="slidenum">
              <a:rPr lang="en-US" smtClean="0"/>
              <a:t>5</a:t>
            </a:fld>
            <a:endParaRPr lang="en-US" dirty="0"/>
          </a:p>
        </p:txBody>
      </p:sp>
    </p:spTree>
    <p:extLst>
      <p:ext uri="{BB962C8B-B14F-4D97-AF65-F5344CB8AC3E}">
        <p14:creationId xmlns:p14="http://schemas.microsoft.com/office/powerpoint/2010/main" val="13208808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9D6B6491-25B1-4A9A-8EBD-6A94174782F9}" type="slidenum">
              <a:rPr lang="en-US" smtClean="0"/>
              <a:t>6</a:t>
            </a:fld>
            <a:endParaRPr lang="en-US" dirty="0"/>
          </a:p>
        </p:txBody>
      </p:sp>
    </p:spTree>
    <p:extLst>
      <p:ext uri="{BB962C8B-B14F-4D97-AF65-F5344CB8AC3E}">
        <p14:creationId xmlns:p14="http://schemas.microsoft.com/office/powerpoint/2010/main" val="36501222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6B6491-25B1-4A9A-8EBD-6A94174782F9}" type="slidenum">
              <a:rPr lang="en-US" smtClean="0"/>
              <a:t>7</a:t>
            </a:fld>
            <a:endParaRPr lang="en-US" dirty="0"/>
          </a:p>
        </p:txBody>
      </p:sp>
    </p:spTree>
    <p:extLst>
      <p:ext uri="{BB962C8B-B14F-4D97-AF65-F5344CB8AC3E}">
        <p14:creationId xmlns:p14="http://schemas.microsoft.com/office/powerpoint/2010/main" val="42545438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D6B6491-25B1-4A9A-8EBD-6A94174782F9}" type="slidenum">
              <a:rPr lang="en-US" smtClean="0"/>
              <a:t>8</a:t>
            </a:fld>
            <a:endParaRPr lang="en-US" dirty="0"/>
          </a:p>
        </p:txBody>
      </p:sp>
    </p:spTree>
    <p:extLst>
      <p:ext uri="{BB962C8B-B14F-4D97-AF65-F5344CB8AC3E}">
        <p14:creationId xmlns:p14="http://schemas.microsoft.com/office/powerpoint/2010/main" val="35275594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6B6491-25B1-4A9A-8EBD-6A94174782F9}" type="slidenum">
              <a:rPr lang="en-US" smtClean="0"/>
              <a:t>10</a:t>
            </a:fld>
            <a:endParaRPr lang="en-US"/>
          </a:p>
        </p:txBody>
      </p:sp>
    </p:spTree>
    <p:extLst>
      <p:ext uri="{BB962C8B-B14F-4D97-AF65-F5344CB8AC3E}">
        <p14:creationId xmlns:p14="http://schemas.microsoft.com/office/powerpoint/2010/main" val="3967843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946461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09782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31633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6963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226985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15811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9554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33292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6126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43605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30517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Straight Connector 6"/>
          <p:cNvCxnSpPr/>
          <p:nvPr userDrawn="1"/>
        </p:nvCxnSpPr>
        <p:spPr>
          <a:xfrm>
            <a:off x="-10160" y="6553200"/>
            <a:ext cx="7391400" cy="0"/>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381240" y="6109854"/>
            <a:ext cx="1457960" cy="490847"/>
          </a:xfrm>
          <a:prstGeom prst="rect">
            <a:avLst/>
          </a:prstGeom>
        </p:spPr>
      </p:pic>
      <p:sp>
        <p:nvSpPr>
          <p:cNvPr id="9" name="Rectangle 8"/>
          <p:cNvSpPr/>
          <p:nvPr userDrawn="1"/>
        </p:nvSpPr>
        <p:spPr>
          <a:xfrm>
            <a:off x="0" y="6629400"/>
            <a:ext cx="9144000" cy="2286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51036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cid:image001.png@01D20AC4.FCD7BAF0"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healthinaging.org/files/documents/caregiver.self_assessment.pdf"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www.apa.org/pi/about/publications/caregivers/index.asp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goodreads.com/author/quotes/10614034.Eleanor_Brownn"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295400"/>
            <a:ext cx="7772400" cy="1470025"/>
          </a:xfrm>
        </p:spPr>
        <p:txBody>
          <a:bodyPr>
            <a:normAutofit/>
          </a:bodyPr>
          <a:lstStyle/>
          <a:p>
            <a:r>
              <a:rPr lang="en-US" dirty="0"/>
              <a:t>Caregiving for Persons Living with Dementia (PLwD)</a:t>
            </a:r>
          </a:p>
        </p:txBody>
      </p:sp>
      <p:sp>
        <p:nvSpPr>
          <p:cNvPr id="3" name="Content"/>
          <p:cNvSpPr>
            <a:spLocks noGrp="1"/>
          </p:cNvSpPr>
          <p:nvPr>
            <p:ph type="subTitle" idx="1"/>
          </p:nvPr>
        </p:nvSpPr>
        <p:spPr/>
        <p:txBody>
          <a:bodyPr>
            <a:normAutofit fontScale="40000" lnSpcReduction="20000"/>
          </a:bodyPr>
          <a:lstStyle/>
          <a:p>
            <a:pPr lvl="0" eaLnBrk="0" fontAlgn="base" hangingPunct="0">
              <a:spcBef>
                <a:spcPct val="0"/>
              </a:spcBef>
              <a:spcAft>
                <a:spcPct val="0"/>
              </a:spcAft>
            </a:pPr>
            <a:r>
              <a:rPr lang="en-US" altLang="en-US" dirty="0">
                <a:solidFill>
                  <a:prstClr val="black"/>
                </a:solidFill>
                <a:latin typeface="Calibri" panose="020F0502020204030204" pitchFamily="34" charset="0"/>
              </a:rPr>
              <a:t>We </a:t>
            </a:r>
            <a:r>
              <a:rPr lang="en-US" dirty="0">
                <a:solidFill>
                  <a:prstClr val="black"/>
                </a:solidFill>
              </a:rPr>
              <a:t>developed this module under a contract from the U.S. Department of Health and Human Services, Health Resources and Services Administration. The Department of Health and Human Services, Office of Women’s Health, funded this work.</a:t>
            </a:r>
          </a:p>
          <a:p>
            <a:pPr lvl="0" eaLnBrk="0" fontAlgn="base" hangingPunct="0">
              <a:spcBef>
                <a:spcPct val="0"/>
              </a:spcBef>
              <a:spcAft>
                <a:spcPct val="0"/>
              </a:spcAft>
            </a:pPr>
            <a:endParaRPr lang="en-US" dirty="0">
              <a:solidFill>
                <a:prstClr val="black"/>
              </a:solidFill>
            </a:endParaRPr>
          </a:p>
          <a:p>
            <a:pPr lvl="0" eaLnBrk="0" fontAlgn="base" hangingPunct="0">
              <a:spcBef>
                <a:spcPct val="0"/>
              </a:spcBef>
              <a:spcAft>
                <a:spcPct val="0"/>
              </a:spcAft>
            </a:pPr>
            <a:r>
              <a:rPr lang="en-US" altLang="en-US" b="1" dirty="0">
                <a:solidFill>
                  <a:prstClr val="black"/>
                </a:solidFill>
                <a:latin typeface="Calibri" panose="020F0502020204030204" pitchFamily="34" charset="0"/>
              </a:rPr>
              <a:t>Disclaime</a:t>
            </a:r>
            <a:r>
              <a:rPr lang="en-US" altLang="en-US" i="1" dirty="0">
                <a:solidFill>
                  <a:prstClr val="black"/>
                </a:solidFill>
                <a:latin typeface="Calibri" panose="020F0502020204030204" pitchFamily="34" charset="0"/>
              </a:rPr>
              <a:t>r: Some of the views expressed in this presentation module are solely the opinions of the author(s) and do not necessarily reflect the official policies of the U.S. Department of Health and Human Services  or the Health Resources and Services Administration, nor does mention of the department or agency names imply endorsement by the U.S. Government.</a:t>
            </a:r>
            <a:endParaRPr lang="en-US" altLang="en-US" dirty="0">
              <a:solidFill>
                <a:prstClr val="black"/>
              </a:solidFill>
            </a:endParaRPr>
          </a:p>
        </p:txBody>
      </p:sp>
      <p:pic>
        <p:nvPicPr>
          <p:cNvPr id="4" name="Picture 3" descr="Logo of the U.S. Department of Health &amp; Human Services. "/>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499745" y="5638800"/>
            <a:ext cx="890905" cy="890905"/>
          </a:xfrm>
          <a:prstGeom prst="rect">
            <a:avLst/>
          </a:prstGeom>
          <a:noFill/>
          <a:ln>
            <a:noFill/>
          </a:ln>
        </p:spPr>
      </p:pic>
    </p:spTree>
    <p:extLst>
      <p:ext uri="{BB962C8B-B14F-4D97-AF65-F5344CB8AC3E}">
        <p14:creationId xmlns:p14="http://schemas.microsoft.com/office/powerpoint/2010/main" val="36423794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I. Disease Stages &amp; Your Role</a:t>
            </a:r>
          </a:p>
        </p:txBody>
      </p:sp>
      <p:graphicFrame>
        <p:nvGraphicFramePr>
          <p:cNvPr id="6" name="Content Placeholder 5">
            <a:extLst>
              <a:ext uri="{FF2B5EF4-FFF2-40B4-BE49-F238E27FC236}">
                <a16:creationId xmlns:a16="http://schemas.microsoft.com/office/drawing/2014/main" id="{18AD85CB-6DDB-4DF6-829E-50C602F8B686}"/>
              </a:ext>
            </a:extLst>
          </p:cNvPr>
          <p:cNvGraphicFramePr>
            <a:graphicFrameLocks noGrp="1"/>
          </p:cNvGraphicFramePr>
          <p:nvPr>
            <p:ph idx="1"/>
            <p:extLst>
              <p:ext uri="{D42A27DB-BD31-4B8C-83A1-F6EECF244321}">
                <p14:modId xmlns:p14="http://schemas.microsoft.com/office/powerpoint/2010/main" val="1758249142"/>
              </p:ext>
            </p:extLst>
          </p:nvPr>
        </p:nvGraphicFramePr>
        <p:xfrm>
          <a:off x="457200" y="1600200"/>
          <a:ext cx="8229600" cy="321056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288439278"/>
                    </a:ext>
                  </a:extLst>
                </a:gridCol>
                <a:gridCol w="4114800">
                  <a:extLst>
                    <a:ext uri="{9D8B030D-6E8A-4147-A177-3AD203B41FA5}">
                      <a16:colId xmlns:a16="http://schemas.microsoft.com/office/drawing/2014/main" val="1579250227"/>
                    </a:ext>
                  </a:extLst>
                </a:gridCol>
              </a:tblGrid>
              <a:tr h="370840">
                <a:tc>
                  <a:txBody>
                    <a:bodyPr/>
                    <a:lstStyle/>
                    <a:p>
                      <a:r>
                        <a:rPr lang="en-US" dirty="0"/>
                        <a:t>Disease Stage</a:t>
                      </a:r>
                    </a:p>
                  </a:txBody>
                  <a:tcPr/>
                </a:tc>
                <a:tc>
                  <a:txBody>
                    <a:bodyPr/>
                    <a:lstStyle/>
                    <a:p>
                      <a:r>
                        <a:rPr lang="en-US" dirty="0"/>
                        <a:t>Caregiver Role</a:t>
                      </a:r>
                    </a:p>
                  </a:txBody>
                  <a:tcPr/>
                </a:tc>
                <a:extLst>
                  <a:ext uri="{0D108BD9-81ED-4DB2-BD59-A6C34878D82A}">
                    <a16:rowId xmlns:a16="http://schemas.microsoft.com/office/drawing/2014/main" val="3055384609"/>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a:t>No impairment (normal function) </a:t>
                      </a:r>
                    </a:p>
                  </a:txBody>
                  <a:tcPr/>
                </a:tc>
                <a:tc>
                  <a:txBody>
                    <a:bodyPr/>
                    <a:lstStyle/>
                    <a:p>
                      <a:r>
                        <a:rPr lang="en-US" dirty="0"/>
                        <a:t>Routine exchange of help</a:t>
                      </a:r>
                      <a:r>
                        <a:rPr lang="en-US" baseline="0" dirty="0"/>
                        <a:t> and support</a:t>
                      </a:r>
                      <a:endParaRPr lang="en-US" dirty="0"/>
                    </a:p>
                  </a:txBody>
                  <a:tcPr/>
                </a:tc>
                <a:extLst>
                  <a:ext uri="{0D108BD9-81ED-4DB2-BD59-A6C34878D82A}">
                    <a16:rowId xmlns:a16="http://schemas.microsoft.com/office/drawing/2014/main" val="242505618"/>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a:t>Very mild cognitive decline (may be normal age-related changes or earliest signs of dementia)</a:t>
                      </a:r>
                    </a:p>
                  </a:txBody>
                  <a:tcPr/>
                </a:tc>
                <a:tc>
                  <a:txBody>
                    <a:bodyPr/>
                    <a:lstStyle/>
                    <a:p>
                      <a:r>
                        <a:rPr lang="en-US" dirty="0"/>
                        <a:t>More</a:t>
                      </a:r>
                      <a:r>
                        <a:rPr lang="en-US" baseline="0" dirty="0"/>
                        <a:t> frequent reminders, help with more complex, day-to-day tasks (e.g., preparing meals); discuss advance directives</a:t>
                      </a:r>
                      <a:endParaRPr lang="en-US" dirty="0"/>
                    </a:p>
                  </a:txBody>
                  <a:tcPr/>
                </a:tc>
                <a:extLst>
                  <a:ext uri="{0D108BD9-81ED-4DB2-BD59-A6C34878D82A}">
                    <a16:rowId xmlns:a16="http://schemas.microsoft.com/office/drawing/2014/main" val="1160944649"/>
                  </a:ext>
                </a:extLst>
              </a:tr>
              <a:tr h="370840">
                <a:tc>
                  <a:txBody>
                    <a:bodyPr/>
                    <a:lstStyle/>
                    <a:p>
                      <a:r>
                        <a:rPr lang="en-US" altLang="en-US" sz="1800" dirty="0"/>
                        <a:t>Mild cognitive decline </a:t>
                      </a:r>
                      <a:endParaRPr lang="en-US" dirty="0"/>
                    </a:p>
                  </a:txBody>
                  <a:tcPr/>
                </a:tc>
                <a:tc>
                  <a:txBody>
                    <a:bodyPr/>
                    <a:lstStyle/>
                    <a:p>
                      <a:r>
                        <a:rPr lang="en-US" dirty="0"/>
                        <a:t>Manage frustration and/or</a:t>
                      </a:r>
                      <a:r>
                        <a:rPr lang="en-US" baseline="0" dirty="0"/>
                        <a:t> depression; arrange appointments; help the person with memory loss deal with job exit</a:t>
                      </a:r>
                      <a:endParaRPr lang="en-US" dirty="0"/>
                    </a:p>
                  </a:txBody>
                  <a:tcPr/>
                </a:tc>
                <a:extLst>
                  <a:ext uri="{0D108BD9-81ED-4DB2-BD59-A6C34878D82A}">
                    <a16:rowId xmlns:a16="http://schemas.microsoft.com/office/drawing/2014/main" val="4117076034"/>
                  </a:ext>
                </a:extLst>
              </a:tr>
              <a:tr h="370840">
                <a:tc>
                  <a:txBody>
                    <a:bodyPr/>
                    <a:lstStyle/>
                    <a:p>
                      <a:r>
                        <a:rPr lang="en-US" dirty="0"/>
                        <a:t>Moderate cognitive decline</a:t>
                      </a:r>
                    </a:p>
                  </a:txBody>
                  <a:tcPr/>
                </a:tc>
                <a:tc>
                  <a:txBody>
                    <a:bodyPr/>
                    <a:lstStyle/>
                    <a:p>
                      <a:r>
                        <a:rPr lang="en-US" dirty="0"/>
                        <a:t>Cope with </a:t>
                      </a:r>
                      <a:r>
                        <a:rPr lang="en-US" baseline="0" dirty="0"/>
                        <a:t>behavior; assist with shopping, housework, transportation/driving</a:t>
                      </a:r>
                      <a:endParaRPr lang="en-US" dirty="0"/>
                    </a:p>
                  </a:txBody>
                  <a:tcPr/>
                </a:tc>
                <a:extLst>
                  <a:ext uri="{0D108BD9-81ED-4DB2-BD59-A6C34878D82A}">
                    <a16:rowId xmlns:a16="http://schemas.microsoft.com/office/drawing/2014/main" val="2010029444"/>
                  </a:ext>
                </a:extLst>
              </a:tr>
            </a:tbl>
          </a:graphicData>
        </a:graphic>
      </p:graphicFrame>
    </p:spTree>
    <p:extLst>
      <p:ext uri="{BB962C8B-B14F-4D97-AF65-F5344CB8AC3E}">
        <p14:creationId xmlns:p14="http://schemas.microsoft.com/office/powerpoint/2010/main" val="2869226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title="Disease Stages &amp; Your Role Part 2"/>
          <p:cNvSpPr>
            <a:spLocks noGrp="1"/>
          </p:cNvSpPr>
          <p:nvPr>
            <p:ph type="title"/>
          </p:nvPr>
        </p:nvSpPr>
        <p:spPr/>
        <p:txBody>
          <a:bodyPr>
            <a:noAutofit/>
          </a:bodyPr>
          <a:lstStyle/>
          <a:p>
            <a:r>
              <a:rPr lang="en-US" dirty="0"/>
              <a:t>II. Disease Stages &amp; Your Role</a:t>
            </a:r>
          </a:p>
        </p:txBody>
      </p:sp>
      <p:graphicFrame>
        <p:nvGraphicFramePr>
          <p:cNvPr id="5" name="Content Placeholder 4">
            <a:extLst>
              <a:ext uri="{FF2B5EF4-FFF2-40B4-BE49-F238E27FC236}">
                <a16:creationId xmlns:a16="http://schemas.microsoft.com/office/drawing/2014/main" id="{41C8AF58-824B-4889-903E-23916D1369AE}"/>
              </a:ext>
            </a:extLst>
          </p:cNvPr>
          <p:cNvGraphicFramePr>
            <a:graphicFrameLocks noGrp="1"/>
          </p:cNvGraphicFramePr>
          <p:nvPr>
            <p:ph idx="1"/>
            <p:extLst>
              <p:ext uri="{D42A27DB-BD31-4B8C-83A1-F6EECF244321}">
                <p14:modId xmlns:p14="http://schemas.microsoft.com/office/powerpoint/2010/main" val="3072479794"/>
              </p:ext>
            </p:extLst>
          </p:nvPr>
        </p:nvGraphicFramePr>
        <p:xfrm>
          <a:off x="457200" y="1600200"/>
          <a:ext cx="8229600" cy="366268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3389131364"/>
                    </a:ext>
                  </a:extLst>
                </a:gridCol>
                <a:gridCol w="4114800">
                  <a:extLst>
                    <a:ext uri="{9D8B030D-6E8A-4147-A177-3AD203B41FA5}">
                      <a16:colId xmlns:a16="http://schemas.microsoft.com/office/drawing/2014/main" val="3468463987"/>
                    </a:ext>
                  </a:extLst>
                </a:gridCol>
              </a:tblGrid>
              <a:tr h="370840">
                <a:tc>
                  <a:txBody>
                    <a:bodyPr/>
                    <a:lstStyle/>
                    <a:p>
                      <a:r>
                        <a:rPr lang="en-US" dirty="0"/>
                        <a:t>Disease Stage</a:t>
                      </a:r>
                    </a:p>
                  </a:txBody>
                  <a:tcPr/>
                </a:tc>
                <a:tc>
                  <a:txBody>
                    <a:bodyPr/>
                    <a:lstStyle/>
                    <a:p>
                      <a:r>
                        <a:rPr lang="en-US" dirty="0"/>
                        <a:t>Caregiver Role</a:t>
                      </a:r>
                    </a:p>
                  </a:txBody>
                  <a:tcPr/>
                </a:tc>
                <a:extLst>
                  <a:ext uri="{0D108BD9-81ED-4DB2-BD59-A6C34878D82A}">
                    <a16:rowId xmlns:a16="http://schemas.microsoft.com/office/drawing/2014/main" val="1847276827"/>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a:t>Moderately severe</a:t>
                      </a:r>
                      <a:r>
                        <a:rPr lang="en-US" altLang="en-US" sz="1800" baseline="0" dirty="0"/>
                        <a:t> cognitive decline</a:t>
                      </a:r>
                      <a:endParaRPr lang="en-US" altLang="en-US" sz="1800" dirty="0"/>
                    </a:p>
                  </a:txBody>
                  <a:tcPr/>
                </a:tc>
                <a:tc>
                  <a:txBody>
                    <a:bodyPr/>
                    <a:lstStyle/>
                    <a:p>
                      <a:r>
                        <a:rPr lang="en-US" dirty="0"/>
                        <a:t>Provide limited assistance with more daily</a:t>
                      </a:r>
                      <a:r>
                        <a:rPr lang="en-US" baseline="0" dirty="0"/>
                        <a:t> activities (dressing and bathing); nighttime sleep management; address more severe behavioral challenges; arrange for paid services and support; begin or review end-of-life care planning</a:t>
                      </a:r>
                      <a:endParaRPr lang="en-US" b="0" dirty="0"/>
                    </a:p>
                  </a:txBody>
                  <a:tcPr/>
                </a:tc>
                <a:extLst>
                  <a:ext uri="{0D108BD9-81ED-4DB2-BD59-A6C34878D82A}">
                    <a16:rowId xmlns:a16="http://schemas.microsoft.com/office/drawing/2014/main" val="2058495369"/>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a:t>Severe cognitive decline</a:t>
                      </a:r>
                    </a:p>
                  </a:txBody>
                  <a:tcPr/>
                </a:tc>
                <a:tc>
                  <a:txBody>
                    <a:bodyPr/>
                    <a:lstStyle/>
                    <a:p>
                      <a:r>
                        <a:rPr lang="en-US" baseline="0" dirty="0"/>
                        <a:t>Assist with more activities; approaching the need for significant care support</a:t>
                      </a:r>
                      <a:endParaRPr lang="en-US" dirty="0"/>
                    </a:p>
                  </a:txBody>
                  <a:tcPr/>
                </a:tc>
                <a:extLst>
                  <a:ext uri="{0D108BD9-81ED-4DB2-BD59-A6C34878D82A}">
                    <a16:rowId xmlns:a16="http://schemas.microsoft.com/office/drawing/2014/main" val="273718433"/>
                  </a:ext>
                </a:extLst>
              </a:tr>
              <a:tr h="370840">
                <a:tc>
                  <a:txBody>
                    <a:bodyPr/>
                    <a:lstStyle/>
                    <a:p>
                      <a:r>
                        <a:rPr lang="en-US" altLang="en-US" sz="1800" dirty="0"/>
                        <a:t>Very severe cognitive decline</a:t>
                      </a:r>
                      <a:endParaRPr lang="en-US" dirty="0"/>
                    </a:p>
                  </a:txBody>
                  <a:tcPr/>
                </a:tc>
                <a:tc>
                  <a:txBody>
                    <a:bodyPr/>
                    <a:lstStyle/>
                    <a:p>
                      <a:r>
                        <a:rPr lang="en-US" baseline="0" dirty="0"/>
                        <a:t>Provide substantial help with most, if not all, daily activities; update end-of-life care planning</a:t>
                      </a:r>
                      <a:endParaRPr lang="en-US" dirty="0"/>
                    </a:p>
                  </a:txBody>
                  <a:tcPr/>
                </a:tc>
                <a:extLst>
                  <a:ext uri="{0D108BD9-81ED-4DB2-BD59-A6C34878D82A}">
                    <a16:rowId xmlns:a16="http://schemas.microsoft.com/office/drawing/2014/main" val="3366292892"/>
                  </a:ext>
                </a:extLst>
              </a:tr>
            </a:tbl>
          </a:graphicData>
        </a:graphic>
      </p:graphicFrame>
    </p:spTree>
    <p:extLst>
      <p:ext uri="{BB962C8B-B14F-4D97-AF65-F5344CB8AC3E}">
        <p14:creationId xmlns:p14="http://schemas.microsoft.com/office/powerpoint/2010/main" val="40178350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a:t>roles &amp; Duties</a:t>
            </a:r>
          </a:p>
        </p:txBody>
      </p:sp>
    </p:spTree>
    <p:extLst>
      <p:ext uri="{BB962C8B-B14F-4D97-AF65-F5344CB8AC3E}">
        <p14:creationId xmlns:p14="http://schemas.microsoft.com/office/powerpoint/2010/main" val="2126331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Multiple Roles</a:t>
            </a:r>
          </a:p>
        </p:txBody>
      </p:sp>
      <p:sp>
        <p:nvSpPr>
          <p:cNvPr id="3" name="Content Placeholder"/>
          <p:cNvSpPr>
            <a:spLocks noGrp="1"/>
          </p:cNvSpPr>
          <p:nvPr>
            <p:ph idx="1"/>
          </p:nvPr>
        </p:nvSpPr>
        <p:spPr/>
        <p:txBody>
          <a:bodyPr>
            <a:normAutofit/>
          </a:bodyPr>
          <a:lstStyle/>
          <a:p>
            <a:r>
              <a:rPr lang="en-US" sz="3600" dirty="0"/>
              <a:t>Care provider</a:t>
            </a:r>
          </a:p>
          <a:p>
            <a:pPr lvl="0"/>
            <a:r>
              <a:rPr lang="en-US" sz="3600" dirty="0">
                <a:solidFill>
                  <a:prstClr val="black"/>
                </a:solidFill>
              </a:rPr>
              <a:t>Care coordinator/case manager</a:t>
            </a:r>
          </a:p>
          <a:p>
            <a:r>
              <a:rPr lang="en-US" sz="3600" dirty="0"/>
              <a:t>Medical and financial information resource</a:t>
            </a:r>
          </a:p>
          <a:p>
            <a:r>
              <a:rPr lang="en-US" sz="3600" dirty="0"/>
              <a:t>Advocate</a:t>
            </a:r>
          </a:p>
          <a:p>
            <a:r>
              <a:rPr lang="en-US" sz="3600" dirty="0"/>
              <a:t>Emotional supporter</a:t>
            </a:r>
          </a:p>
        </p:txBody>
      </p:sp>
    </p:spTree>
    <p:extLst>
      <p:ext uri="{BB962C8B-B14F-4D97-AF65-F5344CB8AC3E}">
        <p14:creationId xmlns:p14="http://schemas.microsoft.com/office/powerpoint/2010/main" val="41869070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228600"/>
            <a:ext cx="7886700" cy="994172"/>
          </a:xfrm>
        </p:spPr>
        <p:txBody>
          <a:bodyPr/>
          <a:lstStyle/>
          <a:p>
            <a:r>
              <a:rPr lang="en-US" dirty="0"/>
              <a:t>Duties as a Care Provider</a:t>
            </a:r>
          </a:p>
        </p:txBody>
      </p:sp>
      <p:sp>
        <p:nvSpPr>
          <p:cNvPr id="5" name="Content Placeholder 4"/>
          <p:cNvSpPr>
            <a:spLocks noGrp="1"/>
          </p:cNvSpPr>
          <p:nvPr>
            <p:ph idx="1"/>
          </p:nvPr>
        </p:nvSpPr>
        <p:spPr>
          <a:xfrm>
            <a:off x="609600" y="1371600"/>
            <a:ext cx="7886700" cy="4320420"/>
          </a:xfrm>
        </p:spPr>
        <p:txBody>
          <a:bodyPr>
            <a:normAutofit fontScale="32500" lnSpcReduction="20000"/>
          </a:bodyPr>
          <a:lstStyle/>
          <a:p>
            <a:r>
              <a:rPr lang="en-US" sz="9000" dirty="0"/>
              <a:t>Manage the household. </a:t>
            </a:r>
          </a:p>
          <a:p>
            <a:r>
              <a:rPr lang="en-US" sz="9000" dirty="0"/>
              <a:t>Assist with daily tasks.</a:t>
            </a:r>
            <a:endParaRPr lang="en-US" sz="9000" dirty="0">
              <a:solidFill>
                <a:srgbClr val="00B050"/>
              </a:solidFill>
            </a:endParaRPr>
          </a:p>
          <a:p>
            <a:r>
              <a:rPr lang="en-US" sz="9000" dirty="0"/>
              <a:t>Oversee taking of medications. </a:t>
            </a:r>
          </a:p>
          <a:p>
            <a:r>
              <a:rPr lang="en-US" sz="9000" dirty="0"/>
              <a:t>Supervise activities/provide reminders. </a:t>
            </a:r>
          </a:p>
          <a:p>
            <a:pPr lvl="0"/>
            <a:r>
              <a:rPr lang="en-US" sz="9000" dirty="0">
                <a:solidFill>
                  <a:prstClr val="black"/>
                </a:solidFill>
              </a:rPr>
              <a:t>Identify help from home and community-based service providers.</a:t>
            </a:r>
          </a:p>
          <a:p>
            <a:r>
              <a:rPr lang="en-US" sz="9000" dirty="0"/>
              <a:t>Deal with challenging behaviors such as wandering.</a:t>
            </a:r>
          </a:p>
          <a:p>
            <a:pPr lvl="0"/>
            <a:r>
              <a:rPr lang="en-US" sz="9000" dirty="0">
                <a:solidFill>
                  <a:prstClr val="black"/>
                </a:solidFill>
              </a:rPr>
              <a:t>Oversee others who provide paid and unpaid care.</a:t>
            </a:r>
            <a:endParaRPr lang="en-US" sz="9000" dirty="0">
              <a:solidFill>
                <a:srgbClr val="00B050"/>
              </a:solidFill>
            </a:endParaRPr>
          </a:p>
        </p:txBody>
      </p:sp>
    </p:spTree>
    <p:extLst>
      <p:ext uri="{BB962C8B-B14F-4D97-AF65-F5344CB8AC3E}">
        <p14:creationId xmlns:p14="http://schemas.microsoft.com/office/powerpoint/2010/main" val="720879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Duties as a Care Coordinator/Case Manager</a:t>
            </a:r>
          </a:p>
        </p:txBody>
      </p:sp>
      <p:sp>
        <p:nvSpPr>
          <p:cNvPr id="3" name="Content Placeholder 2"/>
          <p:cNvSpPr>
            <a:spLocks noGrp="1"/>
          </p:cNvSpPr>
          <p:nvPr>
            <p:ph idx="1"/>
          </p:nvPr>
        </p:nvSpPr>
        <p:spPr/>
        <p:txBody>
          <a:bodyPr>
            <a:normAutofit/>
          </a:bodyPr>
          <a:lstStyle/>
          <a:p>
            <a:r>
              <a:rPr lang="en-US" altLang="en-US" sz="3600" dirty="0"/>
              <a:t>Maintain accurate records. </a:t>
            </a:r>
          </a:p>
          <a:p>
            <a:r>
              <a:rPr lang="en-US" sz="3600" dirty="0"/>
              <a:t>Keep track of appointments. </a:t>
            </a:r>
          </a:p>
          <a:p>
            <a:r>
              <a:rPr lang="en-US" sz="3600" dirty="0"/>
              <a:t>Ask for help when needed.</a:t>
            </a:r>
          </a:p>
          <a:p>
            <a:r>
              <a:rPr lang="en-US" sz="3600" dirty="0"/>
              <a:t>Work with paid case managers.</a:t>
            </a:r>
            <a:endParaRPr lang="en-US" sz="3600" dirty="0">
              <a:solidFill>
                <a:srgbClr val="00B050"/>
              </a:solidFill>
            </a:endParaRPr>
          </a:p>
        </p:txBody>
      </p:sp>
    </p:spTree>
    <p:extLst>
      <p:ext uri="{BB962C8B-B14F-4D97-AF65-F5344CB8AC3E}">
        <p14:creationId xmlns:p14="http://schemas.microsoft.com/office/powerpoint/2010/main" val="156776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Duties as an Information Resource</a:t>
            </a:r>
          </a:p>
        </p:txBody>
      </p:sp>
      <p:sp>
        <p:nvSpPr>
          <p:cNvPr id="3" name="Content Placeholder 2"/>
          <p:cNvSpPr>
            <a:spLocks noGrp="1"/>
          </p:cNvSpPr>
          <p:nvPr>
            <p:ph idx="1"/>
          </p:nvPr>
        </p:nvSpPr>
        <p:spPr/>
        <p:txBody>
          <a:bodyPr>
            <a:normAutofit/>
          </a:bodyPr>
          <a:lstStyle/>
          <a:p>
            <a:pPr lvl="1">
              <a:buFont typeface="Arial" panose="020B0604020202020204" pitchFamily="34" charset="0"/>
              <a:buChar char="•"/>
            </a:pPr>
            <a:r>
              <a:rPr lang="en-US" sz="3600" dirty="0"/>
              <a:t>Keep track of prescriptions and diagnoses. </a:t>
            </a:r>
          </a:p>
          <a:p>
            <a:pPr lvl="1">
              <a:buFont typeface="Arial" panose="020B0604020202020204" pitchFamily="34" charset="0"/>
              <a:buChar char="•"/>
            </a:pPr>
            <a:r>
              <a:rPr lang="en-US" sz="3600" dirty="0"/>
              <a:t>Understand how care for one problem might affect others. </a:t>
            </a:r>
          </a:p>
          <a:p>
            <a:pPr lvl="1">
              <a:buFont typeface="Arial" panose="020B0604020202020204" pitchFamily="34" charset="0"/>
              <a:buChar char="•"/>
            </a:pPr>
            <a:r>
              <a:rPr lang="en-US" sz="3600" dirty="0"/>
              <a:t>Navigate insurance coverage and fill out forms.</a:t>
            </a:r>
          </a:p>
          <a:p>
            <a:pPr lvl="1">
              <a:buFont typeface="Arial" panose="020B0604020202020204" pitchFamily="34" charset="0"/>
              <a:buChar char="•"/>
            </a:pPr>
            <a:r>
              <a:rPr lang="en-US" sz="3600" dirty="0"/>
              <a:t>Manage finances.</a:t>
            </a:r>
          </a:p>
        </p:txBody>
      </p:sp>
    </p:spTree>
    <p:extLst>
      <p:ext uri="{BB962C8B-B14F-4D97-AF65-F5344CB8AC3E}">
        <p14:creationId xmlns:p14="http://schemas.microsoft.com/office/powerpoint/2010/main" val="16818524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5243"/>
            <a:ext cx="8229600" cy="944562"/>
          </a:xfrm>
        </p:spPr>
        <p:txBody>
          <a:bodyPr>
            <a:noAutofit/>
          </a:bodyPr>
          <a:lstStyle/>
          <a:p>
            <a:r>
              <a:rPr lang="en-US" dirty="0"/>
              <a:t>Duties as an Advocate</a:t>
            </a:r>
          </a:p>
        </p:txBody>
      </p:sp>
      <p:sp>
        <p:nvSpPr>
          <p:cNvPr id="3" name="Content Placeholder 2"/>
          <p:cNvSpPr>
            <a:spLocks noGrp="1"/>
          </p:cNvSpPr>
          <p:nvPr>
            <p:ph idx="1"/>
          </p:nvPr>
        </p:nvSpPr>
        <p:spPr>
          <a:xfrm>
            <a:off x="457200" y="1219200"/>
            <a:ext cx="8229600" cy="4525963"/>
          </a:xfrm>
        </p:spPr>
        <p:txBody>
          <a:bodyPr>
            <a:normAutofit lnSpcReduction="10000"/>
          </a:bodyPr>
          <a:lstStyle/>
          <a:p>
            <a:r>
              <a:rPr lang="en-US" altLang="en-US" sz="3600" dirty="0"/>
              <a:t>Determine goals of care. </a:t>
            </a:r>
          </a:p>
          <a:p>
            <a:r>
              <a:rPr lang="en-US" altLang="en-US" sz="3600" dirty="0"/>
              <a:t>Talk with health care providers.</a:t>
            </a:r>
          </a:p>
          <a:p>
            <a:r>
              <a:rPr lang="en-US" altLang="en-US" sz="3600" dirty="0"/>
              <a:t>Make the wishes of the person living with dementia known to everyone.</a:t>
            </a:r>
          </a:p>
          <a:p>
            <a:r>
              <a:rPr lang="en-US" altLang="en-US" sz="3600" dirty="0"/>
              <a:t>Advocate within care facilities.</a:t>
            </a:r>
          </a:p>
          <a:p>
            <a:pPr lvl="1">
              <a:buFont typeface="Arial" panose="020B0604020202020204" pitchFamily="34" charset="0"/>
              <a:buChar char="•"/>
            </a:pPr>
            <a:r>
              <a:rPr lang="en-US" altLang="en-US" sz="3200" dirty="0"/>
              <a:t>You can improve safety in hospitals and nursing homes by saying something if you see something dangerous.</a:t>
            </a:r>
          </a:p>
        </p:txBody>
      </p:sp>
    </p:spTree>
    <p:extLst>
      <p:ext uri="{BB962C8B-B14F-4D97-AF65-F5344CB8AC3E}">
        <p14:creationId xmlns:p14="http://schemas.microsoft.com/office/powerpoint/2010/main" val="14094216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Duties as an Emotional Supporter</a:t>
            </a:r>
          </a:p>
        </p:txBody>
      </p:sp>
      <p:sp>
        <p:nvSpPr>
          <p:cNvPr id="3" name="Content Placeholder 2"/>
          <p:cNvSpPr>
            <a:spLocks noGrp="1"/>
          </p:cNvSpPr>
          <p:nvPr>
            <p:ph idx="1"/>
          </p:nvPr>
        </p:nvSpPr>
        <p:spPr/>
        <p:txBody>
          <a:bodyPr>
            <a:normAutofit/>
          </a:bodyPr>
          <a:lstStyle/>
          <a:p>
            <a:r>
              <a:rPr lang="en-US" sz="3600" dirty="0"/>
              <a:t>Encourage person living with dementia to keep active. </a:t>
            </a:r>
          </a:p>
          <a:p>
            <a:r>
              <a:rPr lang="en-US" sz="3600" dirty="0"/>
              <a:t>Provide comfort and support.</a:t>
            </a:r>
          </a:p>
        </p:txBody>
      </p:sp>
    </p:spTree>
    <p:extLst>
      <p:ext uri="{BB962C8B-B14F-4D97-AF65-F5344CB8AC3E}">
        <p14:creationId xmlns:p14="http://schemas.microsoft.com/office/powerpoint/2010/main" val="34011746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a:t>Use available resources</a:t>
            </a:r>
          </a:p>
        </p:txBody>
      </p:sp>
    </p:spTree>
    <p:extLst>
      <p:ext uri="{BB962C8B-B14F-4D97-AF65-F5344CB8AC3E}">
        <p14:creationId xmlns:p14="http://schemas.microsoft.com/office/powerpoint/2010/main" val="417904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Overview</a:t>
            </a:r>
          </a:p>
        </p:txBody>
      </p:sp>
      <p:sp>
        <p:nvSpPr>
          <p:cNvPr id="3" name="Content Placeholder"/>
          <p:cNvSpPr>
            <a:spLocks noGrp="1"/>
          </p:cNvSpPr>
          <p:nvPr>
            <p:ph idx="1"/>
          </p:nvPr>
        </p:nvSpPr>
        <p:spPr>
          <a:xfrm>
            <a:off x="685800" y="1676400"/>
            <a:ext cx="8229600" cy="4525963"/>
          </a:xfrm>
        </p:spPr>
        <p:txBody>
          <a:bodyPr>
            <a:noAutofit/>
          </a:bodyPr>
          <a:lstStyle/>
          <a:p>
            <a:r>
              <a:rPr lang="en-US" sz="3600" dirty="0"/>
              <a:t>Caregiving 101: definition, importance, and basic rules</a:t>
            </a:r>
          </a:p>
          <a:p>
            <a:r>
              <a:rPr lang="en-US" sz="3600" dirty="0"/>
              <a:t>Roles and Duties </a:t>
            </a:r>
          </a:p>
          <a:p>
            <a:r>
              <a:rPr lang="en-US" sz="3600" dirty="0"/>
              <a:t>Caregiver Self-Care</a:t>
            </a:r>
          </a:p>
        </p:txBody>
      </p:sp>
    </p:spTree>
    <p:extLst>
      <p:ext uri="{BB962C8B-B14F-4D97-AF65-F5344CB8AC3E}">
        <p14:creationId xmlns:p14="http://schemas.microsoft.com/office/powerpoint/2010/main" val="31977421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Tools &amp; Resources</a:t>
            </a:r>
          </a:p>
        </p:txBody>
      </p:sp>
      <p:sp>
        <p:nvSpPr>
          <p:cNvPr id="3" name="Content Placeholder 2"/>
          <p:cNvSpPr>
            <a:spLocks noGrp="1"/>
          </p:cNvSpPr>
          <p:nvPr>
            <p:ph idx="1"/>
          </p:nvPr>
        </p:nvSpPr>
        <p:spPr/>
        <p:txBody>
          <a:bodyPr>
            <a:normAutofit/>
          </a:bodyPr>
          <a:lstStyle/>
          <a:p>
            <a:r>
              <a:rPr lang="en-US" sz="3900" dirty="0"/>
              <a:t>The Caregiver Readiness Tool* can help you decide on the best caregiving role for you.</a:t>
            </a:r>
          </a:p>
          <a:p>
            <a:r>
              <a:rPr lang="en-US" sz="3900" dirty="0"/>
              <a:t>Other resources:</a:t>
            </a:r>
          </a:p>
          <a:p>
            <a:pPr marL="457200" lvl="1" indent="0">
              <a:buNone/>
            </a:pPr>
            <a:r>
              <a:rPr lang="en-US" sz="3600" dirty="0" smtClean="0">
                <a:hlinkClick r:id="rId3"/>
              </a:rPr>
              <a:t>Caregiver Assessment Tool </a:t>
            </a:r>
            <a:endParaRPr lang="en-US" sz="3600" dirty="0"/>
          </a:p>
          <a:p>
            <a:pPr marL="457200" lvl="1" indent="0">
              <a:buNone/>
            </a:pPr>
            <a:r>
              <a:rPr lang="en-US" sz="3600" dirty="0" smtClean="0">
                <a:hlinkClick r:id="rId4"/>
              </a:rPr>
              <a:t>Caregiver Briefcase</a:t>
            </a:r>
            <a:r>
              <a:rPr lang="en-US" dirty="0"/>
              <a:t>			</a:t>
            </a:r>
          </a:p>
        </p:txBody>
      </p:sp>
      <p:sp>
        <p:nvSpPr>
          <p:cNvPr id="6" name="Content Placeholder 3">
            <a:extLst>
              <a:ext uri="{FF2B5EF4-FFF2-40B4-BE49-F238E27FC236}">
                <a16:creationId xmlns:a16="http://schemas.microsoft.com/office/drawing/2014/main" id="{3D813CC2-96EE-494A-841F-4457DC18617D}"/>
              </a:ext>
            </a:extLst>
          </p:cNvPr>
          <p:cNvSpPr txBox="1">
            <a:spLocks/>
          </p:cNvSpPr>
          <p:nvPr/>
        </p:nvSpPr>
        <p:spPr>
          <a:xfrm>
            <a:off x="685800" y="5943600"/>
            <a:ext cx="8229600" cy="609600"/>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7200" dirty="0">
                <a:solidFill>
                  <a:prstClr val="black"/>
                </a:solidFill>
              </a:rPr>
              <a:t>*Kane, R.L. and Ouellette, J. (2011). The Good Caregiver. New York, </a:t>
            </a:r>
            <a:br>
              <a:rPr lang="en-US" sz="7200" dirty="0">
                <a:solidFill>
                  <a:prstClr val="black"/>
                </a:solidFill>
              </a:rPr>
            </a:br>
            <a:r>
              <a:rPr lang="en-US" sz="7200" dirty="0">
                <a:solidFill>
                  <a:prstClr val="black"/>
                </a:solidFill>
              </a:rPr>
              <a:t>New York, Penguin Press.</a:t>
            </a:r>
          </a:p>
          <a:p>
            <a:pPr marL="0" indent="0">
              <a:buNone/>
            </a:pPr>
            <a:endParaRPr lang="en-US" dirty="0"/>
          </a:p>
        </p:txBody>
      </p:sp>
    </p:spTree>
    <p:extLst>
      <p:ext uri="{BB962C8B-B14F-4D97-AF65-F5344CB8AC3E}">
        <p14:creationId xmlns:p14="http://schemas.microsoft.com/office/powerpoint/2010/main" val="1908639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F6596-4FF7-4FD5-80C7-A4A334F47B28}"/>
              </a:ext>
            </a:extLst>
          </p:cNvPr>
          <p:cNvSpPr>
            <a:spLocks noGrp="1"/>
          </p:cNvSpPr>
          <p:nvPr>
            <p:ph type="title"/>
          </p:nvPr>
        </p:nvSpPr>
        <p:spPr/>
        <p:txBody>
          <a:bodyPr/>
          <a:lstStyle/>
          <a:p>
            <a:r>
              <a:rPr lang="en-US" dirty="0"/>
              <a:t>The Caregiver Readiness Tool</a:t>
            </a:r>
          </a:p>
        </p:txBody>
      </p:sp>
      <p:sp>
        <p:nvSpPr>
          <p:cNvPr id="3" name="Content Placeholder 2">
            <a:extLst>
              <a:ext uri="{FF2B5EF4-FFF2-40B4-BE49-F238E27FC236}">
                <a16:creationId xmlns:a16="http://schemas.microsoft.com/office/drawing/2014/main" id="{BBEC7ECE-4777-4E0F-AB06-ED5355999246}"/>
              </a:ext>
            </a:extLst>
          </p:cNvPr>
          <p:cNvSpPr>
            <a:spLocks noGrp="1"/>
          </p:cNvSpPr>
          <p:nvPr>
            <p:ph idx="1"/>
          </p:nvPr>
        </p:nvSpPr>
        <p:spPr>
          <a:xfrm>
            <a:off x="457200" y="1600201"/>
            <a:ext cx="8229600" cy="457200"/>
          </a:xfrm>
        </p:spPr>
        <p:txBody>
          <a:bodyPr/>
          <a:lstStyle/>
          <a:p>
            <a:pPr marL="0" indent="0">
              <a:buNone/>
            </a:pPr>
            <a:r>
              <a:rPr lang="en-US" sz="1800" dirty="0">
                <a:solidFill>
                  <a:prstClr val="black"/>
                </a:solidFill>
              </a:rPr>
              <a:t>Each potential caregiver should ask himself/herself the following questions:</a:t>
            </a:r>
          </a:p>
          <a:p>
            <a:pPr marL="0" indent="0">
              <a:buNone/>
            </a:pPr>
            <a:endParaRPr lang="en-US" dirty="0"/>
          </a:p>
        </p:txBody>
      </p:sp>
      <p:graphicFrame>
        <p:nvGraphicFramePr>
          <p:cNvPr id="4" name="Content Placeholder 4" descr="Questions 1-5 a potential caregiver should ask themselves prior to taking on the responsibility of being a caregiver." title="The Caregiver Readiness Tool ">
            <a:extLst>
              <a:ext uri="{FF2B5EF4-FFF2-40B4-BE49-F238E27FC236}">
                <a16:creationId xmlns:a16="http://schemas.microsoft.com/office/drawing/2014/main" id="{77F3D028-B9BA-4FA7-8096-103A9BB6A881}"/>
              </a:ext>
            </a:extLst>
          </p:cNvPr>
          <p:cNvGraphicFramePr>
            <a:graphicFrameLocks/>
          </p:cNvGraphicFramePr>
          <p:nvPr>
            <p:extLst>
              <p:ext uri="{D42A27DB-BD31-4B8C-83A1-F6EECF244321}">
                <p14:modId xmlns:p14="http://schemas.microsoft.com/office/powerpoint/2010/main" val="1590247366"/>
              </p:ext>
            </p:extLst>
          </p:nvPr>
        </p:nvGraphicFramePr>
        <p:xfrm>
          <a:off x="457200" y="2057401"/>
          <a:ext cx="8229602" cy="4069707"/>
        </p:xfrm>
        <a:graphic>
          <a:graphicData uri="http://schemas.openxmlformats.org/drawingml/2006/table">
            <a:tbl>
              <a:tblPr firstRow="1" bandRow="1">
                <a:tableStyleId>{5C22544A-7EE6-4342-B048-85BDC9FD1C3A}</a:tableStyleId>
              </a:tblPr>
              <a:tblGrid>
                <a:gridCol w="7149162">
                  <a:extLst>
                    <a:ext uri="{9D8B030D-6E8A-4147-A177-3AD203B41FA5}">
                      <a16:colId xmlns:a16="http://schemas.microsoft.com/office/drawing/2014/main" val="20000"/>
                    </a:ext>
                  </a:extLst>
                </a:gridCol>
                <a:gridCol w="612222">
                  <a:extLst>
                    <a:ext uri="{9D8B030D-6E8A-4147-A177-3AD203B41FA5}">
                      <a16:colId xmlns:a16="http://schemas.microsoft.com/office/drawing/2014/main" val="20001"/>
                    </a:ext>
                  </a:extLst>
                </a:gridCol>
                <a:gridCol w="468218">
                  <a:extLst>
                    <a:ext uri="{9D8B030D-6E8A-4147-A177-3AD203B41FA5}">
                      <a16:colId xmlns:a16="http://schemas.microsoft.com/office/drawing/2014/main" val="20002"/>
                    </a:ext>
                  </a:extLst>
                </a:gridCol>
              </a:tblGrid>
              <a:tr h="517533">
                <a:tc>
                  <a:txBody>
                    <a:bodyPr/>
                    <a:lstStyle/>
                    <a:p>
                      <a:pPr marL="0" marR="0">
                        <a:lnSpc>
                          <a:spcPct val="200000"/>
                        </a:lnSpc>
                        <a:spcBef>
                          <a:spcPts val="100"/>
                        </a:spcBef>
                        <a:spcAft>
                          <a:spcPts val="100"/>
                        </a:spcAft>
                      </a:pPr>
                      <a:r>
                        <a:rPr lang="en-US" sz="1800" b="1" kern="1000" dirty="0">
                          <a:effectLst/>
                          <a:latin typeface="+mn-lt"/>
                          <a:ea typeface="Calibri" panose="020F0502020204030204" pitchFamily="34" charset="0"/>
                        </a:rPr>
                        <a:t>Caregiver Readiness Questions</a:t>
                      </a:r>
                      <a:endParaRPr lang="en-US" sz="1800" b="1" kern="1000" dirty="0">
                        <a:effectLst/>
                        <a:latin typeface="+mn-lt"/>
                        <a:ea typeface="Times New Roman" panose="02020603050405020304" pitchFamily="18" charset="0"/>
                      </a:endParaRPr>
                    </a:p>
                  </a:txBody>
                  <a:tcPr marL="54063" marR="54063" marT="0" marB="0"/>
                </a:tc>
                <a:tc>
                  <a:txBody>
                    <a:bodyPr/>
                    <a:lstStyle/>
                    <a:p>
                      <a:pPr marL="0" marR="0">
                        <a:lnSpc>
                          <a:spcPct val="200000"/>
                        </a:lnSpc>
                        <a:spcBef>
                          <a:spcPts val="100"/>
                        </a:spcBef>
                        <a:spcAft>
                          <a:spcPts val="100"/>
                        </a:spcAft>
                      </a:pPr>
                      <a:r>
                        <a:rPr lang="en-US" sz="1800" b="1" kern="1000" dirty="0">
                          <a:effectLst/>
                          <a:latin typeface="+mn-lt"/>
                          <a:ea typeface="Calibri" panose="020F0502020204030204" pitchFamily="34" charset="0"/>
                        </a:rPr>
                        <a:t>Yes</a:t>
                      </a:r>
                      <a:endParaRPr lang="en-US" sz="1800" b="1" kern="1000" dirty="0">
                        <a:effectLst/>
                        <a:latin typeface="+mn-lt"/>
                        <a:ea typeface="Times New Roman" panose="02020603050405020304" pitchFamily="18" charset="0"/>
                      </a:endParaRPr>
                    </a:p>
                  </a:txBody>
                  <a:tcPr marL="54063" marR="54063" marT="0" marB="0"/>
                </a:tc>
                <a:tc>
                  <a:txBody>
                    <a:bodyPr/>
                    <a:lstStyle/>
                    <a:p>
                      <a:pPr marL="0" marR="0">
                        <a:lnSpc>
                          <a:spcPct val="200000"/>
                        </a:lnSpc>
                        <a:spcBef>
                          <a:spcPts val="100"/>
                        </a:spcBef>
                        <a:spcAft>
                          <a:spcPts val="100"/>
                        </a:spcAft>
                      </a:pPr>
                      <a:r>
                        <a:rPr lang="en-US" sz="1800" b="1" kern="1000" dirty="0">
                          <a:effectLst/>
                          <a:latin typeface="+mn-lt"/>
                          <a:ea typeface="Calibri" panose="020F0502020204030204" pitchFamily="34" charset="0"/>
                        </a:rPr>
                        <a:t>No</a:t>
                      </a:r>
                      <a:endParaRPr lang="en-US" sz="1800" b="1" kern="1000" dirty="0">
                        <a:effectLst/>
                        <a:latin typeface="+mn-lt"/>
                        <a:ea typeface="Times New Roman" panose="02020603050405020304" pitchFamily="18" charset="0"/>
                      </a:endParaRPr>
                    </a:p>
                  </a:txBody>
                  <a:tcPr marL="54063" marR="54063" marT="0" marB="0"/>
                </a:tc>
                <a:extLst>
                  <a:ext uri="{0D108BD9-81ED-4DB2-BD59-A6C34878D82A}">
                    <a16:rowId xmlns:a16="http://schemas.microsoft.com/office/drawing/2014/main" val="10000"/>
                  </a:ext>
                </a:extLst>
              </a:tr>
              <a:tr h="600707">
                <a:tc>
                  <a:txBody>
                    <a:bodyPr/>
                    <a:lstStyle/>
                    <a:p>
                      <a:r>
                        <a:rPr lang="en-US" sz="1400" dirty="0">
                          <a:effectLst/>
                          <a:latin typeface="+mn-lt"/>
                          <a:ea typeface="Calibri" panose="020F0502020204030204" pitchFamily="34" charset="0"/>
                        </a:rPr>
                        <a:t>1. Am I physically able to provide the needed assistance? (Could I continue doing this work for weeks? Months? Years? Do I have physical limitations for the work involved?)</a:t>
                      </a:r>
                      <a:endParaRPr lang="en-US" sz="1400" dirty="0">
                        <a:latin typeface="+mn-lt"/>
                      </a:endParaRPr>
                    </a:p>
                  </a:txBody>
                  <a:tcPr marL="72084" marR="72084" marT="34290" marB="34290"/>
                </a:tc>
                <a:tc>
                  <a:txBody>
                    <a:bodyPr/>
                    <a:lstStyle/>
                    <a:p>
                      <a:endParaRPr lang="en-US" sz="1400" dirty="0"/>
                    </a:p>
                  </a:txBody>
                  <a:tcPr marL="72084" marR="72084" marT="34290" marB="34290"/>
                </a:tc>
                <a:tc>
                  <a:txBody>
                    <a:bodyPr/>
                    <a:lstStyle/>
                    <a:p>
                      <a:endParaRPr lang="en-US" sz="1400" dirty="0"/>
                    </a:p>
                  </a:txBody>
                  <a:tcPr marL="72084" marR="72084" marT="34290" marB="34290"/>
                </a:tc>
                <a:extLst>
                  <a:ext uri="{0D108BD9-81ED-4DB2-BD59-A6C34878D82A}">
                    <a16:rowId xmlns:a16="http://schemas.microsoft.com/office/drawing/2014/main" val="10002"/>
                  </a:ext>
                </a:extLst>
              </a:tr>
              <a:tr h="341941">
                <a:tc>
                  <a:txBody>
                    <a:bodyPr/>
                    <a:lstStyle/>
                    <a:p>
                      <a:r>
                        <a:rPr lang="en-US" sz="1400" dirty="0">
                          <a:latin typeface="+mn-lt"/>
                        </a:rPr>
                        <a:t>2. </a:t>
                      </a:r>
                      <a:r>
                        <a:rPr lang="en-US" sz="1400" kern="1200" dirty="0">
                          <a:solidFill>
                            <a:schemeClr val="dk1"/>
                          </a:solidFill>
                          <a:effectLst/>
                          <a:latin typeface="+mn-lt"/>
                          <a:ea typeface="+mn-ea"/>
                          <a:cs typeface="+mn-cs"/>
                        </a:rPr>
                        <a:t>Do my skills fit the profile of the tasks that need to be done?</a:t>
                      </a:r>
                      <a:endParaRPr lang="en-US" sz="1400" dirty="0">
                        <a:latin typeface="+mn-lt"/>
                      </a:endParaRPr>
                    </a:p>
                  </a:txBody>
                  <a:tcPr marL="72084" marR="72084" marT="34290" marB="34290"/>
                </a:tc>
                <a:tc>
                  <a:txBody>
                    <a:bodyPr/>
                    <a:lstStyle/>
                    <a:p>
                      <a:endParaRPr lang="en-US" sz="1400" dirty="0"/>
                    </a:p>
                  </a:txBody>
                  <a:tcPr marL="72084" marR="72084" marT="34290" marB="34290"/>
                </a:tc>
                <a:tc>
                  <a:txBody>
                    <a:bodyPr/>
                    <a:lstStyle/>
                    <a:p>
                      <a:endParaRPr lang="en-US" sz="1400" dirty="0"/>
                    </a:p>
                  </a:txBody>
                  <a:tcPr marL="72084" marR="72084" marT="34290" marB="34290"/>
                </a:tc>
                <a:extLst>
                  <a:ext uri="{0D108BD9-81ED-4DB2-BD59-A6C34878D82A}">
                    <a16:rowId xmlns:a16="http://schemas.microsoft.com/office/drawing/2014/main" val="10003"/>
                  </a:ext>
                </a:extLst>
              </a:tr>
              <a:tr h="600707">
                <a:tc>
                  <a:txBody>
                    <a:bodyPr/>
                    <a:lstStyle/>
                    <a:p>
                      <a:r>
                        <a:rPr lang="en-US" sz="1400" dirty="0">
                          <a:latin typeface="+mn-lt"/>
                        </a:rPr>
                        <a:t>3. </a:t>
                      </a:r>
                      <a:r>
                        <a:rPr lang="en-US" sz="1400" kern="1200" dirty="0">
                          <a:solidFill>
                            <a:schemeClr val="dk1"/>
                          </a:solidFill>
                          <a:effectLst/>
                          <a:latin typeface="+mn-lt"/>
                          <a:ea typeface="+mn-ea"/>
                          <a:cs typeface="+mn-cs"/>
                        </a:rPr>
                        <a:t>Am I prepared to perform intimate caregiving chores like bathing and helping with toileting?</a:t>
                      </a:r>
                      <a:endParaRPr lang="en-US" sz="1400" dirty="0">
                        <a:latin typeface="+mn-lt"/>
                      </a:endParaRPr>
                    </a:p>
                  </a:txBody>
                  <a:tcPr marL="72084" marR="72084" marT="34290" marB="34290"/>
                </a:tc>
                <a:tc>
                  <a:txBody>
                    <a:bodyPr/>
                    <a:lstStyle/>
                    <a:p>
                      <a:endParaRPr lang="en-US" sz="1400" dirty="0"/>
                    </a:p>
                  </a:txBody>
                  <a:tcPr marL="72084" marR="72084" marT="34290" marB="34290"/>
                </a:tc>
                <a:tc>
                  <a:txBody>
                    <a:bodyPr/>
                    <a:lstStyle/>
                    <a:p>
                      <a:endParaRPr lang="en-US" sz="1400" dirty="0"/>
                    </a:p>
                  </a:txBody>
                  <a:tcPr marL="72084" marR="72084" marT="34290" marB="34290"/>
                </a:tc>
                <a:extLst>
                  <a:ext uri="{0D108BD9-81ED-4DB2-BD59-A6C34878D82A}">
                    <a16:rowId xmlns:a16="http://schemas.microsoft.com/office/drawing/2014/main" val="10004"/>
                  </a:ext>
                </a:extLst>
              </a:tr>
              <a:tr h="1118239">
                <a:tc>
                  <a:txBody>
                    <a:bodyPr/>
                    <a:lstStyle/>
                    <a:p>
                      <a:r>
                        <a:rPr lang="en-US" sz="1400" dirty="0">
                          <a:latin typeface="+mn-lt"/>
                        </a:rPr>
                        <a:t>4. </a:t>
                      </a:r>
                      <a:r>
                        <a:rPr lang="en-US" sz="1400" dirty="0">
                          <a:solidFill>
                            <a:schemeClr val="tx1"/>
                          </a:solidFill>
                          <a:latin typeface="+mn-lt"/>
                        </a:rPr>
                        <a:t>Think about the kinds of help your person living with dementia</a:t>
                      </a:r>
                      <a:r>
                        <a:rPr lang="en-US" sz="1400" baseline="0" dirty="0">
                          <a:solidFill>
                            <a:schemeClr val="tx1"/>
                          </a:solidFill>
                          <a:latin typeface="+mn-lt"/>
                        </a:rPr>
                        <a:t>  </a:t>
                      </a:r>
                      <a:r>
                        <a:rPr lang="en-US" sz="1400" dirty="0">
                          <a:solidFill>
                            <a:schemeClr val="tx1"/>
                          </a:solidFill>
                          <a:latin typeface="+mn-lt"/>
                        </a:rPr>
                        <a:t>needs. Do I have the temperament </a:t>
                      </a:r>
                      <a:r>
                        <a:rPr lang="en-US" sz="1400" kern="1200" dirty="0">
                          <a:solidFill>
                            <a:schemeClr val="dk1"/>
                          </a:solidFill>
                          <a:effectLst/>
                          <a:latin typeface="+mn-lt"/>
                          <a:ea typeface="+mn-ea"/>
                          <a:cs typeface="+mn-cs"/>
                        </a:rPr>
                        <a:t>to be a caregiver for a sustained period? (Will I become easily upset and angry? Am I able to stay calm and treat family members with patience and kindness even when I feel tired and overworked with the responsibilities of being a caregiver?)</a:t>
                      </a:r>
                      <a:endParaRPr lang="en-US" sz="1400" dirty="0">
                        <a:solidFill>
                          <a:srgbClr val="FF0000"/>
                        </a:solidFill>
                        <a:latin typeface="+mn-lt"/>
                      </a:endParaRPr>
                    </a:p>
                  </a:txBody>
                  <a:tcPr marL="72084" marR="72084" marT="34290" marB="34290"/>
                </a:tc>
                <a:tc>
                  <a:txBody>
                    <a:bodyPr/>
                    <a:lstStyle/>
                    <a:p>
                      <a:endParaRPr lang="en-US" sz="1400" dirty="0"/>
                    </a:p>
                  </a:txBody>
                  <a:tcPr marL="72084" marR="72084" marT="34290" marB="34290"/>
                </a:tc>
                <a:tc>
                  <a:txBody>
                    <a:bodyPr/>
                    <a:lstStyle/>
                    <a:p>
                      <a:endParaRPr lang="en-US" sz="1400" dirty="0"/>
                    </a:p>
                  </a:txBody>
                  <a:tcPr marL="72084" marR="72084" marT="34290" marB="34290"/>
                </a:tc>
                <a:extLst>
                  <a:ext uri="{0D108BD9-81ED-4DB2-BD59-A6C34878D82A}">
                    <a16:rowId xmlns:a16="http://schemas.microsoft.com/office/drawing/2014/main" val="10005"/>
                  </a:ext>
                </a:extLst>
              </a:tr>
              <a:tr h="859473">
                <a:tc>
                  <a:txBody>
                    <a:bodyPr/>
                    <a:lstStyle/>
                    <a:p>
                      <a:r>
                        <a:rPr lang="en-US" sz="1400" dirty="0">
                          <a:latin typeface="+mn-lt"/>
                        </a:rPr>
                        <a:t>5. </a:t>
                      </a:r>
                      <a:r>
                        <a:rPr lang="en-US" sz="1400" kern="1200" dirty="0">
                          <a:solidFill>
                            <a:schemeClr val="dk1"/>
                          </a:solidFill>
                          <a:effectLst/>
                          <a:latin typeface="+mn-lt"/>
                          <a:ea typeface="+mn-ea"/>
                          <a:cs typeface="+mn-cs"/>
                        </a:rPr>
                        <a:t>Can I free my schedule to be available when needed? (Can I free my schedule to be available at a moment’s notice or for extended periods of time? Is my schedule flexible enough to provide help whenever needed?)</a:t>
                      </a:r>
                      <a:endParaRPr lang="en-US" sz="1400" dirty="0">
                        <a:latin typeface="+mn-lt"/>
                      </a:endParaRPr>
                    </a:p>
                  </a:txBody>
                  <a:tcPr marL="72084" marR="72084" marT="34290" marB="34290"/>
                </a:tc>
                <a:tc>
                  <a:txBody>
                    <a:bodyPr/>
                    <a:lstStyle/>
                    <a:p>
                      <a:endParaRPr lang="en-US" sz="1400" dirty="0"/>
                    </a:p>
                  </a:txBody>
                  <a:tcPr marL="72084" marR="72084" marT="34290" marB="34290"/>
                </a:tc>
                <a:tc>
                  <a:txBody>
                    <a:bodyPr/>
                    <a:lstStyle/>
                    <a:p>
                      <a:endParaRPr lang="en-US" sz="1400" dirty="0"/>
                    </a:p>
                  </a:txBody>
                  <a:tcPr marL="72084" marR="72084" marT="34290" marB="3429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2094413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Caregiver Readiness Tool</a:t>
            </a:r>
            <a:br>
              <a:rPr lang="en-US" dirty="0"/>
            </a:br>
            <a:endParaRPr lang="en-US" dirty="0"/>
          </a:p>
        </p:txBody>
      </p:sp>
      <p:sp>
        <p:nvSpPr>
          <p:cNvPr id="10" name="Content Placeholder 9">
            <a:extLst>
              <a:ext uri="{FF2B5EF4-FFF2-40B4-BE49-F238E27FC236}">
                <a16:creationId xmlns:a16="http://schemas.microsoft.com/office/drawing/2014/main" id="{F97E2077-9B60-406B-A1C5-6C73DFDD87B1}"/>
              </a:ext>
            </a:extLst>
          </p:cNvPr>
          <p:cNvSpPr>
            <a:spLocks noGrp="1"/>
          </p:cNvSpPr>
          <p:nvPr>
            <p:ph idx="1"/>
          </p:nvPr>
        </p:nvSpPr>
        <p:spPr>
          <a:xfrm>
            <a:off x="671884" y="1066800"/>
            <a:ext cx="7829551" cy="745173"/>
          </a:xfrm>
        </p:spPr>
        <p:txBody>
          <a:bodyPr>
            <a:normAutofit/>
          </a:bodyPr>
          <a:lstStyle/>
          <a:p>
            <a:pPr marL="0" indent="0">
              <a:buNone/>
            </a:pPr>
            <a:r>
              <a:rPr lang="en-US" sz="2000" dirty="0">
                <a:solidFill>
                  <a:prstClr val="black"/>
                </a:solidFill>
              </a:rPr>
              <a:t>Each potential caregiver should ask himself/herself the following questions:</a:t>
            </a:r>
          </a:p>
          <a:p>
            <a:pPr marL="0" indent="0">
              <a:buNone/>
            </a:pPr>
            <a:endParaRPr lang="en-US" sz="2900" dirty="0">
              <a:solidFill>
                <a:prstClr val="black"/>
              </a:solidFill>
            </a:endParaRPr>
          </a:p>
          <a:p>
            <a:pPr marL="0" indent="0">
              <a:buNone/>
            </a:pPr>
            <a:endParaRPr lang="en-US" sz="2900" dirty="0">
              <a:solidFill>
                <a:prstClr val="black"/>
              </a:solidFill>
            </a:endParaRPr>
          </a:p>
          <a:p>
            <a:pPr marL="0" indent="0">
              <a:buNone/>
            </a:pPr>
            <a:endParaRPr lang="en-US" sz="2900" dirty="0">
              <a:solidFill>
                <a:prstClr val="black"/>
              </a:solidFill>
            </a:endParaRPr>
          </a:p>
          <a:p>
            <a:pPr marL="0" indent="0">
              <a:buNone/>
            </a:pPr>
            <a:endParaRPr lang="en-US" sz="2900" dirty="0">
              <a:solidFill>
                <a:prstClr val="black"/>
              </a:solidFill>
            </a:endParaRPr>
          </a:p>
          <a:p>
            <a:endParaRPr lang="en-US" dirty="0"/>
          </a:p>
        </p:txBody>
      </p:sp>
      <p:graphicFrame>
        <p:nvGraphicFramePr>
          <p:cNvPr id="7" name="Content Placeholder 4" descr="Questions 1-5 a potential caregiver should ask themselves prior to taking on the responsibility of being a caregiver." title="The Caregiver Readiness Tool ">
            <a:extLst>
              <a:ext uri="{FF2B5EF4-FFF2-40B4-BE49-F238E27FC236}">
                <a16:creationId xmlns:a16="http://schemas.microsoft.com/office/drawing/2014/main" id="{080D2262-28A0-42C9-863A-52478607602F}"/>
              </a:ext>
            </a:extLst>
          </p:cNvPr>
          <p:cNvGraphicFramePr>
            <a:graphicFrameLocks/>
          </p:cNvGraphicFramePr>
          <p:nvPr>
            <p:extLst>
              <p:ext uri="{D42A27DB-BD31-4B8C-83A1-F6EECF244321}">
                <p14:modId xmlns:p14="http://schemas.microsoft.com/office/powerpoint/2010/main" val="2332742918"/>
              </p:ext>
            </p:extLst>
          </p:nvPr>
        </p:nvGraphicFramePr>
        <p:xfrm>
          <a:off x="671884" y="1811973"/>
          <a:ext cx="7829551" cy="3553135"/>
        </p:xfrm>
        <a:graphic>
          <a:graphicData uri="http://schemas.openxmlformats.org/drawingml/2006/table">
            <a:tbl>
              <a:tblPr firstRow="1" bandRow="1">
                <a:tableStyleId>{5C22544A-7EE6-4342-B048-85BDC9FD1C3A}</a:tableStyleId>
              </a:tblPr>
              <a:tblGrid>
                <a:gridCol w="6801633">
                  <a:extLst>
                    <a:ext uri="{9D8B030D-6E8A-4147-A177-3AD203B41FA5}">
                      <a16:colId xmlns:a16="http://schemas.microsoft.com/office/drawing/2014/main" val="20000"/>
                    </a:ext>
                  </a:extLst>
                </a:gridCol>
                <a:gridCol w="582461">
                  <a:extLst>
                    <a:ext uri="{9D8B030D-6E8A-4147-A177-3AD203B41FA5}">
                      <a16:colId xmlns:a16="http://schemas.microsoft.com/office/drawing/2014/main" val="20001"/>
                    </a:ext>
                  </a:extLst>
                </a:gridCol>
                <a:gridCol w="445457">
                  <a:extLst>
                    <a:ext uri="{9D8B030D-6E8A-4147-A177-3AD203B41FA5}">
                      <a16:colId xmlns:a16="http://schemas.microsoft.com/office/drawing/2014/main" val="20002"/>
                    </a:ext>
                  </a:extLst>
                </a:gridCol>
              </a:tblGrid>
              <a:tr h="517532">
                <a:tc>
                  <a:txBody>
                    <a:bodyPr/>
                    <a:lstStyle/>
                    <a:p>
                      <a:pPr marL="0" marR="0">
                        <a:lnSpc>
                          <a:spcPct val="200000"/>
                        </a:lnSpc>
                        <a:spcBef>
                          <a:spcPts val="100"/>
                        </a:spcBef>
                        <a:spcAft>
                          <a:spcPts val="100"/>
                        </a:spcAft>
                      </a:pPr>
                      <a:r>
                        <a:rPr lang="en-US" sz="1800" b="1" kern="1000" dirty="0">
                          <a:effectLst/>
                          <a:latin typeface="+mn-lt"/>
                          <a:ea typeface="Calibri" panose="020F0502020204030204" pitchFamily="34" charset="0"/>
                        </a:rPr>
                        <a:t>Caregiver Readiness Questions</a:t>
                      </a:r>
                      <a:endParaRPr lang="en-US" sz="1800" b="1" kern="1000" dirty="0">
                        <a:effectLst/>
                        <a:latin typeface="+mn-lt"/>
                        <a:ea typeface="Times New Roman" panose="02020603050405020304" pitchFamily="18" charset="0"/>
                      </a:endParaRPr>
                    </a:p>
                  </a:txBody>
                  <a:tcPr marL="51435" marR="51435" marT="0" marB="0"/>
                </a:tc>
                <a:tc>
                  <a:txBody>
                    <a:bodyPr/>
                    <a:lstStyle/>
                    <a:p>
                      <a:pPr marL="0" marR="0">
                        <a:lnSpc>
                          <a:spcPct val="200000"/>
                        </a:lnSpc>
                        <a:spcBef>
                          <a:spcPts val="100"/>
                        </a:spcBef>
                        <a:spcAft>
                          <a:spcPts val="100"/>
                        </a:spcAft>
                      </a:pPr>
                      <a:r>
                        <a:rPr lang="en-US" sz="1800" b="1" kern="1000" dirty="0">
                          <a:effectLst/>
                          <a:latin typeface="+mn-lt"/>
                          <a:ea typeface="Calibri" panose="020F0502020204030204" pitchFamily="34" charset="0"/>
                        </a:rPr>
                        <a:t>Yes</a:t>
                      </a:r>
                      <a:endParaRPr lang="en-US" sz="1800" b="1" kern="1000" dirty="0">
                        <a:effectLst/>
                        <a:latin typeface="+mn-lt"/>
                        <a:ea typeface="Times New Roman" panose="02020603050405020304" pitchFamily="18" charset="0"/>
                      </a:endParaRPr>
                    </a:p>
                  </a:txBody>
                  <a:tcPr marL="51435" marR="51435" marT="0" marB="0"/>
                </a:tc>
                <a:tc>
                  <a:txBody>
                    <a:bodyPr/>
                    <a:lstStyle/>
                    <a:p>
                      <a:pPr marL="0" marR="0">
                        <a:lnSpc>
                          <a:spcPct val="200000"/>
                        </a:lnSpc>
                        <a:spcBef>
                          <a:spcPts val="100"/>
                        </a:spcBef>
                        <a:spcAft>
                          <a:spcPts val="100"/>
                        </a:spcAft>
                      </a:pPr>
                      <a:r>
                        <a:rPr lang="en-US" sz="1800" b="1" kern="1000" dirty="0">
                          <a:effectLst/>
                          <a:latin typeface="+mn-lt"/>
                          <a:ea typeface="Calibri" panose="020F0502020204030204" pitchFamily="34" charset="0"/>
                        </a:rPr>
                        <a:t>No</a:t>
                      </a:r>
                      <a:endParaRPr lang="en-US" sz="1800" b="1" kern="1000" dirty="0">
                        <a:effectLst/>
                        <a:latin typeface="+mn-lt"/>
                        <a:ea typeface="Times New Roman" panose="02020603050405020304" pitchFamily="18" charset="0"/>
                      </a:endParaRPr>
                    </a:p>
                  </a:txBody>
                  <a:tcPr marL="51435" marR="51435" marT="0" marB="0"/>
                </a:tc>
                <a:extLst>
                  <a:ext uri="{0D108BD9-81ED-4DB2-BD59-A6C34878D82A}">
                    <a16:rowId xmlns:a16="http://schemas.microsoft.com/office/drawing/2014/main" val="10000"/>
                  </a:ext>
                </a:extLst>
              </a:tr>
              <a:tr h="600899">
                <a:tc>
                  <a:txBody>
                    <a:bodyPr/>
                    <a:lstStyle/>
                    <a:p>
                      <a:r>
                        <a:rPr lang="en-US" sz="1400" dirty="0"/>
                        <a:t>6. </a:t>
                      </a:r>
                      <a:r>
                        <a:rPr lang="en-US" sz="1400" kern="1200" dirty="0">
                          <a:effectLst/>
                        </a:rPr>
                        <a:t>Can I afford to reduce or stop working? (Do I need to continue to work to meet my family’s and my current or future financial needs?)</a:t>
                      </a:r>
                      <a:endParaRPr lang="en-US" sz="1400" dirty="0"/>
                    </a:p>
                  </a:txBody>
                  <a:tcPr marL="68580" marR="68580" marT="34290" marB="34290" anchor="ctr"/>
                </a:tc>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10002"/>
                  </a:ext>
                </a:extLst>
              </a:tr>
              <a:tr h="600899">
                <a:tc>
                  <a:txBody>
                    <a:bodyPr/>
                    <a:lstStyle/>
                    <a:p>
                      <a:r>
                        <a:rPr lang="en-US" sz="1400" dirty="0"/>
                        <a:t>7. </a:t>
                      </a:r>
                      <a:r>
                        <a:rPr lang="en-US" sz="1400" kern="1200" dirty="0">
                          <a:effectLst/>
                        </a:rPr>
                        <a:t>Am I willing to reduce or neglect other obligations in order to give the care needed? (Do I have any roles or responsibilities that cannot be neglected?)</a:t>
                      </a:r>
                      <a:endParaRPr lang="en-US" sz="1400" dirty="0"/>
                    </a:p>
                  </a:txBody>
                  <a:tcPr marL="68580" marR="68580" marT="34290" marB="34290" anchor="ctr"/>
                </a:tc>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10003"/>
                  </a:ext>
                </a:extLst>
              </a:tr>
              <a:tr h="600899">
                <a:tc>
                  <a:txBody>
                    <a:bodyPr/>
                    <a:lstStyle/>
                    <a:p>
                      <a:r>
                        <a:rPr lang="en-US" sz="1400" dirty="0"/>
                        <a:t>8. </a:t>
                      </a:r>
                      <a:r>
                        <a:rPr lang="en-US" sz="1400" kern="1200" dirty="0">
                          <a:effectLst/>
                        </a:rPr>
                        <a:t>Am I free of other people who already depend on my help (e.g., children, relatives)? </a:t>
                      </a:r>
                      <a:endParaRPr lang="en-US" sz="1400" dirty="0"/>
                    </a:p>
                  </a:txBody>
                  <a:tcPr marL="68580" marR="68580" marT="34290" marB="34290" anchor="ctr"/>
                </a:tc>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10004"/>
                  </a:ext>
                </a:extLst>
              </a:tr>
              <a:tr h="600899">
                <a:tc>
                  <a:txBody>
                    <a:bodyPr/>
                    <a:lstStyle/>
                    <a:p>
                      <a:r>
                        <a:rPr lang="en-US" sz="1400" dirty="0"/>
                        <a:t>9. </a:t>
                      </a:r>
                      <a:r>
                        <a:rPr lang="en-US" sz="1400" kern="1200" dirty="0">
                          <a:effectLst/>
                        </a:rPr>
                        <a:t>Giving care will not unduly stress other family relationships, i.e.,  with my spouse or other family members?</a:t>
                      </a:r>
                      <a:endParaRPr lang="en-US" sz="1400" dirty="0"/>
                    </a:p>
                  </a:txBody>
                  <a:tcPr marL="68580" marR="68580" marT="34290" marB="34290" anchor="ctr"/>
                </a:tc>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10005"/>
                  </a:ext>
                </a:extLst>
              </a:tr>
              <a:tr h="600899">
                <a:tc>
                  <a:txBody>
                    <a:bodyPr/>
                    <a:lstStyle/>
                    <a:p>
                      <a:r>
                        <a:rPr lang="en-US" sz="1400" kern="1200" dirty="0">
                          <a:effectLst/>
                        </a:rPr>
                        <a:t>Caregiver Readiness Total  (# of yeses in items 1-9)</a:t>
                      </a:r>
                      <a:endParaRPr lang="en-US" sz="1400" dirty="0"/>
                    </a:p>
                  </a:txBody>
                  <a:tcPr marL="68580" marR="68580" marT="34290" marB="34290" anchor="ctr"/>
                </a:tc>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10006"/>
                  </a:ext>
                </a:extLst>
              </a:tr>
            </a:tbl>
          </a:graphicData>
        </a:graphic>
      </p:graphicFrame>
      <p:sp>
        <p:nvSpPr>
          <p:cNvPr id="6" name="Content Placeholder 9">
            <a:extLst>
              <a:ext uri="{FF2B5EF4-FFF2-40B4-BE49-F238E27FC236}">
                <a16:creationId xmlns:a16="http://schemas.microsoft.com/office/drawing/2014/main" id="{B294D5C0-B83C-474C-B4F2-55A494BFA34D}"/>
              </a:ext>
            </a:extLst>
          </p:cNvPr>
          <p:cNvSpPr txBox="1">
            <a:spLocks/>
          </p:cNvSpPr>
          <p:nvPr/>
        </p:nvSpPr>
        <p:spPr>
          <a:xfrm>
            <a:off x="609600" y="5516562"/>
            <a:ext cx="7829551" cy="80803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a:solidFill>
                  <a:prstClr val="black"/>
                </a:solidFill>
              </a:rPr>
              <a:t>These first 9 items that should be answered affirmatively if you are taking on caregiving.</a:t>
            </a:r>
          </a:p>
          <a:p>
            <a:pPr marL="0" indent="0">
              <a:buFont typeface="Arial" panose="020B0604020202020204" pitchFamily="34" charset="0"/>
              <a:buNone/>
            </a:pPr>
            <a:endParaRPr lang="en-US" sz="2900" dirty="0">
              <a:solidFill>
                <a:prstClr val="black"/>
              </a:solidFill>
            </a:endParaRPr>
          </a:p>
          <a:p>
            <a:endParaRPr lang="en-US" dirty="0"/>
          </a:p>
        </p:txBody>
      </p:sp>
    </p:spTree>
    <p:extLst>
      <p:ext uri="{BB962C8B-B14F-4D97-AF65-F5344CB8AC3E}">
        <p14:creationId xmlns:p14="http://schemas.microsoft.com/office/powerpoint/2010/main" val="25565920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38" y="403100"/>
            <a:ext cx="9144000" cy="1143000"/>
          </a:xfrm>
        </p:spPr>
        <p:txBody>
          <a:bodyPr>
            <a:normAutofit fontScale="90000"/>
          </a:bodyPr>
          <a:lstStyle/>
          <a:p>
            <a:r>
              <a:rPr lang="en-US" sz="4900" dirty="0"/>
              <a:t>The Caregiver Readiness Tool: </a:t>
            </a:r>
            <a:br>
              <a:rPr lang="en-US" sz="4900" dirty="0"/>
            </a:br>
            <a:r>
              <a:rPr lang="en-US" sz="4900" dirty="0"/>
              <a:t>Supports</a:t>
            </a:r>
            <a:r>
              <a:rPr lang="en-US" b="1" dirty="0"/>
              <a:t/>
            </a:r>
            <a:br>
              <a:rPr lang="en-US" b="1" dirty="0"/>
            </a:br>
            <a:endParaRPr lang="en-US" dirty="0"/>
          </a:p>
        </p:txBody>
      </p:sp>
      <p:sp>
        <p:nvSpPr>
          <p:cNvPr id="4" name="Content Placeholder 3">
            <a:extLst>
              <a:ext uri="{FF2B5EF4-FFF2-40B4-BE49-F238E27FC236}">
                <a16:creationId xmlns:a16="http://schemas.microsoft.com/office/drawing/2014/main" id="{B0F36AD7-1CCB-48C7-9874-BCA00A454568}"/>
              </a:ext>
            </a:extLst>
          </p:cNvPr>
          <p:cNvSpPr>
            <a:spLocks noGrp="1"/>
          </p:cNvSpPr>
          <p:nvPr>
            <p:ph idx="1"/>
          </p:nvPr>
        </p:nvSpPr>
        <p:spPr>
          <a:xfrm>
            <a:off x="470338" y="1380893"/>
            <a:ext cx="8229600" cy="346180"/>
          </a:xfrm>
        </p:spPr>
        <p:txBody>
          <a:bodyPr>
            <a:normAutofit fontScale="92500" lnSpcReduction="20000"/>
          </a:bodyPr>
          <a:lstStyle/>
          <a:p>
            <a:pPr marL="0" indent="0">
              <a:buNone/>
            </a:pPr>
            <a:r>
              <a:rPr lang="en-US" sz="2000" dirty="0">
                <a:solidFill>
                  <a:prstClr val="black"/>
                </a:solidFill>
              </a:rPr>
              <a:t>Each potential caregiver should ask himself/herself the following questions:</a:t>
            </a:r>
          </a:p>
          <a:p>
            <a:endParaRPr lang="en-US" dirty="0"/>
          </a:p>
        </p:txBody>
      </p:sp>
      <p:graphicFrame>
        <p:nvGraphicFramePr>
          <p:cNvPr id="7" name="Content Placeholder 4" descr="Questions 1-5 a potential caregiver should ask themselves prior to taking on the responsibility of being a caregiver." title="The Caregiver Readiness Tool ">
            <a:extLst>
              <a:ext uri="{FF2B5EF4-FFF2-40B4-BE49-F238E27FC236}">
                <a16:creationId xmlns:a16="http://schemas.microsoft.com/office/drawing/2014/main" id="{0C2A9ACE-40C9-4B7D-A41E-58BB3C991BA3}"/>
              </a:ext>
            </a:extLst>
          </p:cNvPr>
          <p:cNvGraphicFramePr>
            <a:graphicFrameLocks/>
          </p:cNvGraphicFramePr>
          <p:nvPr>
            <p:extLst>
              <p:ext uri="{D42A27DB-BD31-4B8C-83A1-F6EECF244321}">
                <p14:modId xmlns:p14="http://schemas.microsoft.com/office/powerpoint/2010/main" val="2113069854"/>
              </p:ext>
            </p:extLst>
          </p:nvPr>
        </p:nvGraphicFramePr>
        <p:xfrm>
          <a:off x="671884" y="1811973"/>
          <a:ext cx="7829551" cy="3741926"/>
        </p:xfrm>
        <a:graphic>
          <a:graphicData uri="http://schemas.openxmlformats.org/drawingml/2006/table">
            <a:tbl>
              <a:tblPr firstRow="1" bandRow="1">
                <a:tableStyleId>{5C22544A-7EE6-4342-B048-85BDC9FD1C3A}</a:tableStyleId>
              </a:tblPr>
              <a:tblGrid>
                <a:gridCol w="6801633">
                  <a:extLst>
                    <a:ext uri="{9D8B030D-6E8A-4147-A177-3AD203B41FA5}">
                      <a16:colId xmlns:a16="http://schemas.microsoft.com/office/drawing/2014/main" val="20000"/>
                    </a:ext>
                  </a:extLst>
                </a:gridCol>
                <a:gridCol w="582461">
                  <a:extLst>
                    <a:ext uri="{9D8B030D-6E8A-4147-A177-3AD203B41FA5}">
                      <a16:colId xmlns:a16="http://schemas.microsoft.com/office/drawing/2014/main" val="20001"/>
                    </a:ext>
                  </a:extLst>
                </a:gridCol>
                <a:gridCol w="445457">
                  <a:extLst>
                    <a:ext uri="{9D8B030D-6E8A-4147-A177-3AD203B41FA5}">
                      <a16:colId xmlns:a16="http://schemas.microsoft.com/office/drawing/2014/main" val="20002"/>
                    </a:ext>
                  </a:extLst>
                </a:gridCol>
              </a:tblGrid>
              <a:tr h="517532">
                <a:tc>
                  <a:txBody>
                    <a:bodyPr/>
                    <a:lstStyle/>
                    <a:p>
                      <a:pPr marL="0" marR="0">
                        <a:lnSpc>
                          <a:spcPct val="200000"/>
                        </a:lnSpc>
                        <a:spcBef>
                          <a:spcPts val="100"/>
                        </a:spcBef>
                        <a:spcAft>
                          <a:spcPts val="100"/>
                        </a:spcAft>
                      </a:pPr>
                      <a:r>
                        <a:rPr lang="en-US" sz="1800" b="1" kern="1000" dirty="0">
                          <a:effectLst/>
                          <a:latin typeface="+mn-lt"/>
                          <a:ea typeface="Calibri" panose="020F0502020204030204" pitchFamily="34" charset="0"/>
                        </a:rPr>
                        <a:t>Caregiver Protection Questions</a:t>
                      </a:r>
                      <a:endParaRPr lang="en-US" sz="1800" b="1" kern="1000" dirty="0">
                        <a:effectLst/>
                        <a:latin typeface="+mn-lt"/>
                        <a:ea typeface="Times New Roman" panose="02020603050405020304" pitchFamily="18" charset="0"/>
                      </a:endParaRPr>
                    </a:p>
                  </a:txBody>
                  <a:tcPr marL="51435" marR="51435" marT="0" marB="0"/>
                </a:tc>
                <a:tc>
                  <a:txBody>
                    <a:bodyPr/>
                    <a:lstStyle/>
                    <a:p>
                      <a:pPr marL="0" marR="0">
                        <a:lnSpc>
                          <a:spcPct val="200000"/>
                        </a:lnSpc>
                        <a:spcBef>
                          <a:spcPts val="100"/>
                        </a:spcBef>
                        <a:spcAft>
                          <a:spcPts val="100"/>
                        </a:spcAft>
                      </a:pPr>
                      <a:r>
                        <a:rPr lang="en-US" sz="1800" b="1" kern="1000" dirty="0">
                          <a:effectLst/>
                          <a:latin typeface="+mn-lt"/>
                          <a:ea typeface="Calibri" panose="020F0502020204030204" pitchFamily="34" charset="0"/>
                        </a:rPr>
                        <a:t>Yes</a:t>
                      </a:r>
                      <a:endParaRPr lang="en-US" sz="1800" b="1" kern="1000" dirty="0">
                        <a:effectLst/>
                        <a:latin typeface="+mn-lt"/>
                        <a:ea typeface="Times New Roman" panose="02020603050405020304" pitchFamily="18" charset="0"/>
                      </a:endParaRPr>
                    </a:p>
                  </a:txBody>
                  <a:tcPr marL="51435" marR="51435" marT="0" marB="0"/>
                </a:tc>
                <a:tc>
                  <a:txBody>
                    <a:bodyPr/>
                    <a:lstStyle/>
                    <a:p>
                      <a:pPr marL="0" marR="0">
                        <a:lnSpc>
                          <a:spcPct val="200000"/>
                        </a:lnSpc>
                        <a:spcBef>
                          <a:spcPts val="100"/>
                        </a:spcBef>
                        <a:spcAft>
                          <a:spcPts val="100"/>
                        </a:spcAft>
                      </a:pPr>
                      <a:r>
                        <a:rPr lang="en-US" sz="1800" b="1" kern="1000" dirty="0">
                          <a:effectLst/>
                          <a:latin typeface="+mn-lt"/>
                          <a:ea typeface="Calibri" panose="020F0502020204030204" pitchFamily="34" charset="0"/>
                        </a:rPr>
                        <a:t>No</a:t>
                      </a:r>
                      <a:endParaRPr lang="en-US" sz="1800" b="1" kern="1000" dirty="0">
                        <a:effectLst/>
                        <a:latin typeface="+mn-lt"/>
                        <a:ea typeface="Times New Roman" panose="02020603050405020304" pitchFamily="18" charset="0"/>
                      </a:endParaRPr>
                    </a:p>
                  </a:txBody>
                  <a:tcPr marL="51435" marR="51435" marT="0" marB="0"/>
                </a:tc>
                <a:extLst>
                  <a:ext uri="{0D108BD9-81ED-4DB2-BD59-A6C34878D82A}">
                    <a16:rowId xmlns:a16="http://schemas.microsoft.com/office/drawing/2014/main" val="10000"/>
                  </a:ext>
                </a:extLst>
              </a:tr>
              <a:tr h="839787">
                <a:tc>
                  <a:txBody>
                    <a:bodyPr/>
                    <a:lstStyle/>
                    <a:p>
                      <a:pPr marL="0" marR="0" lvl="0" indent="0">
                        <a:lnSpc>
                          <a:spcPct val="100000"/>
                        </a:lnSpc>
                        <a:spcBef>
                          <a:spcPts val="0"/>
                        </a:spcBef>
                        <a:spcAft>
                          <a:spcPts val="0"/>
                        </a:spcAft>
                        <a:buFont typeface="+mj-lt"/>
                        <a:buNone/>
                        <a:tabLst>
                          <a:tab pos="457200" algn="l"/>
                        </a:tabLst>
                      </a:pPr>
                      <a:r>
                        <a:rPr lang="en-US" sz="1400" kern="1000" dirty="0">
                          <a:effectLst/>
                          <a:latin typeface="+mn-lt"/>
                          <a:ea typeface="Times New Roman" panose="02020603050405020304" pitchFamily="18" charset="0"/>
                        </a:rPr>
                        <a:t>10.</a:t>
                      </a:r>
                      <a:r>
                        <a:rPr lang="en-US" sz="1400" kern="1000" baseline="0" dirty="0">
                          <a:effectLst/>
                          <a:latin typeface="+mn-lt"/>
                          <a:ea typeface="Times New Roman" panose="02020603050405020304" pitchFamily="18" charset="0"/>
                        </a:rPr>
                        <a:t> </a:t>
                      </a:r>
                      <a:r>
                        <a:rPr lang="en-US" sz="1400" kern="1200" dirty="0">
                          <a:solidFill>
                            <a:schemeClr val="dk1"/>
                          </a:solidFill>
                          <a:effectLst/>
                          <a:latin typeface="+mn-lt"/>
                          <a:ea typeface="+mn-ea"/>
                          <a:cs typeface="+mn-cs"/>
                        </a:rPr>
                        <a:t>How will I protect myself from getting so involved that I never take a break or get help? (Am I willing to ask for help if I need it? Is there help readily available for respite care? Do I have a list of contacts to ask for help when I need a break?)</a:t>
                      </a:r>
                      <a:endParaRPr lang="en-US" sz="1400" kern="1000" dirty="0">
                        <a:effectLst/>
                        <a:latin typeface="+mn-lt"/>
                        <a:ea typeface="Times New Roman" panose="02020603050405020304" pitchFamily="18" charset="0"/>
                      </a:endParaRPr>
                    </a:p>
                  </a:txBody>
                  <a:tcPr marL="68580" marR="68580" marT="34290" marB="34290" anchor="ctr"/>
                </a:tc>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10002"/>
                  </a:ext>
                </a:extLst>
              </a:tr>
              <a:tr h="838200">
                <a:tc>
                  <a:txBody>
                    <a:bodyPr/>
                    <a:lstStyle/>
                    <a:p>
                      <a:pPr marL="0" marR="0" lvl="0" indent="0">
                        <a:lnSpc>
                          <a:spcPct val="100000"/>
                        </a:lnSpc>
                        <a:spcBef>
                          <a:spcPts val="0"/>
                        </a:spcBef>
                        <a:spcAft>
                          <a:spcPts val="0"/>
                        </a:spcAft>
                        <a:buFont typeface="+mj-lt"/>
                        <a:buNone/>
                        <a:tabLst>
                          <a:tab pos="457200" algn="l"/>
                        </a:tabLst>
                      </a:pPr>
                      <a:r>
                        <a:rPr lang="en-US" sz="1400" kern="1000" dirty="0">
                          <a:effectLst/>
                          <a:latin typeface="+mn-lt"/>
                          <a:ea typeface="Calibri" panose="020F0502020204030204" pitchFamily="34" charset="0"/>
                        </a:rPr>
                        <a:t>11.</a:t>
                      </a:r>
                      <a:r>
                        <a:rPr lang="en-US" sz="1400" kern="1000" baseline="0" dirty="0">
                          <a:effectLst/>
                          <a:latin typeface="+mn-lt"/>
                          <a:ea typeface="Calibri" panose="020F0502020204030204" pitchFamily="34" charset="0"/>
                        </a:rPr>
                        <a:t> </a:t>
                      </a:r>
                      <a:r>
                        <a:rPr lang="en-US" sz="1400" kern="1000" dirty="0">
                          <a:effectLst/>
                          <a:latin typeface="+mn-lt"/>
                          <a:ea typeface="Calibri" panose="020F0502020204030204" pitchFamily="34" charset="0"/>
                        </a:rPr>
                        <a:t>Would I be willing to purchase care to supplement the care I can give? (Do I have the financial resources to purchase supplemental care? Would I be willing to pay someone to help me provide the care that is needed?)</a:t>
                      </a:r>
                      <a:endParaRPr lang="en-US" sz="1400" kern="1000" dirty="0">
                        <a:effectLst/>
                        <a:latin typeface="+mn-lt"/>
                        <a:ea typeface="Times New Roman" panose="02020603050405020304" pitchFamily="18" charset="0"/>
                      </a:endParaRPr>
                    </a:p>
                  </a:txBody>
                  <a:tcPr marL="68580" marR="68580" marT="34290" marB="34290" anchor="ctr"/>
                </a:tc>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10003"/>
                  </a:ext>
                </a:extLst>
              </a:tr>
              <a:tr h="914400">
                <a:tc>
                  <a:txBody>
                    <a:bodyPr/>
                    <a:lstStyle/>
                    <a:p>
                      <a:pPr marL="0" marR="0" lvl="0" indent="0">
                        <a:lnSpc>
                          <a:spcPct val="100000"/>
                        </a:lnSpc>
                        <a:spcBef>
                          <a:spcPts val="0"/>
                        </a:spcBef>
                        <a:spcAft>
                          <a:spcPts val="0"/>
                        </a:spcAft>
                        <a:buFont typeface="+mj-lt"/>
                        <a:buNone/>
                        <a:tabLst>
                          <a:tab pos="457200" algn="l"/>
                        </a:tabLst>
                      </a:pPr>
                      <a:r>
                        <a:rPr lang="en-US" sz="1400" kern="1000" dirty="0">
                          <a:effectLst/>
                          <a:latin typeface="+mn-lt"/>
                          <a:ea typeface="Calibri" panose="020F0502020204030204" pitchFamily="34" charset="0"/>
                        </a:rPr>
                        <a:t>12. Do the people around me support me in my decision? (Are they willing to share in some of the responsibilities? Do the important people in my life know about the caregiving responsibilities I am taking on? Do they agree with my taking that role?)</a:t>
                      </a:r>
                      <a:endParaRPr lang="en-US" sz="1400" kern="1000" dirty="0">
                        <a:effectLst/>
                        <a:latin typeface="+mn-lt"/>
                        <a:ea typeface="Times New Roman" panose="02020603050405020304" pitchFamily="18" charset="0"/>
                      </a:endParaRPr>
                    </a:p>
                  </a:txBody>
                  <a:tcPr marL="68580" marR="68580" marT="34290" marB="34290" anchor="ctr"/>
                </a:tc>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10004"/>
                  </a:ext>
                </a:extLst>
              </a:tr>
              <a:tr h="600899">
                <a:tc>
                  <a:txBody>
                    <a:bodyPr/>
                    <a:lstStyle/>
                    <a:p>
                      <a:r>
                        <a:rPr lang="en-US" sz="1400" b="1" kern="1200" dirty="0">
                          <a:solidFill>
                            <a:schemeClr val="dk1"/>
                          </a:solidFill>
                          <a:effectLst/>
                          <a:latin typeface="+mn-lt"/>
                          <a:ea typeface="+mn-ea"/>
                          <a:cs typeface="+mn-cs"/>
                        </a:rPr>
                        <a:t>Caregiver Protection Total</a:t>
                      </a:r>
                      <a:r>
                        <a:rPr lang="en-US" sz="1400" kern="1200" dirty="0">
                          <a:solidFill>
                            <a:schemeClr val="dk1"/>
                          </a:solidFill>
                          <a:effectLst/>
                          <a:latin typeface="+mn-lt"/>
                          <a:ea typeface="+mn-ea"/>
                          <a:cs typeface="+mn-cs"/>
                        </a:rPr>
                        <a:t>  (# of yeses in items 10-12)</a:t>
                      </a:r>
                      <a:endParaRPr lang="en-US" sz="1400" dirty="0"/>
                    </a:p>
                  </a:txBody>
                  <a:tcPr marL="68580" marR="68580" marT="34290" marB="34290" anchor="ctr"/>
                </a:tc>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10005"/>
                  </a:ext>
                </a:extLst>
              </a:tr>
            </a:tbl>
          </a:graphicData>
        </a:graphic>
      </p:graphicFrame>
      <p:sp>
        <p:nvSpPr>
          <p:cNvPr id="6" name="Content Placeholder 3">
            <a:extLst>
              <a:ext uri="{FF2B5EF4-FFF2-40B4-BE49-F238E27FC236}">
                <a16:creationId xmlns:a16="http://schemas.microsoft.com/office/drawing/2014/main" id="{D872939A-A15E-4411-968A-7271B01A815E}"/>
              </a:ext>
            </a:extLst>
          </p:cNvPr>
          <p:cNvSpPr txBox="1">
            <a:spLocks/>
          </p:cNvSpPr>
          <p:nvPr/>
        </p:nvSpPr>
        <p:spPr>
          <a:xfrm>
            <a:off x="533400" y="5594392"/>
            <a:ext cx="8229600" cy="34618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indent="-285750"/>
            <a:r>
              <a:rPr lang="en-US" sz="1900" dirty="0">
                <a:solidFill>
                  <a:prstClr val="black"/>
                </a:solidFill>
              </a:rPr>
              <a:t>Items 10 to 12 address ways of getting support to maintain caregiving.</a:t>
            </a:r>
          </a:p>
          <a:p>
            <a:endParaRPr lang="en-US" dirty="0"/>
          </a:p>
        </p:txBody>
      </p:sp>
    </p:spTree>
    <p:extLst>
      <p:ext uri="{BB962C8B-B14F-4D97-AF65-F5344CB8AC3E}">
        <p14:creationId xmlns:p14="http://schemas.microsoft.com/office/powerpoint/2010/main" val="42427258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015" y="685799"/>
            <a:ext cx="8229600" cy="1006735"/>
          </a:xfrm>
        </p:spPr>
        <p:txBody>
          <a:bodyPr>
            <a:noAutofit/>
          </a:bodyPr>
          <a:lstStyle/>
          <a:p>
            <a:r>
              <a:rPr lang="en-US" dirty="0"/>
              <a:t>The Caregiver Readiness Tool*: </a:t>
            </a:r>
            <a:br>
              <a:rPr lang="en-US" dirty="0"/>
            </a:br>
            <a:r>
              <a:rPr lang="en-US" dirty="0"/>
              <a:t>Other Issues</a:t>
            </a:r>
            <a:br>
              <a:rPr lang="en-US" dirty="0"/>
            </a:br>
            <a:endParaRPr lang="en-US" dirty="0"/>
          </a:p>
        </p:txBody>
      </p:sp>
      <p:sp>
        <p:nvSpPr>
          <p:cNvPr id="8" name="Content Placeholder 3">
            <a:extLst>
              <a:ext uri="{FF2B5EF4-FFF2-40B4-BE49-F238E27FC236}">
                <a16:creationId xmlns:a16="http://schemas.microsoft.com/office/drawing/2014/main" id="{8F8F3209-F649-4485-A2C9-4A9AA8A26F78}"/>
              </a:ext>
            </a:extLst>
          </p:cNvPr>
          <p:cNvSpPr txBox="1">
            <a:spLocks/>
          </p:cNvSpPr>
          <p:nvPr/>
        </p:nvSpPr>
        <p:spPr>
          <a:xfrm>
            <a:off x="636893" y="1692535"/>
            <a:ext cx="8229600" cy="346180"/>
          </a:xfrm>
          <a:prstGeom prst="rect">
            <a:avLst/>
          </a:prstGeom>
        </p:spPr>
        <p:txBody>
          <a:bodyPr vert="horz" lIns="91440" tIns="45720" rIns="91440" bIns="45720" rtlCol="0">
            <a:normAutofit fontScale="4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4800" dirty="0">
                <a:solidFill>
                  <a:prstClr val="black"/>
                </a:solidFill>
              </a:rPr>
              <a:t>Each potential caregiver should ask himself/herself the following questions:</a:t>
            </a:r>
          </a:p>
          <a:p>
            <a:pPr marL="0" indent="0">
              <a:buNone/>
            </a:pPr>
            <a:endParaRPr lang="en-US" dirty="0"/>
          </a:p>
        </p:txBody>
      </p:sp>
      <p:graphicFrame>
        <p:nvGraphicFramePr>
          <p:cNvPr id="5" name="Content Placeholder 4" descr="Questions 13 &amp; 14 a potential caregiver should ask themselves prior to taking on the responsibility of being a caregiver." title="The Caregiver Readiness Tool*:  Other Issues"/>
          <p:cNvGraphicFramePr>
            <a:graphicFrameLocks noGrp="1"/>
          </p:cNvGraphicFramePr>
          <p:nvPr>
            <p:ph idx="1"/>
            <p:extLst>
              <p:ext uri="{D42A27DB-BD31-4B8C-83A1-F6EECF244321}">
                <p14:modId xmlns:p14="http://schemas.microsoft.com/office/powerpoint/2010/main" val="1918763663"/>
              </p:ext>
            </p:extLst>
          </p:nvPr>
        </p:nvGraphicFramePr>
        <p:xfrm>
          <a:off x="710464" y="2286000"/>
          <a:ext cx="7886701" cy="2454215"/>
        </p:xfrm>
        <a:graphic>
          <a:graphicData uri="http://schemas.openxmlformats.org/drawingml/2006/table">
            <a:tbl>
              <a:tblPr firstRow="1" bandRow="1">
                <a:tableStyleId>{5C22544A-7EE6-4342-B048-85BDC9FD1C3A}</a:tableStyleId>
              </a:tblPr>
              <a:tblGrid>
                <a:gridCol w="6858783">
                  <a:extLst>
                    <a:ext uri="{9D8B030D-6E8A-4147-A177-3AD203B41FA5}">
                      <a16:colId xmlns:a16="http://schemas.microsoft.com/office/drawing/2014/main" val="20000"/>
                    </a:ext>
                  </a:extLst>
                </a:gridCol>
                <a:gridCol w="582461">
                  <a:extLst>
                    <a:ext uri="{9D8B030D-6E8A-4147-A177-3AD203B41FA5}">
                      <a16:colId xmlns:a16="http://schemas.microsoft.com/office/drawing/2014/main" val="20001"/>
                    </a:ext>
                  </a:extLst>
                </a:gridCol>
                <a:gridCol w="445457">
                  <a:extLst>
                    <a:ext uri="{9D8B030D-6E8A-4147-A177-3AD203B41FA5}">
                      <a16:colId xmlns:a16="http://schemas.microsoft.com/office/drawing/2014/main" val="20002"/>
                    </a:ext>
                  </a:extLst>
                </a:gridCol>
              </a:tblGrid>
              <a:tr h="762000">
                <a:tc>
                  <a:txBody>
                    <a:bodyPr/>
                    <a:lstStyle/>
                    <a:p>
                      <a:pPr marL="0" marR="0">
                        <a:lnSpc>
                          <a:spcPct val="200000"/>
                        </a:lnSpc>
                        <a:spcBef>
                          <a:spcPts val="100"/>
                        </a:spcBef>
                        <a:spcAft>
                          <a:spcPts val="100"/>
                        </a:spcAft>
                      </a:pPr>
                      <a:r>
                        <a:rPr lang="en-US" sz="1800" b="1" kern="1000" dirty="0">
                          <a:effectLst/>
                          <a:latin typeface="+mn-lt"/>
                          <a:ea typeface="Calibri" panose="020F0502020204030204" pitchFamily="34" charset="0"/>
                        </a:rPr>
                        <a:t>Questions that address</a:t>
                      </a:r>
                      <a:r>
                        <a:rPr lang="en-US" sz="1800" b="1" kern="1000" baseline="0" dirty="0">
                          <a:effectLst/>
                          <a:latin typeface="+mn-lt"/>
                          <a:ea typeface="Calibri" panose="020F0502020204030204" pitchFamily="34" charset="0"/>
                        </a:rPr>
                        <a:t> the long-term effect of caregiving</a:t>
                      </a:r>
                      <a:endParaRPr lang="en-US" sz="1800" b="1" kern="1000" dirty="0">
                        <a:effectLst/>
                        <a:latin typeface="+mn-lt"/>
                        <a:ea typeface="Times New Roman" panose="02020603050405020304" pitchFamily="18" charset="0"/>
                      </a:endParaRPr>
                    </a:p>
                  </a:txBody>
                  <a:tcPr marL="51435" marR="51435" marT="0" marB="0"/>
                </a:tc>
                <a:tc>
                  <a:txBody>
                    <a:bodyPr/>
                    <a:lstStyle/>
                    <a:p>
                      <a:pPr marL="0" marR="0">
                        <a:lnSpc>
                          <a:spcPct val="200000"/>
                        </a:lnSpc>
                        <a:spcBef>
                          <a:spcPts val="100"/>
                        </a:spcBef>
                        <a:spcAft>
                          <a:spcPts val="100"/>
                        </a:spcAft>
                      </a:pPr>
                      <a:r>
                        <a:rPr lang="en-US" sz="1800" b="1" kern="1000" dirty="0">
                          <a:effectLst/>
                          <a:latin typeface="+mn-lt"/>
                          <a:ea typeface="Calibri" panose="020F0502020204030204" pitchFamily="34" charset="0"/>
                        </a:rPr>
                        <a:t>Yes</a:t>
                      </a:r>
                      <a:endParaRPr lang="en-US" sz="1800" b="1" kern="1000" dirty="0">
                        <a:effectLst/>
                        <a:latin typeface="+mn-lt"/>
                        <a:ea typeface="Times New Roman" panose="02020603050405020304" pitchFamily="18" charset="0"/>
                      </a:endParaRPr>
                    </a:p>
                  </a:txBody>
                  <a:tcPr marL="51435" marR="51435" marT="0" marB="0"/>
                </a:tc>
                <a:tc>
                  <a:txBody>
                    <a:bodyPr/>
                    <a:lstStyle/>
                    <a:p>
                      <a:pPr marL="0" marR="0">
                        <a:lnSpc>
                          <a:spcPct val="200000"/>
                        </a:lnSpc>
                        <a:spcBef>
                          <a:spcPts val="100"/>
                        </a:spcBef>
                        <a:spcAft>
                          <a:spcPts val="100"/>
                        </a:spcAft>
                      </a:pPr>
                      <a:r>
                        <a:rPr lang="en-US" sz="1800" b="1" kern="1000" dirty="0">
                          <a:effectLst/>
                          <a:latin typeface="+mn-lt"/>
                          <a:ea typeface="Calibri" panose="020F0502020204030204" pitchFamily="34" charset="0"/>
                        </a:rPr>
                        <a:t>No</a:t>
                      </a:r>
                      <a:endParaRPr lang="en-US" sz="1800" b="1" kern="1000" dirty="0">
                        <a:effectLst/>
                        <a:latin typeface="+mn-lt"/>
                        <a:ea typeface="Times New Roman" panose="02020603050405020304" pitchFamily="18" charset="0"/>
                      </a:endParaRPr>
                    </a:p>
                  </a:txBody>
                  <a:tcPr marL="51435" marR="51435" marT="0" marB="0"/>
                </a:tc>
                <a:extLst>
                  <a:ext uri="{0D108BD9-81ED-4DB2-BD59-A6C34878D82A}">
                    <a16:rowId xmlns:a16="http://schemas.microsoft.com/office/drawing/2014/main" val="10000"/>
                  </a:ext>
                </a:extLst>
              </a:tr>
              <a:tr h="685800">
                <a:tc>
                  <a:txBody>
                    <a:bodyPr/>
                    <a:lstStyle/>
                    <a:p>
                      <a:pPr marL="0" marR="0" lvl="0" indent="0">
                        <a:lnSpc>
                          <a:spcPct val="200000"/>
                        </a:lnSpc>
                        <a:spcBef>
                          <a:spcPts val="100"/>
                        </a:spcBef>
                        <a:spcAft>
                          <a:spcPts val="100"/>
                        </a:spcAft>
                        <a:buFont typeface="+mj-lt"/>
                        <a:buNone/>
                        <a:tabLst>
                          <a:tab pos="457200" algn="l"/>
                        </a:tabLst>
                      </a:pPr>
                      <a:r>
                        <a:rPr lang="en-US" sz="1400" kern="1000" dirty="0">
                          <a:effectLst/>
                          <a:latin typeface="+mn-lt"/>
                          <a:ea typeface="Times New Roman" panose="02020603050405020304" pitchFamily="18" charset="0"/>
                        </a:rPr>
                        <a:t>13. </a:t>
                      </a:r>
                      <a:r>
                        <a:rPr lang="en-US" sz="1400" kern="1200" dirty="0">
                          <a:solidFill>
                            <a:schemeClr val="dk1"/>
                          </a:solidFill>
                          <a:effectLst/>
                          <a:latin typeface="+mn-lt"/>
                          <a:ea typeface="+mn-ea"/>
                          <a:cs typeface="+mn-cs"/>
                        </a:rPr>
                        <a:t>Will giving care change my relationship with the older person?</a:t>
                      </a:r>
                      <a:endParaRPr lang="en-US" sz="1400" kern="1000" dirty="0">
                        <a:effectLst/>
                        <a:latin typeface="+mn-lt"/>
                        <a:ea typeface="Times New Roman" panose="02020603050405020304" pitchFamily="18" charset="0"/>
                      </a:endParaRPr>
                    </a:p>
                  </a:txBody>
                  <a:tcPr marL="51435" marR="51435" marT="0" marB="0"/>
                </a:tc>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10002"/>
                  </a:ext>
                </a:extLst>
              </a:tr>
              <a:tr h="1006415">
                <a:tc>
                  <a:txBody>
                    <a:bodyPr/>
                    <a:lstStyle/>
                    <a:p>
                      <a:pPr marL="0" marR="0" lvl="0" indent="0">
                        <a:lnSpc>
                          <a:spcPct val="100000"/>
                        </a:lnSpc>
                        <a:spcBef>
                          <a:spcPts val="0"/>
                        </a:spcBef>
                        <a:spcAft>
                          <a:spcPts val="0"/>
                        </a:spcAft>
                        <a:buFont typeface="+mj-lt"/>
                        <a:buNone/>
                        <a:tabLst>
                          <a:tab pos="457200" algn="l"/>
                        </a:tabLst>
                      </a:pPr>
                      <a:r>
                        <a:rPr lang="en-US" sz="1400" kern="1000" dirty="0">
                          <a:effectLst/>
                          <a:latin typeface="+mn-lt"/>
                          <a:ea typeface="Calibri" panose="020F0502020204030204" pitchFamily="34" charset="0"/>
                        </a:rPr>
                        <a:t>14.</a:t>
                      </a:r>
                      <a:r>
                        <a:rPr lang="en-US" sz="1400" kern="1000" baseline="0" dirty="0">
                          <a:effectLst/>
                          <a:latin typeface="+mn-lt"/>
                          <a:ea typeface="Calibri" panose="020F0502020204030204" pitchFamily="34" charset="0"/>
                        </a:rPr>
                        <a:t> </a:t>
                      </a:r>
                      <a:r>
                        <a:rPr lang="en-US" sz="1400" kern="1200" dirty="0">
                          <a:solidFill>
                            <a:schemeClr val="dk1"/>
                          </a:solidFill>
                          <a:effectLst/>
                          <a:latin typeface="+mn-lt"/>
                          <a:ea typeface="+mn-ea"/>
                          <a:cs typeface="+mn-cs"/>
                        </a:rPr>
                        <a:t>If I am unable to provide direct care, do the</a:t>
                      </a:r>
                      <a:r>
                        <a:rPr lang="en-US" sz="1400" kern="1200" baseline="0" dirty="0">
                          <a:solidFill>
                            <a:schemeClr val="dk1"/>
                          </a:solidFill>
                          <a:effectLst/>
                          <a:latin typeface="+mn-lt"/>
                          <a:ea typeface="+mn-ea"/>
                          <a:cs typeface="+mn-cs"/>
                        </a:rPr>
                        <a:t> care recipient and </a:t>
                      </a:r>
                      <a:r>
                        <a:rPr lang="en-US" sz="1400" kern="1200" dirty="0">
                          <a:solidFill>
                            <a:schemeClr val="dk1"/>
                          </a:solidFill>
                          <a:effectLst/>
                          <a:latin typeface="+mn-lt"/>
                          <a:ea typeface="+mn-ea"/>
                          <a:cs typeface="+mn-cs"/>
                        </a:rPr>
                        <a:t>I have the adequate financial resources to provide for the type of care that is needed?</a:t>
                      </a:r>
                      <a:endParaRPr lang="en-US" sz="1400" kern="1000" dirty="0">
                        <a:effectLst/>
                        <a:latin typeface="+mn-lt"/>
                        <a:ea typeface="Times New Roman" panose="02020603050405020304" pitchFamily="18" charset="0"/>
                      </a:endParaRPr>
                    </a:p>
                  </a:txBody>
                  <a:tcPr marL="51435" marR="51435" marT="0" marB="0"/>
                </a:tc>
                <a:tc>
                  <a:txBody>
                    <a:bodyPr/>
                    <a:lstStyle/>
                    <a:p>
                      <a:endParaRPr lang="en-US" sz="1400" dirty="0"/>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10003"/>
                  </a:ext>
                </a:extLst>
              </a:tr>
            </a:tbl>
          </a:graphicData>
        </a:graphic>
      </p:graphicFrame>
      <p:sp>
        <p:nvSpPr>
          <p:cNvPr id="9" name="Content Placeholder 3">
            <a:extLst>
              <a:ext uri="{FF2B5EF4-FFF2-40B4-BE49-F238E27FC236}">
                <a16:creationId xmlns:a16="http://schemas.microsoft.com/office/drawing/2014/main" id="{4C2D19CE-F4B6-49BA-9357-A1E9D5FBABF1}"/>
              </a:ext>
            </a:extLst>
          </p:cNvPr>
          <p:cNvSpPr txBox="1">
            <a:spLocks/>
          </p:cNvSpPr>
          <p:nvPr/>
        </p:nvSpPr>
        <p:spPr>
          <a:xfrm>
            <a:off x="636893" y="5486400"/>
            <a:ext cx="8229600" cy="609600"/>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7200" dirty="0">
                <a:solidFill>
                  <a:prstClr val="black"/>
                </a:solidFill>
              </a:rPr>
              <a:t>*Kane, R.L. and Ouellette, J. (2011). The Good Caregiver. New York, </a:t>
            </a:r>
            <a:br>
              <a:rPr lang="en-US" sz="7200" dirty="0">
                <a:solidFill>
                  <a:prstClr val="black"/>
                </a:solidFill>
              </a:rPr>
            </a:br>
            <a:r>
              <a:rPr lang="en-US" sz="7200" dirty="0">
                <a:solidFill>
                  <a:prstClr val="black"/>
                </a:solidFill>
              </a:rPr>
              <a:t>New York, Penguin Press.</a:t>
            </a:r>
          </a:p>
          <a:p>
            <a:pPr marL="0" indent="0">
              <a:buNone/>
            </a:pPr>
            <a:endParaRPr lang="en-US" dirty="0"/>
          </a:p>
        </p:txBody>
      </p:sp>
    </p:spTree>
    <p:extLst>
      <p:ext uri="{BB962C8B-B14F-4D97-AF65-F5344CB8AC3E}">
        <p14:creationId xmlns:p14="http://schemas.microsoft.com/office/powerpoint/2010/main" val="24975871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Caregiver health</a:t>
            </a:r>
          </a:p>
        </p:txBody>
      </p:sp>
    </p:spTree>
    <p:extLst>
      <p:ext uri="{BB962C8B-B14F-4D97-AF65-F5344CB8AC3E}">
        <p14:creationId xmlns:p14="http://schemas.microsoft.com/office/powerpoint/2010/main" val="17251610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Take Care of Yourself</a:t>
            </a:r>
          </a:p>
        </p:txBody>
      </p:sp>
      <p:sp>
        <p:nvSpPr>
          <p:cNvPr id="3" name="Content Placeholder 2"/>
          <p:cNvSpPr>
            <a:spLocks noGrp="1"/>
          </p:cNvSpPr>
          <p:nvPr>
            <p:ph idx="1"/>
          </p:nvPr>
        </p:nvSpPr>
        <p:spPr/>
        <p:txBody>
          <a:bodyPr>
            <a:normAutofit/>
          </a:bodyPr>
          <a:lstStyle/>
          <a:p>
            <a:r>
              <a:rPr lang="en-US" sz="3600" dirty="0"/>
              <a:t>Dementia care takes a heavy toll on your health.</a:t>
            </a:r>
          </a:p>
          <a:p>
            <a:r>
              <a:rPr lang="en-US" sz="3600" dirty="0"/>
              <a:t>An ill caregiver cannot give good care.</a:t>
            </a:r>
          </a:p>
          <a:p>
            <a:r>
              <a:rPr lang="en-US" sz="3600" dirty="0"/>
              <a:t>You may experience </a:t>
            </a:r>
          </a:p>
          <a:p>
            <a:pPr lvl="1">
              <a:buFont typeface="Arial" panose="020B0604020202020204" pitchFamily="34" charset="0"/>
              <a:buChar char="•"/>
            </a:pPr>
            <a:r>
              <a:rPr lang="en-US" sz="3200" dirty="0"/>
              <a:t>Depression</a:t>
            </a:r>
          </a:p>
          <a:p>
            <a:pPr lvl="1">
              <a:buFont typeface="Arial" panose="020B0604020202020204" pitchFamily="34" charset="0"/>
              <a:buChar char="•"/>
            </a:pPr>
            <a:r>
              <a:rPr lang="en-US" sz="3200" dirty="0"/>
              <a:t>Anxiety </a:t>
            </a:r>
          </a:p>
          <a:p>
            <a:pPr lvl="1">
              <a:buFont typeface="Arial" panose="020B0604020202020204" pitchFamily="34" charset="0"/>
              <a:buChar char="•"/>
            </a:pPr>
            <a:r>
              <a:rPr lang="en-US" sz="3200" dirty="0"/>
              <a:t>Anger/frustration/guilt</a:t>
            </a:r>
          </a:p>
        </p:txBody>
      </p:sp>
    </p:spTree>
    <p:extLst>
      <p:ext uri="{BB962C8B-B14F-4D97-AF65-F5344CB8AC3E}">
        <p14:creationId xmlns:p14="http://schemas.microsoft.com/office/powerpoint/2010/main" val="24545673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a:bodyPr>
          <a:lstStyle/>
          <a:p>
            <a:r>
              <a:rPr lang="en-US" dirty="0"/>
              <a:t>Dementia caregivers play many roles.</a:t>
            </a:r>
          </a:p>
          <a:p>
            <a:r>
              <a:rPr lang="en-US" dirty="0"/>
              <a:t>Caregiving does not stop when a person living with dementia enters a new home.</a:t>
            </a:r>
          </a:p>
          <a:p>
            <a:r>
              <a:rPr lang="en-US" dirty="0"/>
              <a:t>Staying healthy allows you to take better care of others. </a:t>
            </a:r>
          </a:p>
        </p:txBody>
      </p:sp>
    </p:spTree>
    <p:extLst>
      <p:ext uri="{BB962C8B-B14F-4D97-AF65-F5344CB8AC3E}">
        <p14:creationId xmlns:p14="http://schemas.microsoft.com/office/powerpoint/2010/main" val="4007686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a:t>Caregiving 101</a:t>
            </a:r>
          </a:p>
        </p:txBody>
      </p:sp>
    </p:spTree>
    <p:extLst>
      <p:ext uri="{BB962C8B-B14F-4D97-AF65-F5344CB8AC3E}">
        <p14:creationId xmlns:p14="http://schemas.microsoft.com/office/powerpoint/2010/main" val="3785633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is Caregiving?</a:t>
            </a:r>
          </a:p>
        </p:txBody>
      </p:sp>
      <p:sp>
        <p:nvSpPr>
          <p:cNvPr id="3" name="Content Placeholder"/>
          <p:cNvSpPr>
            <a:spLocks noGrp="1"/>
          </p:cNvSpPr>
          <p:nvPr>
            <p:ph idx="1"/>
          </p:nvPr>
        </p:nvSpPr>
        <p:spPr/>
        <p:txBody>
          <a:bodyPr>
            <a:normAutofit/>
          </a:bodyPr>
          <a:lstStyle/>
          <a:p>
            <a:pPr lvl="0">
              <a:buFont typeface="Arial" charset="0"/>
              <a:buChar char="•"/>
            </a:pPr>
            <a:r>
              <a:rPr lang="en-US" altLang="en-US" sz="3600" dirty="0">
                <a:solidFill>
                  <a:prstClr val="black"/>
                </a:solidFill>
                <a:latin typeface="Calibri" pitchFamily="34" charset="0"/>
              </a:rPr>
              <a:t>It is a broad range of mostly unpaid help with multiple kinds of health-related activities provided by a friend, family member, partner, or neighbor to a care recipient.</a:t>
            </a:r>
            <a:endParaRPr lang="en-US" altLang="en-US" sz="3600" dirty="0">
              <a:latin typeface="Calibri" pitchFamily="34" charset="0"/>
            </a:endParaRPr>
          </a:p>
        </p:txBody>
      </p:sp>
    </p:spTree>
    <p:extLst>
      <p:ext uri="{BB962C8B-B14F-4D97-AF65-F5344CB8AC3E}">
        <p14:creationId xmlns:p14="http://schemas.microsoft.com/office/powerpoint/2010/main" val="479568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1"/>
          <p:cNvSpPr>
            <a:spLocks noGrp="1"/>
          </p:cNvSpPr>
          <p:nvPr>
            <p:ph type="title"/>
          </p:nvPr>
        </p:nvSpPr>
        <p:spPr/>
        <p:txBody>
          <a:bodyPr>
            <a:noAutofit/>
          </a:bodyPr>
          <a:lstStyle/>
          <a:p>
            <a:r>
              <a:rPr lang="en-US" dirty="0"/>
              <a:t>Importance of Caregiving</a:t>
            </a:r>
          </a:p>
        </p:txBody>
      </p:sp>
      <p:sp>
        <p:nvSpPr>
          <p:cNvPr id="5" name="Content Placeholder"/>
          <p:cNvSpPr>
            <a:spLocks noGrp="1"/>
          </p:cNvSpPr>
          <p:nvPr>
            <p:ph idx="1"/>
          </p:nvPr>
        </p:nvSpPr>
        <p:spPr>
          <a:xfrm>
            <a:off x="533400" y="1600200"/>
            <a:ext cx="8229600" cy="4525963"/>
          </a:xfrm>
        </p:spPr>
        <p:txBody>
          <a:bodyPr>
            <a:normAutofit lnSpcReduction="10000"/>
          </a:bodyPr>
          <a:lstStyle/>
          <a:p>
            <a:r>
              <a:rPr lang="en-US" sz="3600" dirty="0"/>
              <a:t>Caregiving gives you:</a:t>
            </a:r>
          </a:p>
          <a:p>
            <a:pPr lvl="1">
              <a:buFont typeface="Arial" panose="020B0604020202020204" pitchFamily="34" charset="0"/>
              <a:buChar char="•"/>
            </a:pPr>
            <a:r>
              <a:rPr lang="en-US" sz="3200" dirty="0"/>
              <a:t>A chance to give back</a:t>
            </a:r>
          </a:p>
          <a:p>
            <a:pPr lvl="1">
              <a:buFont typeface="Arial" panose="020B0604020202020204" pitchFamily="34" charset="0"/>
              <a:buChar char="•"/>
            </a:pPr>
            <a:r>
              <a:rPr lang="en-US" sz="3200" dirty="0"/>
              <a:t>A sense of purpose/meaning</a:t>
            </a:r>
          </a:p>
          <a:p>
            <a:r>
              <a:rPr lang="en-US" sz="3600" dirty="0"/>
              <a:t>Your efforts keep persons living with dementia in their homes longer.</a:t>
            </a:r>
          </a:p>
          <a:p>
            <a:r>
              <a:rPr lang="en-US" sz="3600" dirty="0"/>
              <a:t>You are the link between the medical care system and the person living with dementia.</a:t>
            </a:r>
          </a:p>
        </p:txBody>
      </p:sp>
    </p:spTree>
    <p:extLst>
      <p:ext uri="{BB962C8B-B14F-4D97-AF65-F5344CB8AC3E}">
        <p14:creationId xmlns:p14="http://schemas.microsoft.com/office/powerpoint/2010/main" val="3998458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rmAutofit/>
          </a:bodyPr>
          <a:lstStyle/>
          <a:p>
            <a:pPr eaLnBrk="1" hangingPunct="1"/>
            <a:r>
              <a:rPr lang="en-US" altLang="en-US" dirty="0"/>
              <a:t>Basic Rules of Caregiving</a:t>
            </a:r>
            <a:r>
              <a:rPr lang="en-US" altLang="en-US" i="1" dirty="0"/>
              <a:t>	</a:t>
            </a:r>
            <a:endParaRPr lang="en-US" altLang="en-US" dirty="0"/>
          </a:p>
        </p:txBody>
      </p:sp>
      <p:sp>
        <p:nvSpPr>
          <p:cNvPr id="3" name="Content Placeholder"/>
          <p:cNvSpPr>
            <a:spLocks noGrp="1"/>
          </p:cNvSpPr>
          <p:nvPr>
            <p:ph idx="1"/>
          </p:nvPr>
        </p:nvSpPr>
        <p:spPr/>
        <p:txBody>
          <a:bodyPr rtlCol="0">
            <a:normAutofit/>
          </a:bodyPr>
          <a:lstStyle/>
          <a:p>
            <a:pPr marL="0" indent="0">
              <a:buNone/>
              <a:defRPr/>
            </a:pPr>
            <a:r>
              <a:rPr lang="en-US" sz="4000" dirty="0"/>
              <a:t>Caregiving can last a long time. </a:t>
            </a:r>
          </a:p>
          <a:p>
            <a:pPr lvl="0">
              <a:defRPr/>
            </a:pPr>
            <a:r>
              <a:rPr lang="en-US" sz="3600" dirty="0"/>
              <a:t>“Self-care is not selfish. You cannot serve from an empty vessel.” ― </a:t>
            </a:r>
            <a:r>
              <a:rPr lang="en-US" sz="3600" i="1" dirty="0">
                <a:hlinkClick r:id="rId3"/>
              </a:rPr>
              <a:t>Eleanor </a:t>
            </a:r>
            <a:r>
              <a:rPr lang="en-US" sz="3600" i="1" dirty="0" err="1">
                <a:hlinkClick r:id="rId3"/>
              </a:rPr>
              <a:t>Brownn</a:t>
            </a:r>
            <a:endParaRPr lang="en-US" sz="3600" i="1" dirty="0"/>
          </a:p>
          <a:p>
            <a:pPr lvl="0">
              <a:defRPr/>
            </a:pPr>
            <a:r>
              <a:rPr lang="en-US" sz="3600" dirty="0"/>
              <a:t>Pace yourself.</a:t>
            </a:r>
          </a:p>
          <a:p>
            <a:pPr>
              <a:defRPr/>
            </a:pPr>
            <a:r>
              <a:rPr lang="en-US" sz="3600" dirty="0"/>
              <a:t>Plan on getting help.</a:t>
            </a:r>
            <a:endParaRPr lang="en-US" sz="2800" dirty="0"/>
          </a:p>
        </p:txBody>
      </p:sp>
    </p:spTree>
    <p:extLst>
      <p:ext uri="{BB962C8B-B14F-4D97-AF65-F5344CB8AC3E}">
        <p14:creationId xmlns:p14="http://schemas.microsoft.com/office/powerpoint/2010/main" val="4279379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a:t>Create a Care PLAN</a:t>
            </a:r>
          </a:p>
        </p:txBody>
      </p:sp>
    </p:spTree>
    <p:extLst>
      <p:ext uri="{BB962C8B-B14F-4D97-AF65-F5344CB8AC3E}">
        <p14:creationId xmlns:p14="http://schemas.microsoft.com/office/powerpoint/2010/main" val="1054313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Prepare &amp; Gather Important Information</a:t>
            </a:r>
          </a:p>
        </p:txBody>
      </p:sp>
      <p:sp>
        <p:nvSpPr>
          <p:cNvPr id="3" name="Content Placeholder"/>
          <p:cNvSpPr>
            <a:spLocks noGrp="1"/>
          </p:cNvSpPr>
          <p:nvPr>
            <p:ph idx="1"/>
          </p:nvPr>
        </p:nvSpPr>
        <p:spPr/>
        <p:txBody>
          <a:bodyPr>
            <a:normAutofit/>
          </a:bodyPr>
          <a:lstStyle/>
          <a:p>
            <a:r>
              <a:rPr lang="en-US" sz="3600" dirty="0"/>
              <a:t>Health, personal, financial and legal</a:t>
            </a:r>
          </a:p>
          <a:p>
            <a:r>
              <a:rPr lang="en-US" sz="3600" dirty="0"/>
              <a:t>Health care wishes of the person living with dementia</a:t>
            </a:r>
          </a:p>
          <a:p>
            <a:r>
              <a:rPr lang="en-US" sz="3600" dirty="0"/>
              <a:t>Lists of diagnoses, doctors, allergies, and medications</a:t>
            </a:r>
          </a:p>
        </p:txBody>
      </p:sp>
    </p:spTree>
    <p:extLst>
      <p:ext uri="{BB962C8B-B14F-4D97-AF65-F5344CB8AC3E}">
        <p14:creationId xmlns:p14="http://schemas.microsoft.com/office/powerpoint/2010/main" val="3337949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0FC2D-6DF2-4C27-B810-80405D72599A}"/>
              </a:ext>
            </a:extLst>
          </p:cNvPr>
          <p:cNvSpPr>
            <a:spLocks noGrp="1"/>
          </p:cNvSpPr>
          <p:nvPr>
            <p:ph type="title"/>
          </p:nvPr>
        </p:nvSpPr>
        <p:spPr/>
        <p:txBody>
          <a:bodyPr>
            <a:normAutofit fontScale="90000"/>
          </a:bodyPr>
          <a:lstStyle/>
          <a:p>
            <a:r>
              <a:rPr lang="en-US" dirty="0"/>
              <a:t>Financial, Health, &amp; Personal Details</a:t>
            </a:r>
          </a:p>
        </p:txBody>
      </p:sp>
      <p:graphicFrame>
        <p:nvGraphicFramePr>
          <p:cNvPr id="6" name="Content Placeholder 5">
            <a:extLst>
              <a:ext uri="{FF2B5EF4-FFF2-40B4-BE49-F238E27FC236}">
                <a16:creationId xmlns:a16="http://schemas.microsoft.com/office/drawing/2014/main" id="{0EAA3B78-F4D8-4410-A755-74CDE5B6D1DC}"/>
              </a:ext>
            </a:extLst>
          </p:cNvPr>
          <p:cNvGraphicFramePr>
            <a:graphicFrameLocks noGrp="1"/>
          </p:cNvGraphicFramePr>
          <p:nvPr>
            <p:ph idx="1"/>
            <p:extLst>
              <p:ext uri="{D42A27DB-BD31-4B8C-83A1-F6EECF244321}">
                <p14:modId xmlns:p14="http://schemas.microsoft.com/office/powerpoint/2010/main" val="265283522"/>
              </p:ext>
            </p:extLst>
          </p:nvPr>
        </p:nvGraphicFramePr>
        <p:xfrm>
          <a:off x="457200" y="1219200"/>
          <a:ext cx="8229600" cy="4947920"/>
        </p:xfrm>
        <a:graphic>
          <a:graphicData uri="http://schemas.openxmlformats.org/drawingml/2006/table">
            <a:tbl>
              <a:tblPr firstRow="1" bandRow="1">
                <a:tableStyleId>{5C22544A-7EE6-4342-B048-85BDC9FD1C3A}</a:tableStyleId>
              </a:tblPr>
              <a:tblGrid>
                <a:gridCol w="3276600">
                  <a:extLst>
                    <a:ext uri="{9D8B030D-6E8A-4147-A177-3AD203B41FA5}">
                      <a16:colId xmlns:a16="http://schemas.microsoft.com/office/drawing/2014/main" val="355611117"/>
                    </a:ext>
                  </a:extLst>
                </a:gridCol>
                <a:gridCol w="2209800">
                  <a:extLst>
                    <a:ext uri="{9D8B030D-6E8A-4147-A177-3AD203B41FA5}">
                      <a16:colId xmlns:a16="http://schemas.microsoft.com/office/drawing/2014/main" val="3555448237"/>
                    </a:ext>
                  </a:extLst>
                </a:gridCol>
                <a:gridCol w="2743200">
                  <a:extLst>
                    <a:ext uri="{9D8B030D-6E8A-4147-A177-3AD203B41FA5}">
                      <a16:colId xmlns:a16="http://schemas.microsoft.com/office/drawing/2014/main" val="1160838838"/>
                    </a:ext>
                  </a:extLst>
                </a:gridCol>
              </a:tblGrid>
              <a:tr h="370840">
                <a:tc>
                  <a:txBody>
                    <a:bodyPr/>
                    <a:lstStyle/>
                    <a:p>
                      <a:r>
                        <a:rPr lang="en-US" sz="1800" b="1" kern="1200" dirty="0">
                          <a:solidFill>
                            <a:schemeClr val="lt1"/>
                          </a:solidFill>
                          <a:effectLst/>
                          <a:latin typeface="+mn-lt"/>
                          <a:ea typeface="+mn-ea"/>
                          <a:cs typeface="+mn-cs"/>
                        </a:rPr>
                        <a:t>Financial information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lt1"/>
                          </a:solidFill>
                          <a:effectLst/>
                          <a:latin typeface="+mn-lt"/>
                          <a:ea typeface="+mn-ea"/>
                          <a:cs typeface="+mn-cs"/>
                        </a:rPr>
                        <a:t>Health information</a:t>
                      </a:r>
                    </a:p>
                  </a:txBody>
                  <a:tcPr/>
                </a:tc>
                <a:tc>
                  <a:txBody>
                    <a:bodyPr/>
                    <a:lstStyle/>
                    <a:p>
                      <a:r>
                        <a:rPr lang="en-US" sz="1800" b="1" kern="1200" dirty="0">
                          <a:solidFill>
                            <a:schemeClr val="lt1"/>
                          </a:solidFill>
                          <a:effectLst/>
                          <a:latin typeface="+mn-lt"/>
                          <a:ea typeface="+mn-ea"/>
                          <a:cs typeface="+mn-cs"/>
                        </a:rPr>
                        <a:t>Personal information</a:t>
                      </a:r>
                    </a:p>
                  </a:txBody>
                  <a:tcPr/>
                </a:tc>
                <a:extLst>
                  <a:ext uri="{0D108BD9-81ED-4DB2-BD59-A6C34878D82A}">
                    <a16:rowId xmlns:a16="http://schemas.microsoft.com/office/drawing/2014/main" val="2121337380"/>
                  </a:ext>
                </a:extLst>
              </a:tr>
              <a:tr h="370840">
                <a:tc>
                  <a:txBody>
                    <a:bodyPr/>
                    <a:lstStyle/>
                    <a:p>
                      <a:pPr lvl="0"/>
                      <a:r>
                        <a:rPr lang="en-US" sz="1600" kern="1200" dirty="0">
                          <a:solidFill>
                            <a:schemeClr val="dk1"/>
                          </a:solidFill>
                          <a:effectLst/>
                          <a:latin typeface="+mn-lt"/>
                          <a:ea typeface="+mn-ea"/>
                          <a:cs typeface="+mn-cs"/>
                        </a:rPr>
                        <a:t>Bank accounts (numbers, locations), location of checkbooks</a:t>
                      </a:r>
                    </a:p>
                  </a:txBody>
                  <a:tcPr/>
                </a:tc>
                <a:tc>
                  <a:txBody>
                    <a:bodyPr/>
                    <a:lstStyle/>
                    <a:p>
                      <a:pPr lvl="0"/>
                      <a:r>
                        <a:rPr lang="en-US" sz="1600" kern="1200" dirty="0">
                          <a:solidFill>
                            <a:schemeClr val="dk1"/>
                          </a:solidFill>
                          <a:effectLst/>
                          <a:latin typeface="+mn-lt"/>
                          <a:ea typeface="+mn-ea"/>
                          <a:cs typeface="+mn-cs"/>
                        </a:rPr>
                        <a:t>Diagnoses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Advance directives</a:t>
                      </a:r>
                    </a:p>
                  </a:txBody>
                  <a:tcPr/>
                </a:tc>
                <a:extLst>
                  <a:ext uri="{0D108BD9-81ED-4DB2-BD59-A6C34878D82A}">
                    <a16:rowId xmlns:a16="http://schemas.microsoft.com/office/drawing/2014/main" val="3663334725"/>
                  </a:ext>
                </a:extLst>
              </a:tr>
              <a:tr h="370840">
                <a:tc>
                  <a:txBody>
                    <a:bodyPr/>
                    <a:lstStyle/>
                    <a:p>
                      <a:pPr lvl="0"/>
                      <a:r>
                        <a:rPr lang="en-US" sz="1600" kern="1200" dirty="0">
                          <a:solidFill>
                            <a:schemeClr val="dk1"/>
                          </a:solidFill>
                          <a:effectLst/>
                          <a:latin typeface="+mn-lt"/>
                          <a:ea typeface="+mn-ea"/>
                          <a:cs typeface="+mn-cs"/>
                        </a:rPr>
                        <a:t>Retirement account</a:t>
                      </a:r>
                      <a:r>
                        <a:rPr lang="en-US" sz="1600" kern="1200" baseline="0" dirty="0">
                          <a:solidFill>
                            <a:schemeClr val="dk1"/>
                          </a:solidFill>
                          <a:effectLst/>
                          <a:latin typeface="+mn-lt"/>
                          <a:ea typeface="+mn-ea"/>
                          <a:cs typeface="+mn-cs"/>
                        </a:rPr>
                        <a:t> #s </a:t>
                      </a:r>
                      <a:r>
                        <a:rPr lang="en-US" sz="1600" kern="1200" dirty="0">
                          <a:solidFill>
                            <a:schemeClr val="dk1"/>
                          </a:solidFill>
                          <a:effectLst/>
                          <a:latin typeface="+mn-lt"/>
                          <a:ea typeface="+mn-ea"/>
                          <a:cs typeface="+mn-cs"/>
                        </a:rPr>
                        <a:t>(pension, 401K, IRA); passwords; life</a:t>
                      </a:r>
                      <a:r>
                        <a:rPr lang="en-US" sz="1600" kern="1200" baseline="0" dirty="0">
                          <a:solidFill>
                            <a:schemeClr val="dk1"/>
                          </a:solidFill>
                          <a:effectLst/>
                          <a:latin typeface="+mn-lt"/>
                          <a:ea typeface="+mn-ea"/>
                          <a:cs typeface="+mn-cs"/>
                        </a:rPr>
                        <a:t> </a:t>
                      </a:r>
                      <a:r>
                        <a:rPr lang="en-US" sz="1600" kern="1200" dirty="0">
                          <a:solidFill>
                            <a:schemeClr val="dk1"/>
                          </a:solidFill>
                          <a:effectLst/>
                          <a:latin typeface="+mn-lt"/>
                          <a:ea typeface="+mn-ea"/>
                          <a:cs typeface="+mn-cs"/>
                        </a:rPr>
                        <a:t>insurance</a:t>
                      </a:r>
                    </a:p>
                  </a:txBody>
                  <a:tcPr/>
                </a:tc>
                <a:tc>
                  <a:txBody>
                    <a:bodyPr/>
                    <a:lstStyle/>
                    <a:p>
                      <a:pPr lvl="0"/>
                      <a:r>
                        <a:rPr lang="en-US" sz="1600" kern="1200" dirty="0">
                          <a:solidFill>
                            <a:schemeClr val="dk1"/>
                          </a:solidFill>
                          <a:effectLst/>
                          <a:latin typeface="+mn-lt"/>
                          <a:ea typeface="+mn-ea"/>
                          <a:cs typeface="+mn-cs"/>
                        </a:rPr>
                        <a:t>Medications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Power of attorney</a:t>
                      </a:r>
                      <a:endParaRPr lang="en-US" sz="1600" dirty="0"/>
                    </a:p>
                  </a:txBody>
                  <a:tcPr/>
                </a:tc>
                <a:extLst>
                  <a:ext uri="{0D108BD9-81ED-4DB2-BD59-A6C34878D82A}">
                    <a16:rowId xmlns:a16="http://schemas.microsoft.com/office/drawing/2014/main" val="3179578422"/>
                  </a:ext>
                </a:extLst>
              </a:tr>
              <a:tr h="370840">
                <a:tc>
                  <a:txBody>
                    <a:bodyPr/>
                    <a:lstStyle/>
                    <a:p>
                      <a:r>
                        <a:rPr lang="en-US" sz="1600" kern="1200" dirty="0">
                          <a:solidFill>
                            <a:schemeClr val="dk1"/>
                          </a:solidFill>
                          <a:effectLst/>
                          <a:latin typeface="+mn-lt"/>
                          <a:ea typeface="+mn-ea"/>
                          <a:cs typeface="+mn-cs"/>
                        </a:rPr>
                        <a:t>Investments (stocks, bonds, real estate),</a:t>
                      </a:r>
                      <a:r>
                        <a:rPr lang="en-US" sz="1600" kern="1200" baseline="0" dirty="0">
                          <a:solidFill>
                            <a:schemeClr val="dk1"/>
                          </a:solidFill>
                          <a:effectLst/>
                          <a:latin typeface="+mn-lt"/>
                          <a:ea typeface="+mn-ea"/>
                          <a:cs typeface="+mn-cs"/>
                        </a:rPr>
                        <a:t> </a:t>
                      </a:r>
                      <a:r>
                        <a:rPr lang="en-US" sz="1600" kern="1200" dirty="0">
                          <a:solidFill>
                            <a:schemeClr val="dk1"/>
                          </a:solidFill>
                          <a:effectLst/>
                          <a:latin typeface="+mn-lt"/>
                          <a:ea typeface="+mn-ea"/>
                          <a:cs typeface="+mn-cs"/>
                        </a:rPr>
                        <a:t>broker/financial planner; passwords, associated checkbooks</a:t>
                      </a:r>
                      <a:endParaRPr lang="en-US" sz="1600" dirty="0"/>
                    </a:p>
                  </a:txBody>
                  <a:tcPr/>
                </a:tc>
                <a:tc>
                  <a:txBody>
                    <a:bodyPr/>
                    <a:lstStyle/>
                    <a:p>
                      <a:r>
                        <a:rPr lang="en-US" sz="1600" kern="1200" dirty="0">
                          <a:solidFill>
                            <a:schemeClr val="dk1"/>
                          </a:solidFill>
                          <a:effectLst/>
                          <a:latin typeface="+mn-lt"/>
                          <a:ea typeface="+mn-ea"/>
                          <a:cs typeface="+mn-cs"/>
                        </a:rPr>
                        <a:t>Contact info </a:t>
                      </a:r>
                      <a:r>
                        <a:rPr lang="en-US" sz="1600" kern="1200" dirty="0">
                          <a:solidFill>
                            <a:schemeClr val="tx1"/>
                          </a:solidFill>
                          <a:effectLst/>
                          <a:latin typeface="+mn-lt"/>
                          <a:ea typeface="+mn-ea"/>
                          <a:cs typeface="+mn-cs"/>
                        </a:rPr>
                        <a:t>for doctors and dentists</a:t>
                      </a:r>
                      <a:endParaRPr lang="en-US" sz="16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Location of original will and copies</a:t>
                      </a:r>
                    </a:p>
                  </a:txBody>
                  <a:tcPr/>
                </a:tc>
                <a:extLst>
                  <a:ext uri="{0D108BD9-81ED-4DB2-BD59-A6C34878D82A}">
                    <a16:rowId xmlns:a16="http://schemas.microsoft.com/office/drawing/2014/main" val="17649326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Social Security number; Location of original social security card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Medicare info (HIC –Health Insurance Claim number)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Lawyer (address)</a:t>
                      </a:r>
                    </a:p>
                  </a:txBody>
                  <a:tcPr/>
                </a:tc>
                <a:extLst>
                  <a:ext uri="{0D108BD9-81ED-4DB2-BD59-A6C34878D82A}">
                    <a16:rowId xmlns:a16="http://schemas.microsoft.com/office/drawing/2014/main" val="3107468522"/>
                  </a:ext>
                </a:extLst>
              </a:tr>
              <a:tr h="370840">
                <a:tc>
                  <a:txBody>
                    <a:bodyPr/>
                    <a:lstStyle/>
                    <a:p>
                      <a:pPr lvl="0"/>
                      <a:r>
                        <a:rPr lang="en-US" sz="1600" kern="1200" dirty="0">
                          <a:solidFill>
                            <a:schemeClr val="dk1"/>
                          </a:solidFill>
                          <a:effectLst/>
                          <a:latin typeface="+mn-lt"/>
                          <a:ea typeface="+mn-ea"/>
                          <a:cs typeface="+mn-cs"/>
                        </a:rPr>
                        <a:t>Mortgage status/</a:t>
                      </a:r>
                      <a:r>
                        <a:rPr lang="en-US" sz="1600" kern="1200" baseline="0" dirty="0">
                          <a:solidFill>
                            <a:schemeClr val="dk1"/>
                          </a:solidFill>
                          <a:effectLst/>
                          <a:latin typeface="+mn-lt"/>
                          <a:ea typeface="+mn-ea"/>
                          <a:cs typeface="+mn-cs"/>
                        </a:rPr>
                        <a:t>info </a:t>
                      </a:r>
                      <a:r>
                        <a:rPr lang="en-US" sz="1600" kern="1200" dirty="0">
                          <a:solidFill>
                            <a:schemeClr val="dk1"/>
                          </a:solidFill>
                          <a:effectLst/>
                          <a:latin typeface="+mn-lt"/>
                          <a:ea typeface="+mn-ea"/>
                          <a:cs typeface="+mn-cs"/>
                        </a:rPr>
                        <a:t>(Who holds it? When are payments due? How much?)</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Supplemental health insurance policy numbers </a:t>
                      </a:r>
                    </a:p>
                  </a:txBody>
                  <a:tcPr/>
                </a:tc>
                <a:tc>
                  <a:txBody>
                    <a:bodyPr/>
                    <a:lstStyle/>
                    <a:p>
                      <a:pPr lvl="0"/>
                      <a:r>
                        <a:rPr lang="en-US" sz="1600" kern="1200" dirty="0">
                          <a:solidFill>
                            <a:schemeClr val="dk1"/>
                          </a:solidFill>
                          <a:effectLst/>
                          <a:latin typeface="+mn-lt"/>
                          <a:ea typeface="+mn-ea"/>
                          <a:cs typeface="+mn-cs"/>
                        </a:rPr>
                        <a:t>Life insurance</a:t>
                      </a:r>
                    </a:p>
                  </a:txBody>
                  <a:tcPr/>
                </a:tc>
                <a:extLst>
                  <a:ext uri="{0D108BD9-81ED-4DB2-BD59-A6C34878D82A}">
                    <a16:rowId xmlns:a16="http://schemas.microsoft.com/office/drawing/2014/main" val="150436407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Other major debts </a:t>
                      </a:r>
                      <a:r>
                        <a:rPr lang="en-US" sz="1600" kern="1200" dirty="0">
                          <a:solidFill>
                            <a:schemeClr val="tx1"/>
                          </a:solidFill>
                          <a:effectLst/>
                          <a:latin typeface="+mn-lt"/>
                          <a:ea typeface="+mn-ea"/>
                          <a:cs typeface="+mn-cs"/>
                        </a:rPr>
                        <a:t>(</a:t>
                      </a:r>
                      <a:r>
                        <a:rPr lang="en-US" sz="1600" kern="1200" dirty="0">
                          <a:solidFill>
                            <a:schemeClr val="dk1"/>
                          </a:solidFill>
                          <a:effectLst/>
                          <a:latin typeface="+mn-lt"/>
                          <a:ea typeface="+mn-ea"/>
                          <a:cs typeface="+mn-cs"/>
                        </a:rPr>
                        <a:t>payment info);  credit card location and permissions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Long-term care insurance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Burial arrangements (including insurance)</a:t>
                      </a:r>
                    </a:p>
                  </a:txBody>
                  <a:tcPr/>
                </a:tc>
                <a:extLst>
                  <a:ext uri="{0D108BD9-81ED-4DB2-BD59-A6C34878D82A}">
                    <a16:rowId xmlns:a16="http://schemas.microsoft.com/office/drawing/2014/main" val="3930218255"/>
                  </a:ext>
                </a:extLst>
              </a:tr>
              <a:tr h="370840">
                <a:tc>
                  <a:txBody>
                    <a:bodyPr/>
                    <a:lstStyle/>
                    <a:p>
                      <a:r>
                        <a:rPr lang="en-US" sz="1600" dirty="0"/>
                        <a:t>Recurring bills (rent, utilities,</a:t>
                      </a:r>
                      <a:r>
                        <a:rPr lang="en-US" sz="1600" baseline="0" dirty="0"/>
                        <a:t> etc.)</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Medicare Part D</a:t>
                      </a:r>
                    </a:p>
                  </a:txBody>
                  <a:tcPr/>
                </a:tc>
                <a:tc>
                  <a:txBody>
                    <a:bodyPr/>
                    <a:lstStyle/>
                    <a:p>
                      <a:endParaRPr lang="en-US" sz="1600" dirty="0"/>
                    </a:p>
                  </a:txBody>
                  <a:tcPr/>
                </a:tc>
                <a:extLst>
                  <a:ext uri="{0D108BD9-81ED-4DB2-BD59-A6C34878D82A}">
                    <a16:rowId xmlns:a16="http://schemas.microsoft.com/office/drawing/2014/main" val="2749562854"/>
                  </a:ext>
                </a:extLst>
              </a:tr>
            </a:tbl>
          </a:graphicData>
        </a:graphic>
      </p:graphicFrame>
    </p:spTree>
    <p:extLst>
      <p:ext uri="{BB962C8B-B14F-4D97-AF65-F5344CB8AC3E}">
        <p14:creationId xmlns:p14="http://schemas.microsoft.com/office/powerpoint/2010/main" val="21133743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HRSA-template-2015</Template>
  <TotalTime>0</TotalTime>
  <Words>1591</Words>
  <Application>Microsoft Office PowerPoint</Application>
  <PresentationFormat>On-screen Show (4:3)</PresentationFormat>
  <Paragraphs>191</Paragraphs>
  <Slides>27</Slides>
  <Notes>25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Times New Roman</vt:lpstr>
      <vt:lpstr>Office Theme</vt:lpstr>
      <vt:lpstr>Caregiving for Persons Living with Dementia (PLwD)</vt:lpstr>
      <vt:lpstr>Overview</vt:lpstr>
      <vt:lpstr>Caregiving 101</vt:lpstr>
      <vt:lpstr>What is Caregiving?</vt:lpstr>
      <vt:lpstr>Importance of Caregiving</vt:lpstr>
      <vt:lpstr>Basic Rules of Caregiving </vt:lpstr>
      <vt:lpstr>Create a Care PLAN</vt:lpstr>
      <vt:lpstr>Prepare &amp; Gather Important Information</vt:lpstr>
      <vt:lpstr>Financial, Health, &amp; Personal Details</vt:lpstr>
      <vt:lpstr>I. Disease Stages &amp; Your Role</vt:lpstr>
      <vt:lpstr>II. Disease Stages &amp; Your Role</vt:lpstr>
      <vt:lpstr>roles &amp; Duties</vt:lpstr>
      <vt:lpstr>Multiple Roles</vt:lpstr>
      <vt:lpstr>Duties as a Care Provider</vt:lpstr>
      <vt:lpstr>Duties as a Care Coordinator/Case Manager</vt:lpstr>
      <vt:lpstr>Duties as an Information Resource</vt:lpstr>
      <vt:lpstr>Duties as an Advocate</vt:lpstr>
      <vt:lpstr>Duties as an Emotional Supporter</vt:lpstr>
      <vt:lpstr>Use available resources</vt:lpstr>
      <vt:lpstr>Tools &amp; Resources</vt:lpstr>
      <vt:lpstr>The Caregiver Readiness Tool</vt:lpstr>
      <vt:lpstr>The Caregiver Readiness Tool </vt:lpstr>
      <vt:lpstr>The Caregiver Readiness Tool:  Supports </vt:lpstr>
      <vt:lpstr>The Caregiver Readiness Tool*:  Other Issues </vt:lpstr>
      <vt:lpstr>Caregiver health</vt:lpstr>
      <vt:lpstr>Take Care of Yourself</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Caregiving for Persons Living with Dementia</dc:title>
  <dc:creator/>
  <cp:keywords>Caregiving; Dementia; PLwD; Caregiver Roles</cp:keywords>
  <cp:lastModifiedBy/>
  <cp:revision>1</cp:revision>
  <dcterms:created xsi:type="dcterms:W3CDTF">2017-11-27T13:05:12Z</dcterms:created>
  <dcterms:modified xsi:type="dcterms:W3CDTF">2017-11-28T16:32:14Z</dcterms:modified>
</cp:coreProperties>
</file>