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4"/>
  </p:notesMasterIdLst>
  <p:sldIdLst>
    <p:sldId id="257" r:id="rId2"/>
    <p:sldId id="275" r:id="rId3"/>
    <p:sldId id="260" r:id="rId4"/>
    <p:sldId id="284" r:id="rId5"/>
    <p:sldId id="285" r:id="rId6"/>
    <p:sldId id="261" r:id="rId7"/>
    <p:sldId id="264" r:id="rId8"/>
    <p:sldId id="281" r:id="rId9"/>
    <p:sldId id="267" r:id="rId10"/>
    <p:sldId id="269" r:id="rId11"/>
    <p:sldId id="272"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65677" autoAdjust="0"/>
  </p:normalViewPr>
  <p:slideViewPr>
    <p:cSldViewPr>
      <p:cViewPr varScale="1">
        <p:scale>
          <a:sx n="75" d="100"/>
          <a:sy n="75" d="100"/>
        </p:scale>
        <p:origin x="263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7E396B-D277-42AD-9E4A-36208F6CA227}" type="datetimeFigureOut">
              <a:rPr lang="en-US" smtClean="0"/>
              <a:t>11/28/2017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66A65A-18BE-40CE-BBD2-6C5458FBE9B1}" type="slidenum">
              <a:rPr lang="en-US" smtClean="0"/>
              <a:t>‹#›</a:t>
            </a:fld>
            <a:endParaRPr lang="en-US"/>
          </a:p>
        </p:txBody>
      </p:sp>
    </p:spTree>
    <p:extLst>
      <p:ext uri="{BB962C8B-B14F-4D97-AF65-F5344CB8AC3E}">
        <p14:creationId xmlns:p14="http://schemas.microsoft.com/office/powerpoint/2010/main" val="3841617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6A65A-18BE-40CE-BBD2-6C5458FBE9B1}" type="slidenum">
              <a:rPr lang="en-US" smtClean="0"/>
              <a:t>1</a:t>
            </a:fld>
            <a:endParaRPr lang="en-US" dirty="0"/>
          </a:p>
        </p:txBody>
      </p:sp>
    </p:spTree>
    <p:extLst>
      <p:ext uri="{BB962C8B-B14F-4D97-AF65-F5344CB8AC3E}">
        <p14:creationId xmlns:p14="http://schemas.microsoft.com/office/powerpoint/2010/main" val="1630454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66A65A-18BE-40CE-BBD2-6C5458FBE9B1}" type="slidenum">
              <a:rPr lang="en-US" smtClean="0"/>
              <a:t>10</a:t>
            </a:fld>
            <a:endParaRPr lang="en-US"/>
          </a:p>
        </p:txBody>
      </p:sp>
    </p:spTree>
    <p:extLst>
      <p:ext uri="{BB962C8B-B14F-4D97-AF65-F5344CB8AC3E}">
        <p14:creationId xmlns:p14="http://schemas.microsoft.com/office/powerpoint/2010/main" val="1341411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6A65A-18BE-40CE-BBD2-6C5458FBE9B1}" type="slidenum">
              <a:rPr lang="en-US" smtClean="0"/>
              <a:t>11</a:t>
            </a:fld>
            <a:endParaRPr lang="en-US"/>
          </a:p>
        </p:txBody>
      </p:sp>
    </p:spTree>
    <p:extLst>
      <p:ext uri="{BB962C8B-B14F-4D97-AF65-F5344CB8AC3E}">
        <p14:creationId xmlns:p14="http://schemas.microsoft.com/office/powerpoint/2010/main" val="2257868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6A65A-18BE-40CE-BBD2-6C5458FBE9B1}" type="slidenum">
              <a:rPr lang="en-US" smtClean="0"/>
              <a:t>12</a:t>
            </a:fld>
            <a:endParaRPr lang="en-US"/>
          </a:p>
        </p:txBody>
      </p:sp>
    </p:spTree>
    <p:extLst>
      <p:ext uri="{BB962C8B-B14F-4D97-AF65-F5344CB8AC3E}">
        <p14:creationId xmlns:p14="http://schemas.microsoft.com/office/powerpoint/2010/main" val="2257540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66A65A-18BE-40CE-BBD2-6C5458FBE9B1}" type="slidenum">
              <a:rPr lang="en-US" smtClean="0"/>
              <a:t>2</a:t>
            </a:fld>
            <a:endParaRPr lang="en-US" dirty="0"/>
          </a:p>
        </p:txBody>
      </p:sp>
    </p:spTree>
    <p:extLst>
      <p:ext uri="{BB962C8B-B14F-4D97-AF65-F5344CB8AC3E}">
        <p14:creationId xmlns:p14="http://schemas.microsoft.com/office/powerpoint/2010/main" val="515231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566A65A-18BE-40CE-BBD2-6C5458FBE9B1}" type="slidenum">
              <a:rPr lang="en-US" smtClean="0"/>
              <a:t>3</a:t>
            </a:fld>
            <a:endParaRPr lang="en-US"/>
          </a:p>
        </p:txBody>
      </p:sp>
    </p:spTree>
    <p:extLst>
      <p:ext uri="{BB962C8B-B14F-4D97-AF65-F5344CB8AC3E}">
        <p14:creationId xmlns:p14="http://schemas.microsoft.com/office/powerpoint/2010/main" val="522300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66A65A-18BE-40CE-BBD2-6C5458FBE9B1}" type="slidenum">
              <a:rPr lang="en-US" smtClean="0"/>
              <a:t>4</a:t>
            </a:fld>
            <a:endParaRPr lang="en-US"/>
          </a:p>
        </p:txBody>
      </p:sp>
    </p:spTree>
    <p:extLst>
      <p:ext uri="{BB962C8B-B14F-4D97-AF65-F5344CB8AC3E}">
        <p14:creationId xmlns:p14="http://schemas.microsoft.com/office/powerpoint/2010/main" val="1961789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6A65A-18BE-40CE-BBD2-6C5458FBE9B1}" type="slidenum">
              <a:rPr lang="en-US" smtClean="0"/>
              <a:t>5</a:t>
            </a:fld>
            <a:endParaRPr lang="en-US"/>
          </a:p>
        </p:txBody>
      </p:sp>
    </p:spTree>
    <p:extLst>
      <p:ext uri="{BB962C8B-B14F-4D97-AF65-F5344CB8AC3E}">
        <p14:creationId xmlns:p14="http://schemas.microsoft.com/office/powerpoint/2010/main" val="3155678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66A65A-18BE-40CE-BBD2-6C5458FBE9B1}" type="slidenum">
              <a:rPr lang="en-US" smtClean="0"/>
              <a:t>6</a:t>
            </a:fld>
            <a:endParaRPr lang="en-US"/>
          </a:p>
        </p:txBody>
      </p:sp>
    </p:spTree>
    <p:extLst>
      <p:ext uri="{BB962C8B-B14F-4D97-AF65-F5344CB8AC3E}">
        <p14:creationId xmlns:p14="http://schemas.microsoft.com/office/powerpoint/2010/main" val="1993118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6A65A-18BE-40CE-BBD2-6C5458FBE9B1}" type="slidenum">
              <a:rPr lang="en-US" smtClean="0"/>
              <a:t>7</a:t>
            </a:fld>
            <a:endParaRPr lang="en-US"/>
          </a:p>
        </p:txBody>
      </p:sp>
    </p:spTree>
    <p:extLst>
      <p:ext uri="{BB962C8B-B14F-4D97-AF65-F5344CB8AC3E}">
        <p14:creationId xmlns:p14="http://schemas.microsoft.com/office/powerpoint/2010/main" val="3721248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66A65A-18BE-40CE-BBD2-6C5458FBE9B1}" type="slidenum">
              <a:rPr lang="en-US" smtClean="0"/>
              <a:t>8</a:t>
            </a:fld>
            <a:endParaRPr lang="en-US"/>
          </a:p>
        </p:txBody>
      </p:sp>
    </p:spTree>
    <p:extLst>
      <p:ext uri="{BB962C8B-B14F-4D97-AF65-F5344CB8AC3E}">
        <p14:creationId xmlns:p14="http://schemas.microsoft.com/office/powerpoint/2010/main" val="1672476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66A65A-18BE-40CE-BBD2-6C5458FBE9B1}" type="slidenum">
              <a:rPr lang="en-US" smtClean="0"/>
              <a:t>9</a:t>
            </a:fld>
            <a:endParaRPr lang="en-US" dirty="0"/>
          </a:p>
        </p:txBody>
      </p:sp>
    </p:spTree>
    <p:extLst>
      <p:ext uri="{BB962C8B-B14F-4D97-AF65-F5344CB8AC3E}">
        <p14:creationId xmlns:p14="http://schemas.microsoft.com/office/powerpoint/2010/main" val="421039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4646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978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633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63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26985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81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955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32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61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4360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30517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1036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png@01D20AC4.FCD7BAF0"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medlineplus.gov/ency/patientinstructions/000216.ht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ia.nih.gov/health/discussing-your-concerns-doctor-workshee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caregiver.va.gov/pdfs/Tips_for_Communicating_with_A_Veterans_Health_Care_Team.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Autofit/>
          </a:bodyPr>
          <a:lstStyle/>
          <a:p>
            <a:r>
              <a:rPr lang="en-US" dirty="0"/>
              <a:t>Working</a:t>
            </a:r>
            <a:r>
              <a:rPr lang="en-US" dirty="0">
                <a:solidFill>
                  <a:srgbClr val="00B050"/>
                </a:solidFill>
              </a:rPr>
              <a:t> </a:t>
            </a:r>
            <a:r>
              <a:rPr lang="en-US" dirty="0"/>
              <a:t>with the Healthcare Team</a:t>
            </a:r>
            <a:br>
              <a:rPr lang="en-US" dirty="0"/>
            </a:br>
            <a:endParaRPr lang="en-US" dirty="0">
              <a:solidFill>
                <a:srgbClr val="FF0000"/>
              </a:solidFill>
            </a:endParaRPr>
          </a:p>
        </p:txBody>
      </p:sp>
      <p:sp>
        <p:nvSpPr>
          <p:cNvPr id="3" name="Content Placeholder 1"/>
          <p:cNvSpPr>
            <a:spLocks noGrp="1"/>
          </p:cNvSpPr>
          <p:nvPr>
            <p:ph type="subTitle" idx="1"/>
          </p:nvPr>
        </p:nvSpPr>
        <p:spPr>
          <a:xfrm>
            <a:off x="1371600" y="3429000"/>
            <a:ext cx="6400800" cy="1752600"/>
          </a:xfrm>
        </p:spPr>
        <p:txBody>
          <a:bodyPr>
            <a:normAutofit fontScale="85000" lnSpcReduction="20000"/>
          </a:bodyPr>
          <a:lstStyle/>
          <a:p>
            <a:pPr lvl="0" eaLnBrk="0" fontAlgn="base" hangingPunct="0">
              <a:spcBef>
                <a:spcPct val="0"/>
              </a:spcBef>
              <a:spcAft>
                <a:spcPct val="0"/>
              </a:spcAft>
            </a:pPr>
            <a:r>
              <a:rPr lang="en-US" altLang="en-US" sz="1600" dirty="0">
                <a:solidFill>
                  <a:prstClr val="black"/>
                </a:solidFill>
                <a:latin typeface="Calibri" panose="020F0502020204030204" pitchFamily="34" charset="0"/>
              </a:rPr>
              <a:t>We </a:t>
            </a:r>
            <a:r>
              <a:rPr lang="en-US" sz="1600" dirty="0">
                <a:solidFill>
                  <a:prstClr val="black"/>
                </a:solidFill>
              </a:rPr>
              <a:t>developed this module under a contract from the U.S. Department of Health and Human Services, Health Resources and Services Administration. The Department of Health and Human Services, Office of Women’s Health, funded this work.</a:t>
            </a:r>
          </a:p>
          <a:p>
            <a:pPr lvl="0" eaLnBrk="0" fontAlgn="base" hangingPunct="0">
              <a:spcBef>
                <a:spcPct val="0"/>
              </a:spcBef>
              <a:spcAft>
                <a:spcPct val="0"/>
              </a:spcAft>
            </a:pPr>
            <a:endParaRPr lang="en-US" sz="1600" b="1" dirty="0">
              <a:solidFill>
                <a:prstClr val="black"/>
              </a:solidFill>
            </a:endParaRPr>
          </a:p>
          <a:p>
            <a:pPr lvl="0" eaLnBrk="0" fontAlgn="base" hangingPunct="0">
              <a:spcBef>
                <a:spcPct val="0"/>
              </a:spcBef>
              <a:spcAft>
                <a:spcPct val="0"/>
              </a:spcAft>
            </a:pPr>
            <a:r>
              <a:rPr lang="en-US" altLang="en-US" sz="1600" b="1" dirty="0">
                <a:solidFill>
                  <a:prstClr val="black"/>
                </a:solidFill>
                <a:latin typeface="Calibri" panose="020F0502020204030204" pitchFamily="34" charset="0"/>
              </a:rPr>
              <a:t>Disclaimer:</a:t>
            </a:r>
            <a:r>
              <a:rPr lang="en-US" altLang="en-US" sz="1600" i="1" dirty="0">
                <a:solidFill>
                  <a:prstClr val="black"/>
                </a:solidFill>
                <a:latin typeface="Calibri" panose="020F0502020204030204" pitchFamily="34" charset="0"/>
              </a:rPr>
              <a: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a:t>
            </a:r>
          </a:p>
          <a:p>
            <a:pPr lvl="0" eaLnBrk="0" fontAlgn="base" hangingPunct="0">
              <a:spcBef>
                <a:spcPct val="0"/>
              </a:spcBef>
              <a:spcAft>
                <a:spcPct val="0"/>
              </a:spcAft>
            </a:pPr>
            <a:r>
              <a:rPr lang="en-US" altLang="en-US" sz="1600" i="1" dirty="0">
                <a:solidFill>
                  <a:prstClr val="black"/>
                </a:solidFill>
                <a:latin typeface="Calibri" panose="020F0502020204030204" pitchFamily="34" charset="0"/>
              </a:rPr>
              <a:t>names imply endorsement by the U.S. Government.</a:t>
            </a:r>
            <a:endParaRPr lang="en-US" altLang="en-US" sz="1600" dirty="0">
              <a:solidFill>
                <a:prstClr val="black"/>
              </a:solidFill>
            </a:endParaRPr>
          </a:p>
          <a:p>
            <a:endParaRPr lang="en-US" dirty="0"/>
          </a:p>
        </p:txBody>
      </p:sp>
      <p:pic>
        <p:nvPicPr>
          <p:cNvPr id="4" name="Picture 3" descr="Logo of the U.S. Department of Health &amp; Human Services. "/>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00584" y="5638800"/>
            <a:ext cx="890905" cy="890905"/>
          </a:xfrm>
          <a:prstGeom prst="rect">
            <a:avLst/>
          </a:prstGeom>
          <a:noFill/>
          <a:ln>
            <a:noFill/>
          </a:ln>
        </p:spPr>
      </p:pic>
    </p:spTree>
    <p:extLst>
      <p:ext uri="{BB962C8B-B14F-4D97-AF65-F5344CB8AC3E}">
        <p14:creationId xmlns:p14="http://schemas.microsoft.com/office/powerpoint/2010/main" val="2006835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Skill 3: Persistence</a:t>
            </a:r>
          </a:p>
        </p:txBody>
      </p:sp>
      <p:sp>
        <p:nvSpPr>
          <p:cNvPr id="3" name="Content Placeholder 2"/>
          <p:cNvSpPr>
            <a:spLocks noGrp="1"/>
          </p:cNvSpPr>
          <p:nvPr>
            <p:ph idx="1"/>
          </p:nvPr>
        </p:nvSpPr>
        <p:spPr/>
        <p:txBody>
          <a:bodyPr>
            <a:normAutofit/>
          </a:bodyPr>
          <a:lstStyle/>
          <a:p>
            <a:pPr marL="0" lvl="0" indent="0">
              <a:buNone/>
            </a:pPr>
            <a:r>
              <a:rPr lang="en-US" sz="2800" dirty="0">
                <a:solidFill>
                  <a:prstClr val="black"/>
                </a:solidFill>
              </a:rPr>
              <a:t>Ensuring the best care possible means:</a:t>
            </a:r>
          </a:p>
          <a:p>
            <a:r>
              <a:rPr lang="en-US" sz="2600" dirty="0">
                <a:solidFill>
                  <a:prstClr val="black"/>
                </a:solidFill>
              </a:rPr>
              <a:t>Actively joining decision-making</a:t>
            </a:r>
          </a:p>
          <a:p>
            <a:r>
              <a:rPr lang="en-US" sz="2600" dirty="0">
                <a:solidFill>
                  <a:prstClr val="black"/>
                </a:solidFill>
              </a:rPr>
              <a:t>Receiving health updates </a:t>
            </a:r>
          </a:p>
          <a:p>
            <a:r>
              <a:rPr lang="en-US" sz="2600" dirty="0">
                <a:solidFill>
                  <a:prstClr val="black"/>
                </a:solidFill>
              </a:rPr>
              <a:t>Getting information on risks and benefits </a:t>
            </a:r>
          </a:p>
          <a:p>
            <a:r>
              <a:rPr lang="en-US" sz="2600" dirty="0">
                <a:solidFill>
                  <a:prstClr val="black"/>
                </a:solidFill>
              </a:rPr>
              <a:t>Getting answers to questions</a:t>
            </a:r>
          </a:p>
          <a:p>
            <a:r>
              <a:rPr lang="en-US" sz="2600" dirty="0">
                <a:solidFill>
                  <a:prstClr val="black"/>
                </a:solidFill>
                <a:hlinkClick r:id="rId3"/>
              </a:rPr>
              <a:t>Dementia: What to Ask Your Doctor</a:t>
            </a:r>
            <a:r>
              <a:rPr lang="en-US" sz="2600" dirty="0">
                <a:solidFill>
                  <a:prstClr val="black"/>
                </a:solidFill>
              </a:rPr>
              <a:t> (National Institute of Health’s National Library of Medicine – Medline Plus)</a:t>
            </a:r>
          </a:p>
          <a:p>
            <a:endParaRPr lang="en-US" sz="3600" dirty="0">
              <a:solidFill>
                <a:prstClr val="black"/>
              </a:solidFill>
            </a:endParaRPr>
          </a:p>
          <a:p>
            <a:pPr marL="0" lvl="0" indent="0">
              <a:buNone/>
            </a:pPr>
            <a:endParaRPr lang="en-US" dirty="0">
              <a:solidFill>
                <a:prstClr val="black"/>
              </a:solidFill>
            </a:endParaRPr>
          </a:p>
        </p:txBody>
      </p:sp>
    </p:spTree>
    <p:extLst>
      <p:ext uri="{BB962C8B-B14F-4D97-AF65-F5344CB8AC3E}">
        <p14:creationId xmlns:p14="http://schemas.microsoft.com/office/powerpoint/2010/main" val="272862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Skill 4: Advocacy</a:t>
            </a:r>
          </a:p>
        </p:txBody>
      </p:sp>
      <p:sp>
        <p:nvSpPr>
          <p:cNvPr id="3" name="Content Placeholder 2"/>
          <p:cNvSpPr>
            <a:spLocks noGrp="1"/>
          </p:cNvSpPr>
          <p:nvPr>
            <p:ph idx="1"/>
          </p:nvPr>
        </p:nvSpPr>
        <p:spPr/>
        <p:txBody>
          <a:bodyPr>
            <a:normAutofit/>
          </a:bodyPr>
          <a:lstStyle/>
          <a:p>
            <a:pPr marL="0" indent="0">
              <a:buNone/>
            </a:pPr>
            <a:r>
              <a:rPr lang="en-US" sz="2800" dirty="0"/>
              <a:t>In the best interest of the person living with dementia, you may need to choose a new healthcare provider.</a:t>
            </a:r>
            <a:endParaRPr lang="en-US" sz="2800" dirty="0">
              <a:solidFill>
                <a:srgbClr val="00B050"/>
              </a:solidFill>
            </a:endParaRPr>
          </a:p>
          <a:p>
            <a:r>
              <a:rPr lang="en-US" sz="2400" dirty="0"/>
              <a:t>This is not easy.</a:t>
            </a:r>
          </a:p>
          <a:p>
            <a:r>
              <a:rPr lang="en-US" sz="2400" dirty="0"/>
              <a:t>The clinic or other provider may enable a transfer.</a:t>
            </a:r>
          </a:p>
          <a:p>
            <a:r>
              <a:rPr lang="en-US" sz="2400" dirty="0"/>
              <a:t>The right healthcare provider makes the caregiver’s job easier.</a:t>
            </a:r>
          </a:p>
        </p:txBody>
      </p:sp>
    </p:spTree>
    <p:extLst>
      <p:ext uri="{BB962C8B-B14F-4D97-AF65-F5344CB8AC3E}">
        <p14:creationId xmlns:p14="http://schemas.microsoft.com/office/powerpoint/2010/main" val="2384881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a:bodyPr>
          <a:lstStyle/>
          <a:p>
            <a:pPr marL="0" indent="0">
              <a:buNone/>
            </a:pPr>
            <a:r>
              <a:rPr lang="en-US" sz="2800" dirty="0"/>
              <a:t>Good teamwork means all team members:  </a:t>
            </a:r>
          </a:p>
          <a:p>
            <a:pPr lvl="1">
              <a:buFont typeface="Arial" panose="020B0604020202020204" pitchFamily="34" charset="0"/>
              <a:buChar char="•"/>
            </a:pPr>
            <a:r>
              <a:rPr lang="en-US" sz="2400" dirty="0"/>
              <a:t>Participate in shared decision-making</a:t>
            </a:r>
          </a:p>
          <a:p>
            <a:pPr lvl="1">
              <a:buFont typeface="Arial" panose="020B0604020202020204" pitchFamily="34" charset="0"/>
              <a:buChar char="•"/>
            </a:pPr>
            <a:r>
              <a:rPr lang="en-US" sz="2400" dirty="0"/>
              <a:t>Are active members of the team</a:t>
            </a:r>
          </a:p>
          <a:p>
            <a:pPr lvl="1">
              <a:buFont typeface="Arial" panose="020B0604020202020204" pitchFamily="34" charset="0"/>
              <a:buChar char="•"/>
            </a:pPr>
            <a:r>
              <a:rPr lang="en-US" sz="2400" dirty="0"/>
              <a:t>Are proactive </a:t>
            </a:r>
          </a:p>
          <a:p>
            <a:pPr lvl="1">
              <a:buFont typeface="Arial" panose="020B0604020202020204" pitchFamily="34" charset="0"/>
              <a:buChar char="•"/>
            </a:pPr>
            <a:r>
              <a:rPr lang="en-US" sz="2400" dirty="0"/>
              <a:t>Ask questions and get answers</a:t>
            </a:r>
          </a:p>
          <a:p>
            <a:pPr lvl="1">
              <a:buFont typeface="Arial" panose="020B0604020202020204" pitchFamily="34" charset="0"/>
              <a:buChar char="•"/>
            </a:pPr>
            <a:r>
              <a:rPr lang="en-US" sz="2400" dirty="0"/>
              <a:t>Intervene when they see a problem</a:t>
            </a:r>
          </a:p>
        </p:txBody>
      </p:sp>
    </p:spTree>
    <p:extLst>
      <p:ext uri="{BB962C8B-B14F-4D97-AF65-F5344CB8AC3E}">
        <p14:creationId xmlns:p14="http://schemas.microsoft.com/office/powerpoint/2010/main" val="1822874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Overview</a:t>
            </a:r>
          </a:p>
        </p:txBody>
      </p:sp>
      <p:sp>
        <p:nvSpPr>
          <p:cNvPr id="3" name="Content Placeholder 2"/>
          <p:cNvSpPr>
            <a:spLocks noGrp="1"/>
          </p:cNvSpPr>
          <p:nvPr>
            <p:ph idx="1"/>
          </p:nvPr>
        </p:nvSpPr>
        <p:spPr/>
        <p:txBody>
          <a:bodyPr>
            <a:normAutofit/>
          </a:bodyPr>
          <a:lstStyle/>
          <a:p>
            <a:r>
              <a:rPr lang="en-US" sz="2800" dirty="0"/>
              <a:t>The importance of teamwork</a:t>
            </a:r>
          </a:p>
          <a:p>
            <a:r>
              <a:rPr lang="en-US" sz="2800" dirty="0"/>
              <a:t>Your role(s) as part of the healthcare team</a:t>
            </a:r>
          </a:p>
          <a:p>
            <a:r>
              <a:rPr lang="en-US" sz="2800" dirty="0"/>
              <a:t>4 Skills of Successful Caregivers</a:t>
            </a:r>
          </a:p>
        </p:txBody>
      </p:sp>
    </p:spTree>
    <p:extLst>
      <p:ext uri="{BB962C8B-B14F-4D97-AF65-F5344CB8AC3E}">
        <p14:creationId xmlns:p14="http://schemas.microsoft.com/office/powerpoint/2010/main" val="1980092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Importance of Teamwork</a:t>
            </a:r>
          </a:p>
        </p:txBody>
      </p:sp>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pPr>
            <a:r>
              <a:rPr lang="en-US" dirty="0"/>
              <a:t>What is a team?</a:t>
            </a:r>
          </a:p>
          <a:p>
            <a:pPr marL="742950" lvl="2" indent="-342900"/>
            <a:r>
              <a:rPr lang="en-US" dirty="0"/>
              <a:t>The person living with dementia, caregivers, medical providers, AND community service providers.</a:t>
            </a:r>
          </a:p>
          <a:p>
            <a:r>
              <a:rPr lang="en-US" sz="2800" dirty="0"/>
              <a:t>There would be </a:t>
            </a:r>
            <a:r>
              <a:rPr lang="en-US" sz="2800" b="1" i="1" dirty="0"/>
              <a:t>no team </a:t>
            </a:r>
            <a:r>
              <a:rPr lang="en-US" sz="2800" dirty="0"/>
              <a:t>without caregivers and persons living with dementia.</a:t>
            </a:r>
          </a:p>
          <a:p>
            <a:r>
              <a:rPr lang="en-US" sz="2800" dirty="0"/>
              <a:t>The team may determine what care is best, but the preferences of the person living with dementia must be the first priority.</a:t>
            </a:r>
          </a:p>
          <a:p>
            <a:r>
              <a:rPr lang="en-US" sz="2800" dirty="0"/>
              <a:t>Communication works both ways. </a:t>
            </a:r>
          </a:p>
        </p:txBody>
      </p:sp>
    </p:spTree>
    <p:extLst>
      <p:ext uri="{BB962C8B-B14F-4D97-AF65-F5344CB8AC3E}">
        <p14:creationId xmlns:p14="http://schemas.microsoft.com/office/powerpoint/2010/main" val="2371073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Informing Caregivers</a:t>
            </a:r>
          </a:p>
        </p:txBody>
      </p:sp>
      <p:sp>
        <p:nvSpPr>
          <p:cNvPr id="3" name="Content Placeholder 2"/>
          <p:cNvSpPr>
            <a:spLocks noGrp="1"/>
          </p:cNvSpPr>
          <p:nvPr>
            <p:ph idx="1"/>
          </p:nvPr>
        </p:nvSpPr>
        <p:spPr>
          <a:xfrm>
            <a:off x="457200" y="1905000"/>
            <a:ext cx="8229600" cy="4525963"/>
          </a:xfrm>
        </p:spPr>
        <p:txBody>
          <a:bodyPr>
            <a:normAutofit/>
          </a:bodyPr>
          <a:lstStyle/>
          <a:p>
            <a:r>
              <a:rPr lang="en-US" sz="2800" dirty="0"/>
              <a:t>Health care providers—general internists, geriatricians, family physicians, nurse practitioners, or physician assistants—inform caregivers about the diagnosis, management, treatment and alternative treatments.</a:t>
            </a:r>
          </a:p>
          <a:p>
            <a:r>
              <a:rPr lang="en-US" sz="2800" dirty="0"/>
              <a:t>Community-based organization—like Area Agencies on Aging—link caregivers to services available for both the person living with dementia and for caregivers themselves.</a:t>
            </a:r>
          </a:p>
          <a:p>
            <a:pPr marL="0" indent="0">
              <a:buNone/>
            </a:pPr>
            <a:endParaRPr lang="en-US" dirty="0"/>
          </a:p>
        </p:txBody>
      </p:sp>
    </p:spTree>
    <p:extLst>
      <p:ext uri="{BB962C8B-B14F-4D97-AF65-F5344CB8AC3E}">
        <p14:creationId xmlns:p14="http://schemas.microsoft.com/office/powerpoint/2010/main" val="3189065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Informing the Healthcare Team</a:t>
            </a:r>
            <a:endParaRPr lang="en-US" sz="4900" dirty="0"/>
          </a:p>
        </p:txBody>
      </p:sp>
      <p:sp>
        <p:nvSpPr>
          <p:cNvPr id="3" name="Content Placeholder 2"/>
          <p:cNvSpPr>
            <a:spLocks noGrp="1"/>
          </p:cNvSpPr>
          <p:nvPr>
            <p:ph idx="1"/>
          </p:nvPr>
        </p:nvSpPr>
        <p:spPr/>
        <p:txBody>
          <a:bodyPr>
            <a:normAutofit/>
          </a:bodyPr>
          <a:lstStyle/>
          <a:p>
            <a:pPr marL="0" indent="0">
              <a:buNone/>
            </a:pPr>
            <a:r>
              <a:rPr lang="en-US" sz="2800" dirty="0"/>
              <a:t>You—the caregiver—should inform the healthcare team and community organizations about:</a:t>
            </a:r>
          </a:p>
          <a:p>
            <a:r>
              <a:rPr lang="en-US" sz="2800" dirty="0"/>
              <a:t>The values of the person living with dementia</a:t>
            </a:r>
          </a:p>
          <a:p>
            <a:r>
              <a:rPr lang="en-US" sz="2800" dirty="0"/>
              <a:t>Regular health-related updates and interactions with other healthcare providers</a:t>
            </a:r>
          </a:p>
          <a:p>
            <a:r>
              <a:rPr lang="en-US" sz="2800" dirty="0"/>
              <a:t>The current health services the person living with dementia is receiving, and the services they may need from community-based organizations</a:t>
            </a:r>
            <a:endParaRPr lang="en-US" dirty="0"/>
          </a:p>
        </p:txBody>
      </p:sp>
    </p:spTree>
    <p:extLst>
      <p:ext uri="{BB962C8B-B14F-4D97-AF65-F5344CB8AC3E}">
        <p14:creationId xmlns:p14="http://schemas.microsoft.com/office/powerpoint/2010/main" val="139831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Important Skills</a:t>
            </a:r>
          </a:p>
        </p:txBody>
      </p:sp>
      <p:sp>
        <p:nvSpPr>
          <p:cNvPr id="3" name="Content Placeholder 2"/>
          <p:cNvSpPr>
            <a:spLocks noGrp="1"/>
          </p:cNvSpPr>
          <p:nvPr>
            <p:ph idx="1"/>
          </p:nvPr>
        </p:nvSpPr>
        <p:spPr/>
        <p:txBody>
          <a:bodyPr>
            <a:normAutofit/>
          </a:bodyPr>
          <a:lstStyle/>
          <a:p>
            <a:pPr marL="0" indent="0">
              <a:buNone/>
            </a:pPr>
            <a:r>
              <a:rPr lang="en-US" sz="2800" dirty="0"/>
              <a:t>Several skills will help you work well within the healthcare team. </a:t>
            </a:r>
          </a:p>
          <a:p>
            <a:r>
              <a:rPr lang="en-US" sz="2600" dirty="0"/>
              <a:t>Be organized; make lists; take notes.</a:t>
            </a:r>
          </a:p>
          <a:p>
            <a:r>
              <a:rPr lang="en-US" sz="2600" dirty="0"/>
              <a:t>Keep a watchful eye on any changes in behavior, or health of the person living with dementia.</a:t>
            </a:r>
          </a:p>
          <a:p>
            <a:r>
              <a:rPr lang="en-US" sz="2600" dirty="0"/>
              <a:t>Persistently ask questions of the healthcare providers.</a:t>
            </a:r>
          </a:p>
          <a:p>
            <a:r>
              <a:rPr lang="en-US" sz="2600" dirty="0"/>
              <a:t>Advocate for change if something is wrong, or you see room for improvement.</a:t>
            </a:r>
          </a:p>
        </p:txBody>
      </p:sp>
    </p:spTree>
    <p:extLst>
      <p:ext uri="{BB962C8B-B14F-4D97-AF65-F5344CB8AC3E}">
        <p14:creationId xmlns:p14="http://schemas.microsoft.com/office/powerpoint/2010/main" val="256526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Skill 1: Organization</a:t>
            </a:r>
          </a:p>
        </p:txBody>
      </p:sp>
      <p:sp>
        <p:nvSpPr>
          <p:cNvPr id="3" name="Content Placeholder 2"/>
          <p:cNvSpPr>
            <a:spLocks noGrp="1"/>
          </p:cNvSpPr>
          <p:nvPr>
            <p:ph idx="1"/>
          </p:nvPr>
        </p:nvSpPr>
        <p:spPr/>
        <p:txBody>
          <a:bodyPr>
            <a:normAutofit lnSpcReduction="10000"/>
          </a:bodyPr>
          <a:lstStyle/>
          <a:p>
            <a:pPr lvl="0"/>
            <a:r>
              <a:rPr lang="en-US" sz="3300" dirty="0">
                <a:solidFill>
                  <a:prstClr val="black"/>
                </a:solidFill>
              </a:rPr>
              <a:t>Use a folder and/or computer for:</a:t>
            </a:r>
          </a:p>
          <a:p>
            <a:pPr lvl="1">
              <a:buFont typeface="Arial" panose="020B0604020202020204" pitchFamily="34" charset="0"/>
              <a:buChar char="•"/>
            </a:pPr>
            <a:r>
              <a:rPr lang="en-US" dirty="0">
                <a:solidFill>
                  <a:prstClr val="black"/>
                </a:solidFill>
              </a:rPr>
              <a:t>Continuously updating records</a:t>
            </a:r>
          </a:p>
          <a:p>
            <a:pPr lvl="1">
              <a:buFont typeface="Arial" panose="020B0604020202020204" pitchFamily="34" charset="0"/>
              <a:buChar char="•"/>
            </a:pPr>
            <a:r>
              <a:rPr lang="en-US" dirty="0"/>
              <a:t>Tracking diagnoses, medications, and drug allergies  </a:t>
            </a:r>
          </a:p>
          <a:p>
            <a:r>
              <a:rPr lang="en-US" sz="3300" dirty="0"/>
              <a:t>To prepare for office visits: </a:t>
            </a:r>
          </a:p>
          <a:p>
            <a:pPr lvl="1">
              <a:buFont typeface="Arial" panose="020B0604020202020204" pitchFamily="34" charset="0"/>
              <a:buChar char="•"/>
            </a:pPr>
            <a:r>
              <a:rPr lang="en-US" dirty="0"/>
              <a:t>Take notes/write down questions in advance.</a:t>
            </a:r>
          </a:p>
          <a:p>
            <a:pPr lvl="1">
              <a:buFont typeface="Arial" panose="020B0604020202020204" pitchFamily="34" charset="0"/>
              <a:buChar char="•"/>
            </a:pPr>
            <a:r>
              <a:rPr lang="en-US" dirty="0"/>
              <a:t>Practice intended questions. </a:t>
            </a:r>
          </a:p>
          <a:p>
            <a:pPr lvl="1">
              <a:buFont typeface="Arial" panose="020B0604020202020204" pitchFamily="34" charset="0"/>
              <a:buChar char="•"/>
            </a:pPr>
            <a:r>
              <a:rPr lang="en-US" dirty="0"/>
              <a:t>Send an e-mail to the healthcare provider.</a:t>
            </a:r>
          </a:p>
          <a:p>
            <a:pPr lvl="1">
              <a:buFont typeface="Arial" panose="020B0604020202020204" pitchFamily="34" charset="0"/>
              <a:buChar char="•"/>
            </a:pPr>
            <a:r>
              <a:rPr lang="en-US" dirty="0">
                <a:solidFill>
                  <a:prstClr val="black"/>
                </a:solidFill>
              </a:rPr>
              <a:t>Ask if you can record the visit on your cell phone.</a:t>
            </a:r>
          </a:p>
          <a:p>
            <a:pPr lvl="1"/>
            <a:endParaRPr lang="en-US" sz="3200" dirty="0"/>
          </a:p>
        </p:txBody>
      </p:sp>
    </p:spTree>
    <p:extLst>
      <p:ext uri="{BB962C8B-B14F-4D97-AF65-F5344CB8AC3E}">
        <p14:creationId xmlns:p14="http://schemas.microsoft.com/office/powerpoint/2010/main" val="198699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Resources: Healthcare Provider Visits</a:t>
            </a:r>
          </a:p>
        </p:txBody>
      </p:sp>
      <p:sp>
        <p:nvSpPr>
          <p:cNvPr id="5" name="Content Placeholder 4"/>
          <p:cNvSpPr>
            <a:spLocks noGrp="1"/>
          </p:cNvSpPr>
          <p:nvPr>
            <p:ph idx="1"/>
          </p:nvPr>
        </p:nvSpPr>
        <p:spPr/>
        <p:txBody>
          <a:bodyPr>
            <a:noAutofit/>
          </a:bodyPr>
          <a:lstStyle/>
          <a:p>
            <a:pPr lvl="0"/>
            <a:r>
              <a:rPr lang="en-US" dirty="0">
                <a:hlinkClick r:id="rId3"/>
              </a:rPr>
              <a:t>Discussing Your Concerns with Your Doctor: A Worksheet</a:t>
            </a:r>
            <a:r>
              <a:rPr lang="en-US" dirty="0"/>
              <a:t> (National Institute of Health’s National Institute on Aging)</a:t>
            </a:r>
          </a:p>
          <a:p>
            <a:pPr lvl="0"/>
            <a:endParaRPr lang="en-US" dirty="0"/>
          </a:p>
          <a:p>
            <a:pPr lvl="0"/>
            <a:r>
              <a:rPr lang="en-US" dirty="0">
                <a:hlinkClick r:id="rId4"/>
              </a:rPr>
              <a:t>Tips for Communicating with a Veteran’s Health Care Team</a:t>
            </a:r>
            <a:r>
              <a:rPr lang="en-US" dirty="0"/>
              <a:t> (U.S. Department of Veterans Affairs)</a:t>
            </a:r>
            <a:endParaRPr lang="en-US" u="sng" dirty="0">
              <a:solidFill>
                <a:schemeClr val="accent1"/>
              </a:solidFill>
            </a:endParaRPr>
          </a:p>
          <a:p>
            <a:pPr marL="0" lvl="0" indent="0">
              <a:buNone/>
            </a:pPr>
            <a:endParaRPr lang="en-US" dirty="0"/>
          </a:p>
        </p:txBody>
      </p:sp>
    </p:spTree>
    <p:extLst>
      <p:ext uri="{BB962C8B-B14F-4D97-AF65-F5344CB8AC3E}">
        <p14:creationId xmlns:p14="http://schemas.microsoft.com/office/powerpoint/2010/main" val="114162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Skill 2: Watchfulness</a:t>
            </a:r>
          </a:p>
        </p:txBody>
      </p:sp>
      <p:sp>
        <p:nvSpPr>
          <p:cNvPr id="3" name="Content Placeholder 2"/>
          <p:cNvSpPr>
            <a:spLocks noGrp="1"/>
          </p:cNvSpPr>
          <p:nvPr>
            <p:ph idx="1"/>
          </p:nvPr>
        </p:nvSpPr>
        <p:spPr/>
        <p:txBody>
          <a:bodyPr>
            <a:normAutofit/>
          </a:bodyPr>
          <a:lstStyle/>
          <a:p>
            <a:pPr marL="0" indent="0">
              <a:buNone/>
            </a:pPr>
            <a:r>
              <a:rPr lang="en-US" sz="2800" dirty="0"/>
              <a:t>As the caregiver, you know the person living with dementia best. </a:t>
            </a:r>
          </a:p>
          <a:p>
            <a:pPr lvl="1">
              <a:buFont typeface="Arial" panose="020B0604020202020204" pitchFamily="34" charset="0"/>
              <a:buChar char="•"/>
            </a:pPr>
            <a:r>
              <a:rPr lang="en-US" sz="2400" dirty="0"/>
              <a:t>Identify any changes in health and report them immediately.</a:t>
            </a:r>
          </a:p>
          <a:p>
            <a:pPr lvl="1">
              <a:buFont typeface="Arial" panose="020B0604020202020204" pitchFamily="34" charset="0"/>
              <a:buChar char="•"/>
            </a:pPr>
            <a:r>
              <a:rPr lang="en-US" sz="2400" dirty="0">
                <a:solidFill>
                  <a:prstClr val="black"/>
                </a:solidFill>
              </a:rPr>
              <a:t>Your input is especially important when care is provided in a new setting.</a:t>
            </a:r>
            <a:endParaRPr lang="en-US" sz="2400" dirty="0"/>
          </a:p>
        </p:txBody>
      </p:sp>
    </p:spTree>
    <p:extLst>
      <p:ext uri="{BB962C8B-B14F-4D97-AF65-F5344CB8AC3E}">
        <p14:creationId xmlns:p14="http://schemas.microsoft.com/office/powerpoint/2010/main" val="2401359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HRSA-template-2015</Template>
  <TotalTime>0</TotalTime>
  <Words>645</Words>
  <Application>Microsoft Office PowerPoint</Application>
  <PresentationFormat>On-screen Show (4:3)</PresentationFormat>
  <Paragraphs>77</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Working with the Healthcare Team </vt:lpstr>
      <vt:lpstr>Overview</vt:lpstr>
      <vt:lpstr>The Importance of Teamwork</vt:lpstr>
      <vt:lpstr>Informing Caregivers</vt:lpstr>
      <vt:lpstr>Informing the Healthcare Team</vt:lpstr>
      <vt:lpstr>Important Skills</vt:lpstr>
      <vt:lpstr>Skill 1: Organization</vt:lpstr>
      <vt:lpstr>Resources: Healthcare Provider Visits</vt:lpstr>
      <vt:lpstr>Skill 2: Watchfulness</vt:lpstr>
      <vt:lpstr>Skill 3: Persistence</vt:lpstr>
      <vt:lpstr>Skill 4: Advocacy</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the Health Care Team</dc:title>
  <dc:creator/>
  <cp:keywords>Caretaker; Dimentia; Healthcare</cp:keywords>
  <cp:lastModifiedBy/>
  <cp:revision>1</cp:revision>
  <dcterms:created xsi:type="dcterms:W3CDTF">2017-11-27T16:25:47Z</dcterms:created>
  <dcterms:modified xsi:type="dcterms:W3CDTF">2017-11-28T16:34:55Z</dcterms:modified>
</cp:coreProperties>
</file>