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84" r:id="rId3"/>
    <p:sldId id="319" r:id="rId4"/>
    <p:sldId id="258" r:id="rId5"/>
    <p:sldId id="304" r:id="rId6"/>
    <p:sldId id="280" r:id="rId7"/>
    <p:sldId id="366" r:id="rId8"/>
    <p:sldId id="367" r:id="rId9"/>
    <p:sldId id="368" r:id="rId10"/>
    <p:sldId id="370" r:id="rId11"/>
    <p:sldId id="371" r:id="rId12"/>
    <p:sldId id="372" r:id="rId13"/>
    <p:sldId id="373" r:id="rId14"/>
    <p:sldId id="387" r:id="rId15"/>
    <p:sldId id="374" r:id="rId16"/>
    <p:sldId id="376" r:id="rId17"/>
    <p:sldId id="369" r:id="rId18"/>
    <p:sldId id="3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NT" lastIdx="20" clrIdx="0"/>
  <p:cmAuthor id="1" name="Chad Kee" initials="CK" lastIdx="29" clrIdx="1">
    <p:extLst/>
  </p:cmAuthor>
  <p:cmAuthor id="2" name="Robert L Kane" initials="RLK" lastIdx="2" clrIdx="2">
    <p:extLst/>
  </p:cmAuthor>
  <p:cmAuthor id="3" name="Laura Gitlin" initials="LG" lastIdx="57" clrIdx="3">
    <p:extLst/>
  </p:cmAuthor>
  <p:cmAuthor id="4" name="Joe" initials="J" lastIdx="1" clrIdx="4"/>
  <p:cmAuthor id="5" name="Blonska, Joanna (HRSA)" initials="BJ(" lastIdx="10" clrIdx="5">
    <p:extLst>
      <p:ext uri="{19B8F6BF-5375-455C-9EA6-DF929625EA0E}">
        <p15:presenceInfo xmlns:p15="http://schemas.microsoft.com/office/powerpoint/2012/main" userId="S-1-5-21-1575576018-681398725-1848903544-54831" providerId="AD"/>
      </p:ext>
    </p:extLst>
  </p:cmAuthor>
  <p:cmAuthor id="6" name="Tumosa, Nina (HRSA)" initials="TN(" lastIdx="2" clrIdx="6">
    <p:extLst>
      <p:ext uri="{19B8F6BF-5375-455C-9EA6-DF929625EA0E}">
        <p15:presenceInfo xmlns:p15="http://schemas.microsoft.com/office/powerpoint/2012/main" userId="S-1-5-21-1575576018-681398725-1848903544-383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55281" autoAdjust="0"/>
  </p:normalViewPr>
  <p:slideViewPr>
    <p:cSldViewPr>
      <p:cViewPr varScale="1">
        <p:scale>
          <a:sx n="63" d="100"/>
          <a:sy n="63" d="100"/>
        </p:scale>
        <p:origin x="2994" y="78"/>
      </p:cViewPr>
      <p:guideLst>
        <p:guide orient="horz" pos="2160"/>
        <p:guide pos="2880"/>
      </p:guideLst>
    </p:cSldViewPr>
  </p:slideViewPr>
  <p:notesTextViewPr>
    <p:cViewPr>
      <p:scale>
        <a:sx n="1" d="1"/>
        <a:sy n="1" d="1"/>
      </p:scale>
      <p:origin x="0" y="0"/>
    </p:cViewPr>
  </p:notesTextViewPr>
  <p:sorterViewPr>
    <p:cViewPr>
      <p:scale>
        <a:sx n="100" d="100"/>
        <a:sy n="100" d="100"/>
      </p:scale>
      <p:origin x="0" y="-35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479545-F823-4450-AAEE-47DB7242BF3F}" type="datetimeFigureOut">
              <a:rPr lang="en-US" smtClean="0"/>
              <a:t>11/28/2017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AF80A-84DA-4E8D-BE63-19BD86C52542}" type="slidenum">
              <a:rPr lang="en-US" smtClean="0"/>
              <a:t>‹#›</a:t>
            </a:fld>
            <a:endParaRPr lang="en-US" dirty="0"/>
          </a:p>
        </p:txBody>
      </p:sp>
    </p:spTree>
    <p:extLst>
      <p:ext uri="{BB962C8B-B14F-4D97-AF65-F5344CB8AC3E}">
        <p14:creationId xmlns:p14="http://schemas.microsoft.com/office/powerpoint/2010/main" val="1951124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1</a:t>
            </a:fld>
            <a:endParaRPr lang="en-US" dirty="0"/>
          </a:p>
        </p:txBody>
      </p:sp>
    </p:spTree>
    <p:extLst>
      <p:ext uri="{BB962C8B-B14F-4D97-AF65-F5344CB8AC3E}">
        <p14:creationId xmlns:p14="http://schemas.microsoft.com/office/powerpoint/2010/main" val="3738253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10</a:t>
            </a:fld>
            <a:endParaRPr lang="en-US" dirty="0"/>
          </a:p>
        </p:txBody>
      </p:sp>
    </p:spTree>
    <p:extLst>
      <p:ext uri="{BB962C8B-B14F-4D97-AF65-F5344CB8AC3E}">
        <p14:creationId xmlns:p14="http://schemas.microsoft.com/office/powerpoint/2010/main" val="3503541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11</a:t>
            </a:fld>
            <a:endParaRPr lang="en-US" dirty="0"/>
          </a:p>
        </p:txBody>
      </p:sp>
    </p:spTree>
    <p:extLst>
      <p:ext uri="{BB962C8B-B14F-4D97-AF65-F5344CB8AC3E}">
        <p14:creationId xmlns:p14="http://schemas.microsoft.com/office/powerpoint/2010/main" val="3931612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996AF80A-84DA-4E8D-BE63-19BD86C52542}" type="slidenum">
              <a:rPr lang="en-US" smtClean="0"/>
              <a:t>12</a:t>
            </a:fld>
            <a:endParaRPr lang="en-US" dirty="0"/>
          </a:p>
        </p:txBody>
      </p:sp>
    </p:spTree>
    <p:extLst>
      <p:ext uri="{BB962C8B-B14F-4D97-AF65-F5344CB8AC3E}">
        <p14:creationId xmlns:p14="http://schemas.microsoft.com/office/powerpoint/2010/main" val="1826308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13</a:t>
            </a:fld>
            <a:endParaRPr lang="en-US" dirty="0"/>
          </a:p>
        </p:txBody>
      </p:sp>
    </p:spTree>
    <p:extLst>
      <p:ext uri="{BB962C8B-B14F-4D97-AF65-F5344CB8AC3E}">
        <p14:creationId xmlns:p14="http://schemas.microsoft.com/office/powerpoint/2010/main" val="1159177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AF80A-84DA-4E8D-BE63-19BD86C52542}" type="slidenum">
              <a:rPr lang="en-US" smtClean="0"/>
              <a:t>14</a:t>
            </a:fld>
            <a:endParaRPr lang="en-US" dirty="0"/>
          </a:p>
        </p:txBody>
      </p:sp>
    </p:spTree>
    <p:extLst>
      <p:ext uri="{BB962C8B-B14F-4D97-AF65-F5344CB8AC3E}">
        <p14:creationId xmlns:p14="http://schemas.microsoft.com/office/powerpoint/2010/main" val="2330036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15</a:t>
            </a:fld>
            <a:endParaRPr lang="en-US" dirty="0"/>
          </a:p>
        </p:txBody>
      </p:sp>
    </p:spTree>
    <p:extLst>
      <p:ext uri="{BB962C8B-B14F-4D97-AF65-F5344CB8AC3E}">
        <p14:creationId xmlns:p14="http://schemas.microsoft.com/office/powerpoint/2010/main" val="1159177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AF80A-84DA-4E8D-BE63-19BD86C52542}" type="slidenum">
              <a:rPr lang="en-US" smtClean="0"/>
              <a:t>16</a:t>
            </a:fld>
            <a:endParaRPr lang="en-US" dirty="0"/>
          </a:p>
        </p:txBody>
      </p:sp>
    </p:spTree>
    <p:extLst>
      <p:ext uri="{BB962C8B-B14F-4D97-AF65-F5344CB8AC3E}">
        <p14:creationId xmlns:p14="http://schemas.microsoft.com/office/powerpoint/2010/main" val="1705087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96AF80A-84DA-4E8D-BE63-19BD86C52542}" type="slidenum">
              <a:rPr lang="en-US" smtClean="0"/>
              <a:t>17</a:t>
            </a:fld>
            <a:endParaRPr lang="en-US" dirty="0"/>
          </a:p>
        </p:txBody>
      </p:sp>
    </p:spTree>
    <p:extLst>
      <p:ext uri="{BB962C8B-B14F-4D97-AF65-F5344CB8AC3E}">
        <p14:creationId xmlns:p14="http://schemas.microsoft.com/office/powerpoint/2010/main" val="752382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96AF80A-84DA-4E8D-BE63-19BD86C52542}" type="slidenum">
              <a:rPr lang="en-US" smtClean="0"/>
              <a:t>18</a:t>
            </a:fld>
            <a:endParaRPr lang="en-US" dirty="0"/>
          </a:p>
        </p:txBody>
      </p:sp>
    </p:spTree>
    <p:extLst>
      <p:ext uri="{BB962C8B-B14F-4D97-AF65-F5344CB8AC3E}">
        <p14:creationId xmlns:p14="http://schemas.microsoft.com/office/powerpoint/2010/main" val="506465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2</a:t>
            </a:fld>
            <a:endParaRPr lang="en-US" dirty="0"/>
          </a:p>
        </p:txBody>
      </p:sp>
    </p:spTree>
    <p:extLst>
      <p:ext uri="{BB962C8B-B14F-4D97-AF65-F5344CB8AC3E}">
        <p14:creationId xmlns:p14="http://schemas.microsoft.com/office/powerpoint/2010/main" val="924567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3</a:t>
            </a:fld>
            <a:endParaRPr lang="en-US" dirty="0"/>
          </a:p>
        </p:txBody>
      </p:sp>
    </p:spTree>
    <p:extLst>
      <p:ext uri="{BB962C8B-B14F-4D97-AF65-F5344CB8AC3E}">
        <p14:creationId xmlns:p14="http://schemas.microsoft.com/office/powerpoint/2010/main" val="2252871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4</a:t>
            </a:fld>
            <a:endParaRPr lang="en-US" dirty="0"/>
          </a:p>
        </p:txBody>
      </p:sp>
    </p:spTree>
    <p:extLst>
      <p:ext uri="{BB962C8B-B14F-4D97-AF65-F5344CB8AC3E}">
        <p14:creationId xmlns:p14="http://schemas.microsoft.com/office/powerpoint/2010/main" val="2496467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5</a:t>
            </a:fld>
            <a:endParaRPr lang="en-US" dirty="0"/>
          </a:p>
        </p:txBody>
      </p:sp>
    </p:spTree>
    <p:extLst>
      <p:ext uri="{BB962C8B-B14F-4D97-AF65-F5344CB8AC3E}">
        <p14:creationId xmlns:p14="http://schemas.microsoft.com/office/powerpoint/2010/main" val="648548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6</a:t>
            </a:fld>
            <a:endParaRPr lang="en-US" dirty="0"/>
          </a:p>
        </p:txBody>
      </p:sp>
    </p:spTree>
    <p:extLst>
      <p:ext uri="{BB962C8B-B14F-4D97-AF65-F5344CB8AC3E}">
        <p14:creationId xmlns:p14="http://schemas.microsoft.com/office/powerpoint/2010/main" val="2022774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6AF80A-84DA-4E8D-BE63-19BD86C52542}" type="slidenum">
              <a:rPr lang="en-US" smtClean="0"/>
              <a:t>7</a:t>
            </a:fld>
            <a:endParaRPr lang="en-US" dirty="0"/>
          </a:p>
        </p:txBody>
      </p:sp>
    </p:spTree>
    <p:extLst>
      <p:ext uri="{BB962C8B-B14F-4D97-AF65-F5344CB8AC3E}">
        <p14:creationId xmlns:p14="http://schemas.microsoft.com/office/powerpoint/2010/main" val="1871087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996AF80A-84DA-4E8D-BE63-19BD86C52542}" type="slidenum">
              <a:rPr lang="en-US" smtClean="0"/>
              <a:t>8</a:t>
            </a:fld>
            <a:endParaRPr lang="en-US" dirty="0"/>
          </a:p>
        </p:txBody>
      </p:sp>
    </p:spTree>
    <p:extLst>
      <p:ext uri="{BB962C8B-B14F-4D97-AF65-F5344CB8AC3E}">
        <p14:creationId xmlns:p14="http://schemas.microsoft.com/office/powerpoint/2010/main" val="22901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AF80A-84DA-4E8D-BE63-19BD86C52542}" type="slidenum">
              <a:rPr lang="en-US" smtClean="0"/>
              <a:t>9</a:t>
            </a:fld>
            <a:endParaRPr lang="en-US" dirty="0"/>
          </a:p>
        </p:txBody>
      </p:sp>
    </p:spTree>
    <p:extLst>
      <p:ext uri="{BB962C8B-B14F-4D97-AF65-F5344CB8AC3E}">
        <p14:creationId xmlns:p14="http://schemas.microsoft.com/office/powerpoint/2010/main" val="314049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D20AC4.FCD7BAF0"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alzheimers.net/1-6-15-new-approaches-difficult-behavior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oogle.com/url?sa=t&amp;rct=j&amp;q=&amp;esrc=s&amp;source=web&amp;cd=1&amp;cad=rja&amp;uact=8&amp;ved=0ahUKEwi-7pG44IzXAhVEMSYKHa2cAuYQFggpMAA&amp;url=https://www.nia.nih.gov/health/alzheimers&amp;usg=AOvVaw3slRubnmWZv5XKhxtDjIi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alz.org/car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ia.nih.gov/health/about-adear-cente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1828800"/>
          </a:xfrm>
        </p:spPr>
        <p:txBody>
          <a:bodyPr/>
          <a:lstStyle/>
          <a:p>
            <a:r>
              <a:rPr lang="en-US" dirty="0"/>
              <a:t>Addressing Behaviors in Dementia</a:t>
            </a:r>
          </a:p>
        </p:txBody>
      </p:sp>
      <p:sp>
        <p:nvSpPr>
          <p:cNvPr id="3" name="Subtitle 2"/>
          <p:cNvSpPr>
            <a:spLocks noGrp="1"/>
          </p:cNvSpPr>
          <p:nvPr>
            <p:ph type="subTitle" idx="1"/>
          </p:nvPr>
        </p:nvSpPr>
        <p:spPr/>
        <p:txBody>
          <a:bodyPr>
            <a:normAutofit fontScale="92500"/>
          </a:bodyPr>
          <a:lstStyle/>
          <a:p>
            <a:pPr lvl="0" eaLnBrk="0" fontAlgn="base" hangingPunct="0">
              <a:spcBef>
                <a:spcPct val="0"/>
              </a:spcBef>
              <a:spcAft>
                <a:spcPct val="0"/>
              </a:spcAft>
            </a:pPr>
            <a:r>
              <a:rPr lang="en-US" altLang="en-US" sz="1400" dirty="0">
                <a:solidFill>
                  <a:prstClr val="black"/>
                </a:solidFill>
                <a:latin typeface="Calibri" panose="020F0502020204030204" pitchFamily="34" charset="0"/>
              </a:rPr>
              <a:t>We </a:t>
            </a:r>
            <a:r>
              <a:rPr lang="en-US" sz="1400" dirty="0">
                <a:solidFill>
                  <a:prstClr val="black"/>
                </a:solidFill>
              </a:rPr>
              <a:t>developed this module under a contract from the U.S. Department of Health and Human Services, Health Resources and Services Administration. The Department of Health and Human Services, Office of Women’s Health, funded this work.</a:t>
            </a:r>
          </a:p>
          <a:p>
            <a:pPr lvl="0" eaLnBrk="0" fontAlgn="base" hangingPunct="0">
              <a:spcBef>
                <a:spcPct val="0"/>
              </a:spcBef>
              <a:spcAft>
                <a:spcPct val="0"/>
              </a:spcAft>
            </a:pPr>
            <a:endParaRPr lang="en-US" sz="1400" dirty="0">
              <a:solidFill>
                <a:prstClr val="black"/>
              </a:solidFill>
            </a:endParaRPr>
          </a:p>
          <a:p>
            <a:pPr lvl="0" eaLnBrk="0" fontAlgn="base" hangingPunct="0">
              <a:spcBef>
                <a:spcPct val="0"/>
              </a:spcBef>
              <a:spcAft>
                <a:spcPct val="0"/>
              </a:spcAft>
            </a:pPr>
            <a:r>
              <a:rPr lang="en-US" altLang="en-US" sz="1400" b="1" dirty="0">
                <a:solidFill>
                  <a:prstClr val="black"/>
                </a:solidFill>
                <a:latin typeface="Calibri" panose="020F0502020204030204" pitchFamily="34" charset="0"/>
              </a:rPr>
              <a:t>Disclaimer</a:t>
            </a:r>
            <a:r>
              <a:rPr lang="en-US" altLang="en-US" sz="1400" i="1" dirty="0">
                <a:solidFill>
                  <a:prstClr val="black"/>
                </a:solidFill>
                <a:latin typeface="Calibri" panose="020F0502020204030204" pitchFamily="34" charset="0"/>
              </a:rPr>
              <a: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endParaRPr lang="en-US" altLang="en-US" sz="1400" dirty="0">
              <a:solidFill>
                <a:prstClr val="black"/>
              </a:solidFill>
            </a:endParaRPr>
          </a:p>
          <a:p>
            <a:endParaRPr lang="en-US" dirty="0"/>
          </a:p>
        </p:txBody>
      </p:sp>
      <p:pic>
        <p:nvPicPr>
          <p:cNvPr id="4" name="Picture 3" descr="Logo of the U.S. Department of Health &amp; Human Services. "/>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40347" y="5638800"/>
            <a:ext cx="890905" cy="890905"/>
          </a:xfrm>
          <a:prstGeom prst="rect">
            <a:avLst/>
          </a:prstGeom>
          <a:noFill/>
          <a:ln>
            <a:noFill/>
          </a:ln>
        </p:spPr>
      </p:pic>
    </p:spTree>
    <p:extLst>
      <p:ext uri="{BB962C8B-B14F-4D97-AF65-F5344CB8AC3E}">
        <p14:creationId xmlns:p14="http://schemas.microsoft.com/office/powerpoint/2010/main" val="3642379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New Rules for Behaviors</a:t>
            </a:r>
            <a:br>
              <a:rPr lang="en-US" dirty="0"/>
            </a:br>
            <a:endParaRPr lang="en-US" sz="2200" dirty="0">
              <a:solidFill>
                <a:srgbClr val="FF0000"/>
              </a:solidFill>
            </a:endParaRPr>
          </a:p>
        </p:txBody>
      </p:sp>
      <p:sp>
        <p:nvSpPr>
          <p:cNvPr id="3" name="Content Placeholder 2"/>
          <p:cNvSpPr>
            <a:spLocks noGrp="1"/>
          </p:cNvSpPr>
          <p:nvPr>
            <p:ph idx="1"/>
          </p:nvPr>
        </p:nvSpPr>
        <p:spPr/>
        <p:txBody>
          <a:bodyPr>
            <a:normAutofit/>
          </a:bodyPr>
          <a:lstStyle/>
          <a:p>
            <a:r>
              <a:rPr lang="en-US" sz="2800" dirty="0"/>
              <a:t>When old rules for addressing behavior cannot be enforced, use new rules. </a:t>
            </a:r>
          </a:p>
          <a:p>
            <a:pPr marL="0" indent="0">
              <a:buNone/>
            </a:pPr>
            <a:r>
              <a:rPr lang="en-US" sz="2800" dirty="0">
                <a:hlinkClick r:id="rId3"/>
              </a:rPr>
              <a:t>New Approaches for Dealing with Difficult Dementia Behaviors</a:t>
            </a:r>
            <a:endParaRPr lang="en-US" sz="2800" dirty="0"/>
          </a:p>
          <a:p>
            <a:r>
              <a:rPr lang="en-US" sz="2800" dirty="0"/>
              <a:t>Examples include:</a:t>
            </a:r>
          </a:p>
          <a:p>
            <a:pPr lvl="1">
              <a:buFont typeface="Arial" panose="020B0604020202020204" pitchFamily="34" charset="0"/>
              <a:buChar char="•"/>
            </a:pPr>
            <a:r>
              <a:rPr lang="en-US" sz="2400" dirty="0"/>
              <a:t>Not taking behaviors personally</a:t>
            </a:r>
          </a:p>
          <a:p>
            <a:pPr lvl="1">
              <a:buFont typeface="Arial" panose="020B0604020202020204" pitchFamily="34" charset="0"/>
              <a:buChar char="•"/>
            </a:pPr>
            <a:r>
              <a:rPr lang="en-US" sz="2400" dirty="0">
                <a:solidFill>
                  <a:prstClr val="black"/>
                </a:solidFill>
              </a:rPr>
              <a:t>Identifying/addressing feelings and emotions</a:t>
            </a:r>
          </a:p>
          <a:p>
            <a:pPr lvl="1">
              <a:buFont typeface="Arial" panose="020B0604020202020204" pitchFamily="34" charset="0"/>
              <a:buChar char="•"/>
            </a:pPr>
            <a:r>
              <a:rPr lang="en-US" sz="2400" dirty="0">
                <a:solidFill>
                  <a:prstClr val="black"/>
                </a:solidFill>
              </a:rPr>
              <a:t>Letting it go</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64537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New Communication Approaches</a:t>
            </a:r>
          </a:p>
        </p:txBody>
      </p:sp>
      <p:sp>
        <p:nvSpPr>
          <p:cNvPr id="3" name="Content Placeholder 2"/>
          <p:cNvSpPr>
            <a:spLocks noGrp="1"/>
          </p:cNvSpPr>
          <p:nvPr>
            <p:ph idx="1"/>
          </p:nvPr>
        </p:nvSpPr>
        <p:spPr/>
        <p:txBody>
          <a:bodyPr>
            <a:normAutofit/>
          </a:bodyPr>
          <a:lstStyle/>
          <a:p>
            <a:pPr marL="0" indent="0">
              <a:buNone/>
            </a:pPr>
            <a:r>
              <a:rPr lang="en-US" sz="2800" dirty="0"/>
              <a:t>When normal interactions do not work, new things to try might include: </a:t>
            </a:r>
          </a:p>
          <a:p>
            <a:r>
              <a:rPr lang="en-US" sz="2400" dirty="0"/>
              <a:t>Speaking slowly, gently</a:t>
            </a:r>
          </a:p>
          <a:p>
            <a:r>
              <a:rPr lang="en-US" sz="2400" dirty="0"/>
              <a:t>Keeping questions and answers simple</a:t>
            </a:r>
          </a:p>
          <a:p>
            <a:r>
              <a:rPr lang="en-US" sz="2400" dirty="0"/>
              <a:t>Being patient and supportive</a:t>
            </a:r>
          </a:p>
          <a:p>
            <a:pPr lvl="0"/>
            <a:r>
              <a:rPr lang="en-US" sz="2400" dirty="0"/>
              <a:t>Limiting distractions</a:t>
            </a:r>
            <a:endParaRPr lang="en-US" sz="2400" dirty="0">
              <a:solidFill>
                <a:prstClr val="black"/>
              </a:solidFill>
            </a:endParaRPr>
          </a:p>
          <a:p>
            <a:endParaRPr lang="en-US" sz="2900" dirty="0"/>
          </a:p>
        </p:txBody>
      </p:sp>
    </p:spTree>
    <p:extLst>
      <p:ext uri="{BB962C8B-B14F-4D97-AF65-F5344CB8AC3E}">
        <p14:creationId xmlns:p14="http://schemas.microsoft.com/office/powerpoint/2010/main" val="3025775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Simplify the Area</a:t>
            </a:r>
          </a:p>
        </p:txBody>
      </p:sp>
      <p:sp>
        <p:nvSpPr>
          <p:cNvPr id="3" name="Content Placeholder 2"/>
          <p:cNvSpPr>
            <a:spLocks noGrp="1"/>
          </p:cNvSpPr>
          <p:nvPr>
            <p:ph idx="1"/>
          </p:nvPr>
        </p:nvSpPr>
        <p:spPr>
          <a:xfrm>
            <a:off x="381000" y="1752600"/>
            <a:ext cx="8229600" cy="4525963"/>
          </a:xfrm>
        </p:spPr>
        <p:txBody>
          <a:bodyPr>
            <a:normAutofit/>
          </a:bodyPr>
          <a:lstStyle/>
          <a:p>
            <a:pPr marL="0" indent="0">
              <a:buNone/>
            </a:pPr>
            <a:r>
              <a:rPr lang="en-US" sz="2800" dirty="0"/>
              <a:t>Create an environment that is safe, calm and predictable by:</a:t>
            </a:r>
          </a:p>
          <a:p>
            <a:r>
              <a:rPr lang="en-US" sz="2400" dirty="0"/>
              <a:t>De-cluttering</a:t>
            </a:r>
          </a:p>
          <a:p>
            <a:r>
              <a:rPr lang="en-US" sz="2400" dirty="0"/>
              <a:t>Making the environment safe</a:t>
            </a:r>
          </a:p>
          <a:p>
            <a:r>
              <a:rPr lang="en-US" sz="2400" dirty="0"/>
              <a:t>Maintaining a constant environment</a:t>
            </a:r>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78930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Choosing Activities</a:t>
            </a:r>
          </a:p>
        </p:txBody>
      </p:sp>
      <p:sp>
        <p:nvSpPr>
          <p:cNvPr id="3" name="Content Placeholder 2"/>
          <p:cNvSpPr>
            <a:spLocks noGrp="1"/>
          </p:cNvSpPr>
          <p:nvPr>
            <p:ph idx="1"/>
          </p:nvPr>
        </p:nvSpPr>
        <p:spPr/>
        <p:txBody>
          <a:bodyPr>
            <a:normAutofit/>
          </a:bodyPr>
          <a:lstStyle/>
          <a:p>
            <a:pPr marL="0" indent="0">
              <a:buNone/>
            </a:pPr>
            <a:r>
              <a:rPr lang="en-US" sz="2800" dirty="0"/>
              <a:t>A person living with dementia doesn't have to give up all activities that he or she loves.</a:t>
            </a:r>
          </a:p>
          <a:p>
            <a:r>
              <a:rPr lang="en-US" sz="2800" dirty="0"/>
              <a:t>When choosing activities, consider the following:</a:t>
            </a:r>
          </a:p>
          <a:p>
            <a:pPr lvl="1">
              <a:buFont typeface="Arial" panose="020B0604020202020204" pitchFamily="34" charset="0"/>
              <a:buChar char="•"/>
            </a:pPr>
            <a:r>
              <a:rPr lang="en-US" sz="2400" dirty="0"/>
              <a:t>Focus on enjoyment, not achievement </a:t>
            </a:r>
          </a:p>
          <a:p>
            <a:pPr lvl="1">
              <a:buFont typeface="Arial" panose="020B0604020202020204" pitchFamily="34" charset="0"/>
              <a:buChar char="•"/>
            </a:pPr>
            <a:r>
              <a:rPr lang="en-US" sz="2400" dirty="0"/>
              <a:t>Encourage involvement in daily life </a:t>
            </a:r>
          </a:p>
          <a:p>
            <a:pPr lvl="1">
              <a:buFont typeface="Arial" panose="020B0604020202020204" pitchFamily="34" charset="0"/>
              <a:buChar char="•"/>
            </a:pPr>
            <a:r>
              <a:rPr lang="en-US" sz="2400" dirty="0"/>
              <a:t>Do favorite activities</a:t>
            </a:r>
          </a:p>
          <a:p>
            <a:pPr lvl="1">
              <a:buFont typeface="Arial" panose="020B0604020202020204" pitchFamily="34" charset="0"/>
              <a:buChar char="•"/>
            </a:pPr>
            <a:r>
              <a:rPr lang="en-US" sz="2400" dirty="0"/>
              <a:t>Physical limitations </a:t>
            </a:r>
          </a:p>
        </p:txBody>
      </p:sp>
    </p:spTree>
    <p:extLst>
      <p:ext uri="{BB962C8B-B14F-4D97-AF65-F5344CB8AC3E}">
        <p14:creationId xmlns:p14="http://schemas.microsoft.com/office/powerpoint/2010/main" val="1812498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Activities Fun</a:t>
            </a:r>
          </a:p>
        </p:txBody>
      </p:sp>
      <p:sp>
        <p:nvSpPr>
          <p:cNvPr id="3" name="Content Placeholder 2"/>
          <p:cNvSpPr>
            <a:spLocks noGrp="1"/>
          </p:cNvSpPr>
          <p:nvPr>
            <p:ph idx="1"/>
          </p:nvPr>
        </p:nvSpPr>
        <p:spPr/>
        <p:txBody>
          <a:bodyPr>
            <a:normAutofit/>
          </a:bodyPr>
          <a:lstStyle/>
          <a:p>
            <a:pPr marL="0" indent="0">
              <a:buNone/>
            </a:pPr>
            <a:r>
              <a:rPr lang="en-US" sz="2800" dirty="0"/>
              <a:t>Activities should bring joy.</a:t>
            </a:r>
          </a:p>
          <a:p>
            <a:pPr lvl="1">
              <a:buFont typeface="Arial" panose="020B0604020202020204" pitchFamily="34" charset="0"/>
              <a:buChar char="•"/>
            </a:pPr>
            <a:r>
              <a:rPr lang="en-US" sz="2400" dirty="0"/>
              <a:t>Focus on enjoyment, not achievement </a:t>
            </a:r>
          </a:p>
          <a:p>
            <a:pPr lvl="1">
              <a:buFont typeface="Arial" panose="020B0604020202020204" pitchFamily="34" charset="0"/>
              <a:buChar char="•"/>
            </a:pPr>
            <a:r>
              <a:rPr lang="en-US" sz="2400" dirty="0"/>
              <a:t>Consider time of day </a:t>
            </a:r>
          </a:p>
          <a:p>
            <a:pPr lvl="1">
              <a:buFont typeface="Arial" panose="020B0604020202020204" pitchFamily="34" charset="0"/>
              <a:buChar char="•"/>
            </a:pPr>
            <a:r>
              <a:rPr lang="en-US" sz="2400" dirty="0"/>
              <a:t>Adjust activities to disease stages</a:t>
            </a:r>
          </a:p>
          <a:p>
            <a:pPr lvl="1">
              <a:buFont typeface="Arial" panose="020B0604020202020204" pitchFamily="34" charset="0"/>
              <a:buChar char="•"/>
            </a:pPr>
            <a:r>
              <a:rPr lang="en-US" sz="2400" dirty="0"/>
              <a:t>Choose positive activities that you can do together.</a:t>
            </a:r>
          </a:p>
          <a:p>
            <a:pPr marL="457200" lvl="1" indent="0">
              <a:buNone/>
            </a:pPr>
            <a:endParaRPr lang="en-US" dirty="0"/>
          </a:p>
          <a:p>
            <a:pPr marL="0" lvl="0" indent="0">
              <a:spcBef>
                <a:spcPts val="0"/>
              </a:spcBef>
              <a:buNone/>
            </a:pPr>
            <a:r>
              <a:rPr lang="en-US" altLang="en-US" sz="1800" dirty="0">
                <a:solidFill>
                  <a:prstClr val="black"/>
                </a:solidFill>
                <a:latin typeface="Calibri" pitchFamily="34" charset="0"/>
              </a:rPr>
              <a:t>					</a:t>
            </a:r>
            <a:endParaRPr lang="en-US" dirty="0"/>
          </a:p>
        </p:txBody>
      </p:sp>
    </p:spTree>
    <p:extLst>
      <p:ext uri="{BB962C8B-B14F-4D97-AF65-F5344CB8AC3E}">
        <p14:creationId xmlns:p14="http://schemas.microsoft.com/office/powerpoint/2010/main" val="2721366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How to Approach Activities</a:t>
            </a:r>
          </a:p>
        </p:txBody>
      </p:sp>
      <p:sp>
        <p:nvSpPr>
          <p:cNvPr id="3" name="Content Placeholder 2"/>
          <p:cNvSpPr>
            <a:spLocks noGrp="1"/>
          </p:cNvSpPr>
          <p:nvPr>
            <p:ph idx="1"/>
          </p:nvPr>
        </p:nvSpPr>
        <p:spPr/>
        <p:txBody>
          <a:bodyPr>
            <a:normAutofit/>
          </a:bodyPr>
          <a:lstStyle/>
          <a:p>
            <a:r>
              <a:rPr lang="en-US" sz="2800" dirty="0"/>
              <a:t>As the caregiver, you can:</a:t>
            </a:r>
          </a:p>
          <a:p>
            <a:pPr lvl="1">
              <a:buFont typeface="Arial" panose="020B0604020202020204" pitchFamily="34" charset="0"/>
              <a:buChar char="•"/>
            </a:pPr>
            <a:r>
              <a:rPr lang="en-US" sz="2400" dirty="0"/>
              <a:t>Help get the activity started</a:t>
            </a:r>
          </a:p>
          <a:p>
            <a:pPr lvl="1">
              <a:buFont typeface="Arial" panose="020B0604020202020204" pitchFamily="34" charset="0"/>
              <a:buChar char="•"/>
            </a:pPr>
            <a:r>
              <a:rPr lang="en-US" sz="2400" dirty="0"/>
              <a:t>Concentrate on the process, not the result</a:t>
            </a:r>
          </a:p>
          <a:p>
            <a:pPr lvl="1">
              <a:buFont typeface="Arial" panose="020B0604020202020204" pitchFamily="34" charset="0"/>
              <a:buChar char="•"/>
            </a:pPr>
            <a:r>
              <a:rPr lang="en-US" sz="2400" dirty="0"/>
              <a:t>Be flexible with the help given</a:t>
            </a:r>
          </a:p>
          <a:p>
            <a:pPr lvl="1">
              <a:buFont typeface="Arial" panose="020B0604020202020204" pitchFamily="34" charset="0"/>
              <a:buChar char="•"/>
            </a:pPr>
            <a:r>
              <a:rPr lang="en-US" sz="2400" dirty="0"/>
              <a:t>Encourage self-expression</a:t>
            </a:r>
          </a:p>
          <a:p>
            <a:pPr lvl="1">
              <a:buFont typeface="Arial" panose="020B0604020202020204" pitchFamily="34" charset="0"/>
              <a:buChar char="•"/>
            </a:pPr>
            <a:r>
              <a:rPr lang="en-US" sz="2400" dirty="0"/>
              <a:t>Try again later</a:t>
            </a:r>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3772138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Problem-Solving Methods</a:t>
            </a:r>
          </a:p>
        </p:txBody>
      </p:sp>
      <p:sp>
        <p:nvSpPr>
          <p:cNvPr id="3" name="Content Placeholder 2"/>
          <p:cNvSpPr>
            <a:spLocks noGrp="1"/>
          </p:cNvSpPr>
          <p:nvPr>
            <p:ph idx="1"/>
          </p:nvPr>
        </p:nvSpPr>
        <p:spPr/>
        <p:txBody>
          <a:bodyPr/>
          <a:lstStyle/>
          <a:p>
            <a:pPr marL="0" indent="0">
              <a:buNone/>
            </a:pPr>
            <a:r>
              <a:rPr lang="en-US" sz="2800" dirty="0"/>
              <a:t>In order to be solved, a problem has to be recognized. </a:t>
            </a:r>
          </a:p>
          <a:p>
            <a:pPr marL="0" indent="0">
              <a:buNone/>
            </a:pPr>
            <a:r>
              <a:rPr lang="en-US" sz="2800" dirty="0"/>
              <a:t>Start by</a:t>
            </a:r>
          </a:p>
          <a:p>
            <a:pPr lvl="1">
              <a:buFont typeface="Arial" panose="020B0604020202020204" pitchFamily="34" charset="0"/>
              <a:buChar char="•"/>
            </a:pPr>
            <a:r>
              <a:rPr lang="en-US" sz="2400" dirty="0"/>
              <a:t>Generating a list of behavioral symptoms</a:t>
            </a:r>
          </a:p>
          <a:p>
            <a:pPr lvl="1">
              <a:buFont typeface="Arial" panose="020B0604020202020204" pitchFamily="34" charset="0"/>
              <a:buChar char="•"/>
            </a:pPr>
            <a:r>
              <a:rPr lang="en-US" sz="2400" dirty="0"/>
              <a:t>Using trial and error to see what works</a:t>
            </a:r>
          </a:p>
          <a:p>
            <a:pPr lvl="1">
              <a:buFont typeface="Arial" panose="020B0604020202020204" pitchFamily="34" charset="0"/>
              <a:buChar char="•"/>
            </a:pPr>
            <a:r>
              <a:rPr lang="en-US" sz="2400" dirty="0"/>
              <a:t>Proposing possible solutions</a:t>
            </a:r>
          </a:p>
        </p:txBody>
      </p:sp>
    </p:spTree>
    <p:extLst>
      <p:ext uri="{BB962C8B-B14F-4D97-AF65-F5344CB8AC3E}">
        <p14:creationId xmlns:p14="http://schemas.microsoft.com/office/powerpoint/2010/main" val="769956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r>
              <a:rPr lang="en-US" dirty="0"/>
              <a:t>Tips on Managing Behaviors</a:t>
            </a:r>
          </a:p>
        </p:txBody>
      </p:sp>
      <p:sp>
        <p:nvSpPr>
          <p:cNvPr id="3" name="Content Placeholder 2"/>
          <p:cNvSpPr>
            <a:spLocks noGrp="1"/>
          </p:cNvSpPr>
          <p:nvPr>
            <p:ph idx="1"/>
          </p:nvPr>
        </p:nvSpPr>
        <p:spPr>
          <a:xfrm>
            <a:off x="457200" y="1524000"/>
            <a:ext cx="8229600" cy="4830763"/>
          </a:xfrm>
        </p:spPr>
        <p:txBody>
          <a:bodyPr>
            <a:normAutofit/>
          </a:bodyPr>
          <a:lstStyle/>
          <a:p>
            <a:pPr marL="0" indent="0">
              <a:buNone/>
            </a:pPr>
            <a:r>
              <a:rPr lang="en-US" sz="2800" dirty="0"/>
              <a:t>Managing difficult behaviors is not easy. </a:t>
            </a:r>
          </a:p>
          <a:p>
            <a:pPr marL="0" indent="0">
              <a:buNone/>
            </a:pPr>
            <a:r>
              <a:rPr lang="en-US" sz="2800" dirty="0"/>
              <a:t>The following sites provide helpful resources for caregivers so that you can better understand and manage difficult behaviors. </a:t>
            </a:r>
          </a:p>
          <a:p>
            <a:r>
              <a:rPr lang="en-US" dirty="0">
                <a:hlinkClick r:id="rId3"/>
              </a:rPr>
              <a:t>NIH’s National Institute on Aging: Alzheimer’s Disease and Related Dementias </a:t>
            </a:r>
            <a:endParaRPr lang="en-US" dirty="0">
              <a:hlinkClick r:id="rId4"/>
            </a:endParaRPr>
          </a:p>
          <a:p>
            <a:r>
              <a:rPr lang="en-US" dirty="0">
                <a:hlinkClick r:id="rId4"/>
              </a:rPr>
              <a:t>Alzheimer's Association's Alzheimer's and Dementia Caregiver Center</a:t>
            </a:r>
            <a:r>
              <a:rPr lang="en-US" dirty="0"/>
              <a:t> – navigate to the top menu and choose Stages &amp; Behaviors</a:t>
            </a:r>
            <a:endParaRPr lang="en-US" dirty="0">
              <a:hlinkClick r:id="rId4"/>
            </a:endParaRPr>
          </a:p>
          <a:p>
            <a:pPr marL="0" indent="0">
              <a:buNone/>
            </a:pPr>
            <a:endParaRPr lang="en-US" sz="3600" dirty="0"/>
          </a:p>
        </p:txBody>
      </p:sp>
    </p:spTree>
    <p:extLst>
      <p:ext uri="{BB962C8B-B14F-4D97-AF65-F5344CB8AC3E}">
        <p14:creationId xmlns:p14="http://schemas.microsoft.com/office/powerpoint/2010/main" val="964943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sz="2800" dirty="0"/>
              <a:t>It is important to determine why behavioral symptoms occur. </a:t>
            </a:r>
          </a:p>
          <a:p>
            <a:r>
              <a:rPr lang="en-US" sz="2800" dirty="0"/>
              <a:t>Strategies for managing symptoms differ by dementia stage.</a:t>
            </a:r>
          </a:p>
          <a:p>
            <a:r>
              <a:rPr lang="en-US" sz="2800" dirty="0"/>
              <a:t>Use different strategies to manage and prevent behaviors.</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581447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r>
              <a:rPr lang="en-US" sz="2800" dirty="0"/>
              <a:t>Understand why behavioral symptoms may occur </a:t>
            </a:r>
          </a:p>
          <a:p>
            <a:r>
              <a:rPr lang="en-US" sz="2800" dirty="0"/>
              <a:t>Understand how behavioral symptoms change with the stage of dementia </a:t>
            </a:r>
          </a:p>
          <a:p>
            <a:r>
              <a:rPr lang="en-US" sz="2800" dirty="0"/>
              <a:t>Learn how to manage and prevent behavioral symptoms</a:t>
            </a:r>
          </a:p>
          <a:p>
            <a:pPr marL="0" indent="0">
              <a:buNone/>
            </a:pPr>
            <a:endParaRPr lang="en-US" dirty="0"/>
          </a:p>
          <a:p>
            <a:endParaRPr lang="en-US" dirty="0"/>
          </a:p>
        </p:txBody>
      </p:sp>
    </p:spTree>
    <p:extLst>
      <p:ext uri="{BB962C8B-B14F-4D97-AF65-F5344CB8AC3E}">
        <p14:creationId xmlns:p14="http://schemas.microsoft.com/office/powerpoint/2010/main" val="319774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Behavioral Symptoms</a:t>
            </a:r>
          </a:p>
        </p:txBody>
      </p:sp>
      <p:sp>
        <p:nvSpPr>
          <p:cNvPr id="3" name="Content Placeholder 2"/>
          <p:cNvSpPr>
            <a:spLocks noGrp="1"/>
          </p:cNvSpPr>
          <p:nvPr>
            <p:ph idx="1"/>
          </p:nvPr>
        </p:nvSpPr>
        <p:spPr/>
        <p:txBody>
          <a:bodyPr>
            <a:normAutofit fontScale="62500" lnSpcReduction="20000"/>
          </a:bodyPr>
          <a:lstStyle/>
          <a:p>
            <a:r>
              <a:rPr lang="en-US" altLang="en-US" sz="4400" b="1" i="1" dirty="0"/>
              <a:t>Definition</a:t>
            </a:r>
            <a:r>
              <a:rPr lang="en-US" altLang="en-US" sz="4400" dirty="0"/>
              <a:t>: Behaviors judged to be inappropriate relative to the needs of the individual or situation</a:t>
            </a:r>
          </a:p>
          <a:p>
            <a:r>
              <a:rPr lang="en-US" altLang="en-US" sz="4400" b="1" dirty="0"/>
              <a:t>Cause</a:t>
            </a:r>
            <a:r>
              <a:rPr lang="en-US" altLang="en-US" sz="4400" dirty="0"/>
              <a:t>: Dementia destroys the part of the brain that controls behavior.</a:t>
            </a:r>
          </a:p>
          <a:p>
            <a:r>
              <a:rPr lang="en-US" altLang="en-US" sz="4400" dirty="0"/>
              <a:t>Drugs used to control behavioral symptoms may worsen dementia.</a:t>
            </a:r>
          </a:p>
          <a:p>
            <a:r>
              <a:rPr lang="en-US" altLang="en-US" sz="4400" dirty="0"/>
              <a:t>Use behavioral approaches to manage behavioral symptoms.</a:t>
            </a:r>
          </a:p>
          <a:p>
            <a:pPr lvl="1">
              <a:buFont typeface="Arial" panose="020B0604020202020204" pitchFamily="34" charset="0"/>
              <a:buChar char="•"/>
            </a:pPr>
            <a:r>
              <a:rPr lang="en-US" altLang="en-US" sz="4000" dirty="0"/>
              <a:t>Get help at the </a:t>
            </a:r>
            <a:r>
              <a:rPr lang="en-US" altLang="en-US" sz="4000" dirty="0" smtClean="0">
                <a:hlinkClick r:id="rId3"/>
              </a:rPr>
              <a:t>National Institute on Aging/Alzheimer’s Disease Education and Referral Center</a:t>
            </a:r>
            <a:r>
              <a:rPr lang="en-US" altLang="en-US" sz="4000" dirty="0" smtClean="0"/>
              <a:t> site</a:t>
            </a:r>
            <a:r>
              <a:rPr lang="en-US" altLang="en-US" sz="4000" dirty="0"/>
              <a:t>.</a:t>
            </a:r>
            <a:endParaRPr lang="en-US" altLang="en-US" sz="4200" dirty="0"/>
          </a:p>
          <a:p>
            <a:endParaRPr lang="en-US" altLang="en-US" sz="4200" dirty="0"/>
          </a:p>
        </p:txBody>
      </p:sp>
    </p:spTree>
    <p:extLst>
      <p:ext uri="{BB962C8B-B14F-4D97-AF65-F5344CB8AC3E}">
        <p14:creationId xmlns:p14="http://schemas.microsoft.com/office/powerpoint/2010/main" val="428055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a:t>Early-Stage Behaviors</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2800" dirty="0"/>
              <a:t>Common behaviors in early stages of dementia include:</a:t>
            </a:r>
          </a:p>
          <a:p>
            <a:pPr lvl="1">
              <a:buFont typeface="Arial" panose="020B0604020202020204" pitchFamily="34" charset="0"/>
              <a:buChar char="•"/>
            </a:pPr>
            <a:r>
              <a:rPr lang="en-US" sz="2400" dirty="0"/>
              <a:t>Boredom and depression</a:t>
            </a:r>
          </a:p>
          <a:p>
            <a:pPr lvl="1">
              <a:buFont typeface="Arial" panose="020B0604020202020204" pitchFamily="34" charset="0"/>
              <a:buChar char="•"/>
            </a:pPr>
            <a:r>
              <a:rPr lang="en-US" sz="2400" dirty="0"/>
              <a:t>Personality and behavioral changes</a:t>
            </a:r>
          </a:p>
          <a:p>
            <a:pPr lvl="1">
              <a:buFont typeface="Arial" panose="020B0604020202020204" pitchFamily="34" charset="0"/>
              <a:buChar char="•"/>
            </a:pPr>
            <a:r>
              <a:rPr lang="en-US" sz="2400" dirty="0"/>
              <a:t>Complaints about memory</a:t>
            </a:r>
          </a:p>
          <a:p>
            <a:pPr lvl="1">
              <a:buFont typeface="Arial" panose="020B0604020202020204" pitchFamily="34" charset="0"/>
              <a:buChar char="•"/>
            </a:pPr>
            <a:r>
              <a:rPr lang="en-US" sz="2400" dirty="0"/>
              <a:t>Repeating questions</a:t>
            </a:r>
          </a:p>
          <a:p>
            <a:pPr lvl="1"/>
            <a:endParaRPr lang="en-US" sz="2200" dirty="0"/>
          </a:p>
          <a:p>
            <a:pPr lvl="1"/>
            <a:endParaRPr lang="en-US" sz="1800" dirty="0"/>
          </a:p>
        </p:txBody>
      </p:sp>
    </p:spTree>
    <p:extLst>
      <p:ext uri="{BB962C8B-B14F-4D97-AF65-F5344CB8AC3E}">
        <p14:creationId xmlns:p14="http://schemas.microsoft.com/office/powerpoint/2010/main" val="325509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Managing Early-Stage Symptoms</a:t>
            </a:r>
          </a:p>
        </p:txBody>
      </p:sp>
      <p:sp>
        <p:nvSpPr>
          <p:cNvPr id="3" name="Content Placeholder 2"/>
          <p:cNvSpPr>
            <a:spLocks noGrp="1"/>
          </p:cNvSpPr>
          <p:nvPr>
            <p:ph idx="1"/>
          </p:nvPr>
        </p:nvSpPr>
        <p:spPr>
          <a:xfrm>
            <a:off x="457200" y="1600201"/>
            <a:ext cx="8229600" cy="4114800"/>
          </a:xfrm>
        </p:spPr>
        <p:txBody>
          <a:bodyPr>
            <a:normAutofit/>
          </a:bodyPr>
          <a:lstStyle/>
          <a:p>
            <a:pPr marL="0" indent="0">
              <a:lnSpc>
                <a:spcPct val="80000"/>
              </a:lnSpc>
              <a:buNone/>
            </a:pPr>
            <a:r>
              <a:rPr lang="en-US" altLang="en-US" sz="2800" dirty="0"/>
              <a:t>To manage behaviors, you might try:</a:t>
            </a:r>
          </a:p>
          <a:p>
            <a:pPr>
              <a:lnSpc>
                <a:spcPct val="80000"/>
              </a:lnSpc>
            </a:pPr>
            <a:r>
              <a:rPr lang="en-US" altLang="en-US" sz="2800" dirty="0"/>
              <a:t>Prevention</a:t>
            </a:r>
          </a:p>
          <a:p>
            <a:pPr lvl="1">
              <a:lnSpc>
                <a:spcPct val="80000"/>
              </a:lnSpc>
              <a:buFont typeface="Arial" panose="020B0604020202020204" pitchFamily="34" charset="0"/>
              <a:buChar char="•"/>
            </a:pPr>
            <a:r>
              <a:rPr lang="en-US" altLang="en-US" sz="2400" dirty="0"/>
              <a:t>Maintain structure</a:t>
            </a:r>
          </a:p>
          <a:p>
            <a:pPr lvl="1">
              <a:lnSpc>
                <a:spcPct val="80000"/>
              </a:lnSpc>
              <a:buFont typeface="Arial" panose="020B0604020202020204" pitchFamily="34" charset="0"/>
              <a:buChar char="•"/>
            </a:pPr>
            <a:r>
              <a:rPr lang="en-US" altLang="en-US" sz="2400" dirty="0"/>
              <a:t>Simplify the environment</a:t>
            </a:r>
          </a:p>
          <a:p>
            <a:pPr lvl="1">
              <a:lnSpc>
                <a:spcPct val="80000"/>
              </a:lnSpc>
              <a:buFont typeface="Arial" panose="020B0604020202020204" pitchFamily="34" charset="0"/>
              <a:buChar char="•"/>
            </a:pPr>
            <a:r>
              <a:rPr lang="en-US" altLang="en-US" sz="2400" dirty="0"/>
              <a:t>Provide written reminders</a:t>
            </a:r>
          </a:p>
          <a:p>
            <a:pPr lvl="1">
              <a:lnSpc>
                <a:spcPct val="80000"/>
              </a:lnSpc>
              <a:buFont typeface="Arial" panose="020B0604020202020204" pitchFamily="34" charset="0"/>
              <a:buChar char="•"/>
            </a:pPr>
            <a:r>
              <a:rPr lang="en-US" altLang="en-US" sz="2400" dirty="0"/>
              <a:t>Give positive reinforcement throughout the day</a:t>
            </a:r>
          </a:p>
          <a:p>
            <a:pPr>
              <a:lnSpc>
                <a:spcPct val="80000"/>
              </a:lnSpc>
            </a:pPr>
            <a:r>
              <a:rPr lang="en-US" altLang="en-US" sz="2800" dirty="0"/>
              <a:t>Responding</a:t>
            </a:r>
          </a:p>
          <a:p>
            <a:pPr lvl="1">
              <a:lnSpc>
                <a:spcPct val="80000"/>
              </a:lnSpc>
              <a:buFont typeface="Arial" panose="020B0604020202020204" pitchFamily="34" charset="0"/>
              <a:buChar char="•"/>
            </a:pPr>
            <a:r>
              <a:rPr lang="en-US" altLang="en-US" sz="2400" dirty="0"/>
              <a:t>Watch for frustration and provide reassurance</a:t>
            </a:r>
          </a:p>
          <a:p>
            <a:pPr lvl="1">
              <a:lnSpc>
                <a:spcPct val="80000"/>
              </a:lnSpc>
              <a:buFont typeface="Arial" panose="020B0604020202020204" pitchFamily="34" charset="0"/>
              <a:buChar char="•"/>
            </a:pPr>
            <a:r>
              <a:rPr lang="en-US" altLang="en-US" sz="2400" dirty="0"/>
              <a:t>Avoid “testing” memory</a:t>
            </a:r>
          </a:p>
          <a:p>
            <a:pPr lvl="1">
              <a:lnSpc>
                <a:spcPct val="80000"/>
              </a:lnSpc>
              <a:buFont typeface="Arial" panose="020B0604020202020204" pitchFamily="34" charset="0"/>
              <a:buChar char="•"/>
            </a:pPr>
            <a:r>
              <a:rPr lang="en-US" sz="2400" dirty="0"/>
              <a:t>Get depression treated, if present</a:t>
            </a:r>
          </a:p>
        </p:txBody>
      </p:sp>
    </p:spTree>
    <p:extLst>
      <p:ext uri="{BB962C8B-B14F-4D97-AF65-F5344CB8AC3E}">
        <p14:creationId xmlns:p14="http://schemas.microsoft.com/office/powerpoint/2010/main" val="76110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Moderate-Stage Behaviors</a:t>
            </a:r>
          </a:p>
        </p:txBody>
      </p:sp>
      <p:sp>
        <p:nvSpPr>
          <p:cNvPr id="3" name="Content Placeholder 2"/>
          <p:cNvSpPr>
            <a:spLocks noGrp="1"/>
          </p:cNvSpPr>
          <p:nvPr>
            <p:ph idx="1"/>
          </p:nvPr>
        </p:nvSpPr>
        <p:spPr/>
        <p:txBody>
          <a:bodyPr>
            <a:normAutofit/>
          </a:bodyPr>
          <a:lstStyle/>
          <a:p>
            <a:pPr marL="0" indent="0">
              <a:buNone/>
            </a:pPr>
            <a:r>
              <a:rPr lang="en-US" sz="2800" dirty="0"/>
              <a:t>New behaviors that show up may include:</a:t>
            </a:r>
          </a:p>
          <a:p>
            <a:r>
              <a:rPr lang="en-US" sz="2400" dirty="0"/>
              <a:t>Wandering</a:t>
            </a:r>
          </a:p>
          <a:p>
            <a:r>
              <a:rPr lang="en-US" sz="2400" dirty="0"/>
              <a:t>Arguing</a:t>
            </a:r>
          </a:p>
          <a:p>
            <a:r>
              <a:rPr lang="en-US" sz="2400" dirty="0"/>
              <a:t>Sleep disturbances</a:t>
            </a:r>
          </a:p>
          <a:p>
            <a:r>
              <a:rPr lang="en-US" sz="2400" dirty="0"/>
              <a:t>Agitation, hitting, biting</a:t>
            </a:r>
          </a:p>
          <a:p>
            <a:endParaRPr lang="en-US" dirty="0"/>
          </a:p>
          <a:p>
            <a:endParaRPr lang="en-US" dirty="0"/>
          </a:p>
          <a:p>
            <a:endParaRPr lang="en-US" dirty="0"/>
          </a:p>
        </p:txBody>
      </p:sp>
    </p:spTree>
    <p:extLst>
      <p:ext uri="{BB962C8B-B14F-4D97-AF65-F5344CB8AC3E}">
        <p14:creationId xmlns:p14="http://schemas.microsoft.com/office/powerpoint/2010/main" val="310881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Managing Moderate-Stage Behaviors</a:t>
            </a:r>
          </a:p>
        </p:txBody>
      </p:sp>
      <p:sp>
        <p:nvSpPr>
          <p:cNvPr id="3" name="Content Placeholder 2"/>
          <p:cNvSpPr>
            <a:spLocks noGrp="1"/>
          </p:cNvSpPr>
          <p:nvPr>
            <p:ph idx="1"/>
          </p:nvPr>
        </p:nvSpPr>
        <p:spPr>
          <a:xfrm>
            <a:off x="304800" y="1609819"/>
            <a:ext cx="8229600" cy="4105181"/>
          </a:xfrm>
          <a:ln>
            <a:noFill/>
          </a:ln>
        </p:spPr>
        <p:txBody>
          <a:bodyPr>
            <a:normAutofit/>
          </a:bodyPr>
          <a:lstStyle/>
          <a:p>
            <a:pPr marL="0" indent="0">
              <a:lnSpc>
                <a:spcPct val="80000"/>
              </a:lnSpc>
              <a:spcBef>
                <a:spcPts val="600"/>
              </a:spcBef>
              <a:spcAft>
                <a:spcPts val="600"/>
              </a:spcAft>
              <a:buNone/>
            </a:pPr>
            <a:r>
              <a:rPr lang="en-US" altLang="en-US" sz="2800" dirty="0"/>
              <a:t>Address moderate-stage behaviors by: </a:t>
            </a:r>
          </a:p>
          <a:p>
            <a:pPr>
              <a:lnSpc>
                <a:spcPct val="80000"/>
              </a:lnSpc>
              <a:spcBef>
                <a:spcPts val="600"/>
              </a:spcBef>
              <a:spcAft>
                <a:spcPts val="600"/>
              </a:spcAft>
            </a:pPr>
            <a:r>
              <a:rPr lang="en-US" altLang="en-US" sz="2800" dirty="0"/>
              <a:t>Prevention</a:t>
            </a:r>
          </a:p>
          <a:p>
            <a:pPr lvl="1">
              <a:lnSpc>
                <a:spcPct val="80000"/>
              </a:lnSpc>
              <a:spcBef>
                <a:spcPts val="600"/>
              </a:spcBef>
              <a:spcAft>
                <a:spcPts val="600"/>
              </a:spcAft>
              <a:buFont typeface="Arial" panose="020B0604020202020204" pitchFamily="34" charset="0"/>
              <a:buChar char="•"/>
            </a:pPr>
            <a:r>
              <a:rPr lang="en-US" altLang="en-US" sz="2400" dirty="0"/>
              <a:t>Break tasks into small steps</a:t>
            </a:r>
          </a:p>
          <a:p>
            <a:pPr lvl="1">
              <a:lnSpc>
                <a:spcPct val="80000"/>
              </a:lnSpc>
              <a:spcBef>
                <a:spcPts val="600"/>
              </a:spcBef>
              <a:spcAft>
                <a:spcPts val="600"/>
              </a:spcAft>
              <a:buFont typeface="Arial" panose="020B0604020202020204" pitchFamily="34" charset="0"/>
              <a:buChar char="•"/>
            </a:pPr>
            <a:r>
              <a:rPr lang="en-US" altLang="en-US" sz="2400" dirty="0"/>
              <a:t>Provide verbal reminders </a:t>
            </a:r>
          </a:p>
          <a:p>
            <a:pPr>
              <a:lnSpc>
                <a:spcPct val="80000"/>
              </a:lnSpc>
              <a:spcBef>
                <a:spcPts val="600"/>
              </a:spcBef>
              <a:spcAft>
                <a:spcPts val="600"/>
              </a:spcAft>
            </a:pPr>
            <a:r>
              <a:rPr lang="en-US" altLang="en-US" sz="2800" dirty="0"/>
              <a:t>Responding</a:t>
            </a:r>
          </a:p>
          <a:p>
            <a:pPr lvl="1">
              <a:lnSpc>
                <a:spcPct val="80000"/>
              </a:lnSpc>
              <a:spcBef>
                <a:spcPts val="600"/>
              </a:spcBef>
              <a:spcAft>
                <a:spcPts val="600"/>
              </a:spcAft>
              <a:buFont typeface="Arial" panose="020B0604020202020204" pitchFamily="34" charset="0"/>
              <a:buChar char="•"/>
            </a:pPr>
            <a:r>
              <a:rPr lang="en-US" altLang="en-US" sz="2400" dirty="0"/>
              <a:t>Be reassuring and offer simple answers</a:t>
            </a:r>
          </a:p>
          <a:p>
            <a:pPr lvl="1">
              <a:lnSpc>
                <a:spcPct val="80000"/>
              </a:lnSpc>
              <a:spcBef>
                <a:spcPts val="600"/>
              </a:spcBef>
              <a:spcAft>
                <a:spcPts val="600"/>
              </a:spcAft>
              <a:buFont typeface="Arial" panose="020B0604020202020204" pitchFamily="34" charset="0"/>
              <a:buChar char="•"/>
            </a:pPr>
            <a:r>
              <a:rPr lang="en-US" altLang="en-US" sz="2400" dirty="0"/>
              <a:t>Let go of little things</a:t>
            </a:r>
          </a:p>
          <a:p>
            <a:pPr lvl="1">
              <a:lnSpc>
                <a:spcPct val="80000"/>
              </a:lnSpc>
              <a:spcBef>
                <a:spcPts val="600"/>
              </a:spcBef>
              <a:spcAft>
                <a:spcPts val="600"/>
              </a:spcAft>
              <a:buFont typeface="Arial" panose="020B0604020202020204" pitchFamily="34" charset="0"/>
              <a:buChar char="•"/>
            </a:pPr>
            <a:r>
              <a:rPr lang="en-US" altLang="en-US" sz="2400" dirty="0"/>
              <a:t>Seek home and community-based services </a:t>
            </a:r>
          </a:p>
          <a:p>
            <a:pPr marL="0" indent="0">
              <a:lnSpc>
                <a:spcPct val="80000"/>
              </a:lnSpc>
              <a:spcBef>
                <a:spcPts val="600"/>
              </a:spcBef>
              <a:spcAft>
                <a:spcPts val="600"/>
              </a:spcAft>
              <a:buNone/>
            </a:pPr>
            <a:endParaRPr lang="en-US" altLang="en-US" sz="2800" dirty="0"/>
          </a:p>
          <a:p>
            <a:pPr lvl="1">
              <a:lnSpc>
                <a:spcPct val="80000"/>
              </a:lnSpc>
              <a:spcBef>
                <a:spcPts val="600"/>
              </a:spcBef>
              <a:spcAft>
                <a:spcPts val="600"/>
              </a:spcAft>
            </a:pPr>
            <a:endParaRPr lang="en-US" altLang="en-US" sz="2400" dirty="0"/>
          </a:p>
          <a:p>
            <a:pPr lvl="1">
              <a:lnSpc>
                <a:spcPct val="80000"/>
              </a:lnSpc>
              <a:spcBef>
                <a:spcPts val="600"/>
              </a:spcBef>
              <a:spcAft>
                <a:spcPts val="600"/>
              </a:spcAft>
            </a:pPr>
            <a:endParaRPr lang="en-US" altLang="en-US" sz="2400" dirty="0"/>
          </a:p>
          <a:p>
            <a:pPr lvl="1">
              <a:lnSpc>
                <a:spcPct val="80000"/>
              </a:lnSpc>
              <a:spcBef>
                <a:spcPts val="600"/>
              </a:spcBef>
              <a:spcAft>
                <a:spcPts val="600"/>
              </a:spcAft>
            </a:pPr>
            <a:endParaRPr lang="en-US" altLang="en-US" sz="2400" dirty="0"/>
          </a:p>
          <a:p>
            <a:endParaRPr lang="en-US" dirty="0"/>
          </a:p>
        </p:txBody>
      </p:sp>
    </p:spTree>
    <p:extLst>
      <p:ext uri="{BB962C8B-B14F-4D97-AF65-F5344CB8AC3E}">
        <p14:creationId xmlns:p14="http://schemas.microsoft.com/office/powerpoint/2010/main" val="1828689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914400"/>
          </a:xfrm>
        </p:spPr>
        <p:txBody>
          <a:bodyPr>
            <a:noAutofit/>
          </a:bodyPr>
          <a:lstStyle/>
          <a:p>
            <a:r>
              <a:rPr lang="en-US" dirty="0"/>
              <a:t>Late-Stage Behaviors</a:t>
            </a:r>
            <a:br>
              <a:rPr lang="en-US" dirty="0"/>
            </a:b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2800" dirty="0"/>
              <a:t>During the later stages of dementia, the person living with dementia may: </a:t>
            </a:r>
          </a:p>
          <a:p>
            <a:r>
              <a:rPr lang="en-US" sz="2400" dirty="0"/>
              <a:t>Change eating and sleeping habits</a:t>
            </a:r>
          </a:p>
          <a:p>
            <a:r>
              <a:rPr lang="en-US" sz="2400" dirty="0"/>
              <a:t>Have difficulty finding the “correct” words</a:t>
            </a:r>
          </a:p>
          <a:p>
            <a:r>
              <a:rPr lang="en-US" sz="2400" dirty="0"/>
              <a:t>Show difficulty following instructions</a:t>
            </a:r>
          </a:p>
          <a:p>
            <a:pPr>
              <a:lnSpc>
                <a:spcPct val="90000"/>
              </a:lnSpc>
            </a:pPr>
            <a:r>
              <a:rPr lang="en-US" altLang="en-US" sz="2400" dirty="0">
                <a:cs typeface="Times New Roman" pitchFamily="18" charset="0"/>
              </a:rPr>
              <a:t>Become agitated</a:t>
            </a:r>
          </a:p>
          <a:p>
            <a:pPr>
              <a:lnSpc>
                <a:spcPct val="90000"/>
              </a:lnSpc>
            </a:pPr>
            <a:r>
              <a:rPr lang="en-US" altLang="en-US" sz="2400" dirty="0">
                <a:cs typeface="Times New Roman" pitchFamily="18" charset="0"/>
              </a:rPr>
              <a:t>Talk constantly</a:t>
            </a:r>
          </a:p>
          <a:p>
            <a:endParaRPr lang="en-US" dirty="0"/>
          </a:p>
        </p:txBody>
      </p:sp>
    </p:spTree>
    <p:extLst>
      <p:ext uri="{BB962C8B-B14F-4D97-AF65-F5344CB8AC3E}">
        <p14:creationId xmlns:p14="http://schemas.microsoft.com/office/powerpoint/2010/main" val="3369182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Managing Late-Stage Behaviors</a:t>
            </a:r>
          </a:p>
        </p:txBody>
      </p:sp>
      <p:sp>
        <p:nvSpPr>
          <p:cNvPr id="3" name="Content Placeholder 2"/>
          <p:cNvSpPr>
            <a:spLocks noGrp="1"/>
          </p:cNvSpPr>
          <p:nvPr>
            <p:ph idx="1"/>
          </p:nvPr>
        </p:nvSpPr>
        <p:spPr/>
        <p:txBody>
          <a:bodyPr>
            <a:normAutofit/>
          </a:bodyPr>
          <a:lstStyle/>
          <a:p>
            <a:pPr marL="0" indent="0">
              <a:lnSpc>
                <a:spcPct val="80000"/>
              </a:lnSpc>
              <a:buNone/>
            </a:pPr>
            <a:r>
              <a:rPr lang="en-US" altLang="en-US" sz="2800" dirty="0"/>
              <a:t>To address late-stage behaviors, consider:</a:t>
            </a:r>
          </a:p>
          <a:p>
            <a:pPr>
              <a:lnSpc>
                <a:spcPct val="80000"/>
              </a:lnSpc>
            </a:pPr>
            <a:r>
              <a:rPr lang="en-US" altLang="en-US" sz="2800" dirty="0"/>
              <a:t>Prevention</a:t>
            </a:r>
          </a:p>
          <a:p>
            <a:pPr lvl="1">
              <a:lnSpc>
                <a:spcPct val="80000"/>
              </a:lnSpc>
              <a:buFont typeface="Arial" panose="020B0604020202020204" pitchFamily="34" charset="0"/>
              <a:buChar char="•"/>
            </a:pPr>
            <a:r>
              <a:rPr lang="en-US" altLang="en-US" sz="2400" dirty="0"/>
              <a:t>Pay attention to non-verbal signs</a:t>
            </a:r>
          </a:p>
          <a:p>
            <a:pPr lvl="1">
              <a:lnSpc>
                <a:spcPct val="80000"/>
              </a:lnSpc>
              <a:buFont typeface="Arial" panose="020B0604020202020204" pitchFamily="34" charset="0"/>
              <a:buChar char="•"/>
            </a:pPr>
            <a:r>
              <a:rPr lang="en-US" altLang="en-US" sz="2400" dirty="0"/>
              <a:t>Distract, touch gently</a:t>
            </a:r>
          </a:p>
          <a:p>
            <a:pPr>
              <a:lnSpc>
                <a:spcPct val="80000"/>
              </a:lnSpc>
            </a:pPr>
            <a:r>
              <a:rPr lang="en-US" altLang="en-US" sz="2800" dirty="0"/>
              <a:t>Responding</a:t>
            </a:r>
          </a:p>
          <a:p>
            <a:pPr lvl="1">
              <a:lnSpc>
                <a:spcPct val="80000"/>
              </a:lnSpc>
              <a:buFont typeface="Arial" panose="020B0604020202020204" pitchFamily="34" charset="0"/>
              <a:buChar char="•"/>
            </a:pPr>
            <a:r>
              <a:rPr lang="en-US" altLang="en-US" sz="2400" dirty="0"/>
              <a:t>Learn what the emotion is</a:t>
            </a:r>
          </a:p>
          <a:p>
            <a:pPr lvl="1">
              <a:lnSpc>
                <a:spcPct val="80000"/>
              </a:lnSpc>
              <a:buFont typeface="Arial" panose="020B0604020202020204" pitchFamily="34" charset="0"/>
              <a:buChar char="•"/>
            </a:pPr>
            <a:r>
              <a:rPr lang="en-US" altLang="en-US" sz="2400" dirty="0"/>
              <a:t>Refocus and make a connection</a:t>
            </a:r>
          </a:p>
        </p:txBody>
      </p:sp>
    </p:spTree>
    <p:extLst>
      <p:ext uri="{BB962C8B-B14F-4D97-AF65-F5344CB8AC3E}">
        <p14:creationId xmlns:p14="http://schemas.microsoft.com/office/powerpoint/2010/main" val="2155012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HRSA-template-2015</Template>
  <TotalTime>7337</TotalTime>
  <Words>733</Words>
  <Application>Microsoft Office PowerPoint</Application>
  <PresentationFormat>On-screen Show (4:3)</PresentationFormat>
  <Paragraphs>143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Addressing Behaviors in Dementia</vt:lpstr>
      <vt:lpstr>Overview</vt:lpstr>
      <vt:lpstr>Behavioral Symptoms</vt:lpstr>
      <vt:lpstr>Early-Stage Behaviors</vt:lpstr>
      <vt:lpstr>Managing Early-Stage Symptoms</vt:lpstr>
      <vt:lpstr>Moderate-Stage Behaviors</vt:lpstr>
      <vt:lpstr>Managing Moderate-Stage Behaviors</vt:lpstr>
      <vt:lpstr>Late-Stage Behaviors </vt:lpstr>
      <vt:lpstr>Managing Late-Stage Behaviors</vt:lpstr>
      <vt:lpstr>Make New Rules for Behaviors </vt:lpstr>
      <vt:lpstr>New Communication Approaches</vt:lpstr>
      <vt:lpstr>Simplify the Area</vt:lpstr>
      <vt:lpstr>Choosing Activities</vt:lpstr>
      <vt:lpstr>Make Activities Fun</vt:lpstr>
      <vt:lpstr>How to Approach Activities</vt:lpstr>
      <vt:lpstr>Using Problem-Solving Methods</vt:lpstr>
      <vt:lpstr>Tips on Managing Behaviors</vt:lpstr>
      <vt:lpstr>Summary</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Addressing Behaviors in Dementia</dc:title>
  <dc:creator>HRSA</dc:creator>
  <cp:keywords>Dementia; Caregivers; Behaviors; Stages</cp:keywords>
  <cp:lastModifiedBy>Cummings, Mackenzie (HRSA)</cp:lastModifiedBy>
  <cp:revision>346</cp:revision>
  <dcterms:created xsi:type="dcterms:W3CDTF">2015-08-24T12:09:41Z</dcterms:created>
  <dcterms:modified xsi:type="dcterms:W3CDTF">2017-11-28T16:28:13Z</dcterms:modified>
</cp:coreProperties>
</file>