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D4F1"/>
    <a:srgbClr val="C8DFF4"/>
    <a:srgbClr val="A9D6E1"/>
    <a:srgbClr val="CEE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717" autoAdjust="0"/>
  </p:normalViewPr>
  <p:slideViewPr>
    <p:cSldViewPr>
      <p:cViewPr varScale="1">
        <p:scale>
          <a:sx n="100" d="100"/>
          <a:sy n="100" d="100"/>
        </p:scale>
        <p:origin x="-125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" y="21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4B2098C-2AE4-4B1E-BCEA-81D674558D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2524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E06372-9837-47CD-9E18-D19FB2763302}" type="slidenum">
              <a:rPr lang="en-US"/>
              <a:pPr/>
              <a:t>2</a:t>
            </a:fld>
            <a:endParaRPr lang="en-US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6576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6096000" y="5562600"/>
            <a:ext cx="2895600" cy="1138238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1981200" y="36576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5129" name="Picture 9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32475"/>
            <a:ext cx="2511425" cy="72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sta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2043113"/>
            <a:ext cx="6794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542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208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208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9648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6439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950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40386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2772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0933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1515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4454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3253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55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229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019800" y="5638800"/>
            <a:ext cx="2895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4103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381000" y="54864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105" name="Picture 9" descr="Picture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5867400"/>
            <a:ext cx="2511425" cy="72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b="1" dirty="0"/>
              <a:t>Projecting the Supply and </a:t>
            </a:r>
            <a:r>
              <a:rPr lang="en-US" sz="4000" b="1" dirty="0" smtClean="0"/>
              <a:t>Demand for </a:t>
            </a:r>
            <a:r>
              <a:rPr lang="en-US" sz="4000" b="1" dirty="0"/>
              <a:t>Primary Care Practitioners Through 2020</a:t>
            </a:r>
            <a:br>
              <a:rPr lang="en-US" sz="4000" b="1" dirty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886200"/>
            <a:ext cx="7543800" cy="1752600"/>
          </a:xfrm>
        </p:spPr>
        <p:txBody>
          <a:bodyPr/>
          <a:lstStyle/>
          <a:p>
            <a:r>
              <a:rPr lang="en-US" sz="1800" dirty="0" smtClean="0"/>
              <a:t>Figures from the report available at</a:t>
            </a:r>
            <a:br>
              <a:rPr lang="en-US" sz="1800" dirty="0" smtClean="0"/>
            </a:br>
            <a:r>
              <a:rPr lang="en-US" sz="1800" dirty="0" smtClean="0"/>
              <a:t>b</a:t>
            </a:r>
            <a:r>
              <a:rPr lang="en-US" sz="1800" dirty="0" smtClean="0"/>
              <a:t>hpr.hrsa.gov/</a:t>
            </a:r>
            <a:r>
              <a:rPr lang="en-US" sz="1800" dirty="0" err="1" smtClean="0"/>
              <a:t>healthworkforce</a:t>
            </a:r>
            <a:r>
              <a:rPr lang="en-US" sz="1800" dirty="0" smtClean="0"/>
              <a:t>/</a:t>
            </a:r>
            <a:r>
              <a:rPr lang="en-US" sz="1800" dirty="0" err="1" smtClean="0"/>
              <a:t>supplydemand</a:t>
            </a:r>
            <a:r>
              <a:rPr lang="en-US" sz="1800" dirty="0" smtClean="0"/>
              <a:t>/</a:t>
            </a:r>
            <a:r>
              <a:rPr lang="en-US" sz="1800" dirty="0" err="1" smtClean="0"/>
              <a:t>usworkforce</a:t>
            </a:r>
            <a:r>
              <a:rPr lang="en-US" sz="1800" dirty="0" smtClean="0"/>
              <a:t>/</a:t>
            </a:r>
            <a:r>
              <a:rPr lang="en-US" sz="1800" dirty="0" err="1" smtClean="0"/>
              <a:t>primarycare</a:t>
            </a:r>
            <a:r>
              <a:rPr lang="en-US" sz="1800" dirty="0" smtClean="0"/>
              <a:t>/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2000" b="1" dirty="0"/>
              <a:t>Exhibit 2.  Physician Age Distribution at Completion of Medical School, 2009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219200"/>
            <a:ext cx="5038725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838200" y="4957464"/>
            <a:ext cx="7315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Data Source:  AAMC Medical School Graduation Questionnaire:  2013 All Schools Summary Report.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r>
              <a:rPr lang="en-US" sz="2000" b="1" dirty="0"/>
              <a:t>Exhibit 3.  Average Patient Care Hours Worked per Week:  General Internal Medicine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19200"/>
            <a:ext cx="50292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09800" y="48768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Data Sources:  Analysis of HRSA 2002-2003 Survey and AAMC 2006 Survey of Physicians Over Age 50.</a:t>
            </a:r>
          </a:p>
        </p:txBody>
      </p:sp>
    </p:spTree>
    <p:extLst>
      <p:ext uri="{BB962C8B-B14F-4D97-AF65-F5344CB8AC3E}">
        <p14:creationId xmlns:p14="http://schemas.microsoft.com/office/powerpoint/2010/main" val="2232788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017587"/>
          </a:xfrm>
        </p:spPr>
        <p:txBody>
          <a:bodyPr/>
          <a:lstStyle/>
          <a:p>
            <a:r>
              <a:rPr lang="en-US" sz="2000" b="1" dirty="0"/>
              <a:t>Exhibit 4.  Annual Number of Graduates From NP Programs:  Master’s and Post-Master’s Graduates, 2002 Through 2012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4724400"/>
          </a:xfrm>
        </p:spPr>
        <p:txBody>
          <a:bodyPr/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en-US" sz="3200" b="1" dirty="0" smtClean="0">
                <a:effectLst/>
                <a:latin typeface="Times New Roman"/>
                <a:ea typeface="Calibri"/>
              </a:rPr>
              <a:t> </a:t>
            </a:r>
            <a:endParaRPr lang="en-US" sz="2000" b="1" dirty="0" smtClean="0">
              <a:effectLst/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en-US" b="1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2450" y="1600200"/>
            <a:ext cx="54991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3000" y="4498122"/>
            <a:ext cx="6629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Data Source:  HRSA compilation of data from the AACN Annual Survey (in collaboration with the National Organization of Nurse Practitioner Faculties for collection of nurse practitioner data).  Note:  Counts include master’s and post-master’s degree NP and NP/clinical nurse specialist graduates as well as bachelor’s-to-doctorate of nursing practice graduates. </a:t>
            </a:r>
          </a:p>
        </p:txBody>
      </p:sp>
    </p:spTree>
    <p:extLst>
      <p:ext uri="{BB962C8B-B14F-4D97-AF65-F5344CB8AC3E}">
        <p14:creationId xmlns:p14="http://schemas.microsoft.com/office/powerpoint/2010/main" val="3781540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r>
              <a:rPr lang="en-US" sz="2000" b="1" dirty="0"/>
              <a:t>Exhibit 5.  Annual Number of Newly Certified PAs, 2001 Through 2012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00200"/>
            <a:ext cx="54991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139950" y="44958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/>
              <a:t>Data Source:  National Commission on Certification of Physician Assistants (NCCPA), “Certified Physician Assistant Population Trends”; 2012 data from personal communication with NCCPA, January 16, 2013.</a:t>
            </a:r>
          </a:p>
        </p:txBody>
      </p:sp>
    </p:spTree>
    <p:extLst>
      <p:ext uri="{BB962C8B-B14F-4D97-AF65-F5344CB8AC3E}">
        <p14:creationId xmlns:p14="http://schemas.microsoft.com/office/powerpoint/2010/main" val="1413886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sz="2000" b="1" dirty="0"/>
              <a:t>Exhibit 6.  Estimated Use of PCPs (FTEs) per 100,000 Persons Within Each Age Group, 2010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95400"/>
            <a:ext cx="5038725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143000" y="4837837"/>
            <a:ext cx="708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Data Source:  Analysis of the multiple sources of data outlined in this report on patient utilization by setting </a:t>
            </a:r>
            <a:r>
              <a:rPr lang="en-US" sz="1200" dirty="0" smtClean="0"/>
              <a:t>(</a:t>
            </a:r>
            <a:r>
              <a:rPr lang="en-US" sz="1200" dirty="0"/>
              <a:t>e.g., the NAMCS, NHAMCS, and NIS) and those on physician time allocation across settings of care.</a:t>
            </a:r>
          </a:p>
        </p:txBody>
      </p:sp>
    </p:spTree>
    <p:extLst>
      <p:ext uri="{BB962C8B-B14F-4D97-AF65-F5344CB8AC3E}">
        <p14:creationId xmlns:p14="http://schemas.microsoft.com/office/powerpoint/2010/main" val="300075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84187"/>
          </a:xfrm>
        </p:spPr>
        <p:txBody>
          <a:bodyPr/>
          <a:lstStyle/>
          <a:p>
            <a:r>
              <a:rPr lang="en-US" sz="2000" b="1" dirty="0" smtClean="0"/>
              <a:t>Exhibit 7.  Projected Demand for Primary Care Physicians</a:t>
            </a:r>
            <a:endParaRPr lang="en-US" sz="20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968892"/>
              </p:ext>
            </p:extLst>
          </p:nvPr>
        </p:nvGraphicFramePr>
        <p:xfrm>
          <a:off x="1828800" y="1676400"/>
          <a:ext cx="5638799" cy="2057400"/>
        </p:xfrm>
        <a:graphic>
          <a:graphicData uri="http://schemas.openxmlformats.org/drawingml/2006/table">
            <a:tbl>
              <a:tblPr firstRow="1" firstCol="1" bandRow="1"/>
              <a:tblGrid>
                <a:gridCol w="2795314"/>
                <a:gridCol w="1461187"/>
                <a:gridCol w="1382298"/>
              </a:tblGrid>
              <a:tr h="25717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en-US" sz="11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 primary care physician demand (FTE)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212,500</a:t>
                      </a:r>
                      <a:r>
                        <a:rPr lang="en-US" sz="1100" baseline="30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241,200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27432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General</a:t>
                      </a:r>
                      <a:r>
                        <a:rPr lang="en-US" sz="1200" baseline="30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164,400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187,300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27432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Pediatrics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44,800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49,600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27432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Geriatrics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3,300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4,300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Primary care physician supply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205,000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220,800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Supply and demand</a:t>
                      </a:r>
                      <a:r>
                        <a:rPr lang="en-US" sz="1200" baseline="30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(7,500)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(20,400)</a:t>
                      </a:r>
                      <a:endParaRPr lang="en-US" sz="11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09800" y="38862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baseline="30000" dirty="0"/>
              <a:t>a </a:t>
            </a:r>
            <a:r>
              <a:rPr lang="en-US" sz="1200" dirty="0"/>
              <a:t>National demand projections presented in this report assume that in 2010 the national supply of primary care physicians was adequate except for the approximately 7,500 FTEs needed to de-designate the primary care HPSAs.</a:t>
            </a:r>
          </a:p>
          <a:p>
            <a:r>
              <a:rPr lang="en-US" sz="1200" baseline="30000" dirty="0" err="1"/>
              <a:t>b</a:t>
            </a:r>
            <a:r>
              <a:rPr lang="en-US" sz="1200" dirty="0" err="1"/>
              <a:t>This</a:t>
            </a:r>
            <a:r>
              <a:rPr lang="en-US" sz="1200" dirty="0"/>
              <a:t> category includes general and family practice, and general internal medicine.  </a:t>
            </a:r>
          </a:p>
        </p:txBody>
      </p:sp>
    </p:spTree>
    <p:extLst>
      <p:ext uri="{BB962C8B-B14F-4D97-AF65-F5344CB8AC3E}">
        <p14:creationId xmlns:p14="http://schemas.microsoft.com/office/powerpoint/2010/main" val="3956815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484187"/>
          </a:xfrm>
        </p:spPr>
        <p:txBody>
          <a:bodyPr/>
          <a:lstStyle/>
          <a:p>
            <a:r>
              <a:rPr lang="en-US" sz="2000" b="1" dirty="0"/>
              <a:t>Exhibit 8.  Projected Supply and Demand for Primary Care NPs and PAs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02236"/>
              </p:ext>
            </p:extLst>
          </p:nvPr>
        </p:nvGraphicFramePr>
        <p:xfrm>
          <a:off x="1981200" y="1905000"/>
          <a:ext cx="4991100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1788663"/>
                <a:gridCol w="1658405"/>
                <a:gridCol w="1544032"/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Provider Type/Specialty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Supply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Nurse Practitioners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55,400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72,100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Physician Assistants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27,700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43,900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Demand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Nurse Practitioners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55,400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64,700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Physician Assistants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27,700 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32,700 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Supply and Demand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Nurse Practitioners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7,400 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Physician Assistants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en-US" sz="110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11,200 </a:t>
                      </a:r>
                      <a:endParaRPr lang="en-US" sz="1100" dirty="0">
                        <a:effectLst/>
                        <a:latin typeface="Book Antiqu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286000" y="39624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*</a:t>
            </a:r>
            <a:r>
              <a:rPr lang="en-US" sz="1200" dirty="0"/>
              <a:t>There were no data available for estimating if there were base year shortages of NPs </a:t>
            </a:r>
            <a:r>
              <a:rPr lang="en-US" sz="1200" dirty="0" smtClean="0"/>
              <a:t>and PAs.</a:t>
            </a:r>
          </a:p>
          <a:p>
            <a:endParaRPr lang="en-US" sz="1200" dirty="0"/>
          </a:p>
          <a:p>
            <a:r>
              <a:rPr lang="en-US" sz="1200" dirty="0" smtClean="0"/>
              <a:t>Note:  Counts of NPs and PAs are not adjusted for productivity.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9733840"/>
      </p:ext>
    </p:extLst>
  </p:cSld>
  <p:clrMapOvr>
    <a:masterClrMapping/>
  </p:clrMapOvr>
</p:sld>
</file>

<file path=ppt/theme/theme1.xml><?xml version="1.0" encoding="utf-8"?>
<a:theme xmlns:a="http://schemas.openxmlformats.org/drawingml/2006/main" name="hrsatemplate">
  <a:themeElements>
    <a:clrScheme name="hrsatemplate 12">
      <a:dk1>
        <a:srgbClr val="000000"/>
      </a:dk1>
      <a:lt1>
        <a:srgbClr val="FFFFFF"/>
      </a:lt1>
      <a:dk2>
        <a:srgbClr val="095AB3"/>
      </a:dk2>
      <a:lt2>
        <a:srgbClr val="666699"/>
      </a:lt2>
      <a:accent1>
        <a:srgbClr val="D5AC37"/>
      </a:accent1>
      <a:accent2>
        <a:srgbClr val="2081AC"/>
      </a:accent2>
      <a:accent3>
        <a:srgbClr val="FFFFFF"/>
      </a:accent3>
      <a:accent4>
        <a:srgbClr val="000000"/>
      </a:accent4>
      <a:accent5>
        <a:srgbClr val="E7D2AE"/>
      </a:accent5>
      <a:accent6>
        <a:srgbClr val="1C749B"/>
      </a:accent6>
      <a:hlink>
        <a:srgbClr val="4C6D80"/>
      </a:hlink>
      <a:folHlink>
        <a:srgbClr val="B2B2B2"/>
      </a:folHlink>
    </a:clrScheme>
    <a:fontScheme name="hrsatemplat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hrsatemplat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satemplat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satemplat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satemplat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satemplat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satemplat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rsatemplat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satemplat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satemplat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satemplate 10">
        <a:dk1>
          <a:srgbClr val="000000"/>
        </a:dk1>
        <a:lt1>
          <a:srgbClr val="FFFFFF"/>
        </a:lt1>
        <a:dk2>
          <a:srgbClr val="006699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satemplate 11">
        <a:dk1>
          <a:srgbClr val="000000"/>
        </a:dk1>
        <a:lt1>
          <a:srgbClr val="FFFFFF"/>
        </a:lt1>
        <a:dk2>
          <a:srgbClr val="0066CC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rsatemplate 12">
        <a:dk1>
          <a:srgbClr val="000000"/>
        </a:dk1>
        <a:lt1>
          <a:srgbClr val="FFFFFF"/>
        </a:lt1>
        <a:dk2>
          <a:srgbClr val="095AB3"/>
        </a:dk2>
        <a:lt2>
          <a:srgbClr val="666699"/>
        </a:lt2>
        <a:accent1>
          <a:srgbClr val="D5AC37"/>
        </a:accent1>
        <a:accent2>
          <a:srgbClr val="2081AC"/>
        </a:accent2>
        <a:accent3>
          <a:srgbClr val="FFFFFF"/>
        </a:accent3>
        <a:accent4>
          <a:srgbClr val="000000"/>
        </a:accent4>
        <a:accent5>
          <a:srgbClr val="E7D2AE"/>
        </a:accent5>
        <a:accent6>
          <a:srgbClr val="1C749B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hrsatemplate</Template>
  <TotalTime>116</TotalTime>
  <Words>429</Words>
  <Application>Microsoft Office PowerPoint</Application>
  <PresentationFormat>On-screen Show (4:3)</PresentationFormat>
  <Paragraphs>72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hrsatemplate</vt:lpstr>
      <vt:lpstr>Projecting the Supply and Demand for Primary Care Practitioners Through 2020  </vt:lpstr>
      <vt:lpstr>Exhibit 2.  Physician Age Distribution at Completion of Medical School, 2009</vt:lpstr>
      <vt:lpstr>Exhibit 3.  Average Patient Care Hours Worked per Week:  General Internal Medicine</vt:lpstr>
      <vt:lpstr>Exhibit 4.  Annual Number of Graduates From NP Programs:  Master’s and Post-Master’s Graduates, 2002 Through 2012</vt:lpstr>
      <vt:lpstr>Exhibit 5.  Annual Number of Newly Certified PAs, 2001 Through 2012</vt:lpstr>
      <vt:lpstr>Exhibit 6.  Estimated Use of PCPs (FTEs) per 100,000 Persons Within Each Age Group, 2010</vt:lpstr>
      <vt:lpstr>Exhibit 7.  Projected Demand for Primary Care Physicians</vt:lpstr>
      <vt:lpstr>Exhibit 8.  Projected Supply and Demand for Primary Care NPs and PAs</vt:lpstr>
    </vt:vector>
  </TitlesOfParts>
  <Company>HRSA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U.S. Nursing Workforce: Trends in Supply and Education</dc:title>
  <dc:creator>Windows User</dc:creator>
  <cp:lastModifiedBy>Rich Morey</cp:lastModifiedBy>
  <cp:revision>15</cp:revision>
  <dcterms:created xsi:type="dcterms:W3CDTF">2013-03-14T18:02:27Z</dcterms:created>
  <dcterms:modified xsi:type="dcterms:W3CDTF">2013-11-07T16:47:25Z</dcterms:modified>
</cp:coreProperties>
</file>