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7" r:id="rId2"/>
    <p:sldId id="280" r:id="rId3"/>
    <p:sldId id="258" r:id="rId4"/>
    <p:sldId id="275" r:id="rId5"/>
    <p:sldId id="260" r:id="rId6"/>
    <p:sldId id="259" r:id="rId7"/>
    <p:sldId id="269" r:id="rId8"/>
    <p:sldId id="270" r:id="rId9"/>
    <p:sldId id="271" r:id="rId10"/>
    <p:sldId id="272" r:id="rId11"/>
    <p:sldId id="273" r:id="rId12"/>
    <p:sldId id="297" r:id="rId13"/>
    <p:sldId id="296" r:id="rId14"/>
    <p:sldId id="261" r:id="rId15"/>
    <p:sldId id="262" r:id="rId16"/>
    <p:sldId id="286" r:id="rId17"/>
    <p:sldId id="287" r:id="rId18"/>
    <p:sldId id="288" r:id="rId19"/>
    <p:sldId id="289" r:id="rId20"/>
    <p:sldId id="283" r:id="rId21"/>
    <p:sldId id="276" r:id="rId22"/>
    <p:sldId id="274" r:id="rId23"/>
    <p:sldId id="277" r:id="rId24"/>
    <p:sldId id="299" r:id="rId25"/>
    <p:sldId id="298" r:id="rId26"/>
    <p:sldId id="278" r:id="rId27"/>
    <p:sldId id="293" r:id="rId28"/>
    <p:sldId id="279" r:id="rId29"/>
    <p:sldId id="295" r:id="rId30"/>
    <p:sldId id="291" r:id="rId31"/>
    <p:sldId id="292" r:id="rId32"/>
    <p:sldId id="29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NT" lastIdx="5" clrIdx="0"/>
  <p:cmAuthor id="1" name="Chad Kee" initials="CK" lastIdx="8" clrIdx="1">
    <p:extLst/>
  </p:cmAuthor>
  <p:cmAuthor id="2" name="Blonska, Joanna (HRSA)" initials="BJ(" lastIdx="27" clrIdx="2">
    <p:extLst>
      <p:ext uri="{19B8F6BF-5375-455C-9EA6-DF929625EA0E}">
        <p15:presenceInfo xmlns:p15="http://schemas.microsoft.com/office/powerpoint/2012/main" userId="S-1-5-21-1575576018-681398725-1848903544-548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10232" autoAdjust="0"/>
    <p:restoredTop sz="28438" autoAdjust="0"/>
  </p:normalViewPr>
  <p:slideViewPr>
    <p:cSldViewPr>
      <p:cViewPr varScale="1">
        <p:scale>
          <a:sx n="24" d="100"/>
          <a:sy n="24" d="100"/>
        </p:scale>
        <p:origin x="2286" y="30"/>
      </p:cViewPr>
      <p:guideLst>
        <p:guide orient="horz" pos="2160"/>
        <p:guide pos="2880"/>
      </p:guideLst>
    </p:cSldViewPr>
  </p:slideViewPr>
  <p:outlineViewPr>
    <p:cViewPr>
      <p:scale>
        <a:sx n="33" d="100"/>
        <a:sy n="33" d="100"/>
      </p:scale>
      <p:origin x="0" y="169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A7C556-7097-4BE0-A6D5-5FED718F7652}" type="datetimeFigureOut">
              <a:rPr lang="en-US" smtClean="0"/>
              <a:t>4/20/2018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385A4C-43B6-4D94-A089-34657BC0185C}" type="slidenum">
              <a:rPr lang="en-US" smtClean="0"/>
              <a:t>‹#›</a:t>
            </a:fld>
            <a:endParaRPr lang="en-US"/>
          </a:p>
        </p:txBody>
      </p:sp>
    </p:spTree>
    <p:extLst>
      <p:ext uri="{BB962C8B-B14F-4D97-AF65-F5344CB8AC3E}">
        <p14:creationId xmlns:p14="http://schemas.microsoft.com/office/powerpoint/2010/main" val="3464538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a:t>
            </a:fld>
            <a:endParaRPr lang="en-US"/>
          </a:p>
        </p:txBody>
      </p:sp>
    </p:spTree>
    <p:extLst>
      <p:ext uri="{BB962C8B-B14F-4D97-AF65-F5344CB8AC3E}">
        <p14:creationId xmlns:p14="http://schemas.microsoft.com/office/powerpoint/2010/main" val="362159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10</a:t>
            </a:fld>
            <a:endParaRPr lang="en-US"/>
          </a:p>
        </p:txBody>
      </p:sp>
    </p:spTree>
    <p:extLst>
      <p:ext uri="{BB962C8B-B14F-4D97-AF65-F5344CB8AC3E}">
        <p14:creationId xmlns:p14="http://schemas.microsoft.com/office/powerpoint/2010/main" val="20981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11</a:t>
            </a:fld>
            <a:endParaRPr lang="en-US"/>
          </a:p>
        </p:txBody>
      </p:sp>
    </p:spTree>
    <p:extLst>
      <p:ext uri="{BB962C8B-B14F-4D97-AF65-F5344CB8AC3E}">
        <p14:creationId xmlns:p14="http://schemas.microsoft.com/office/powerpoint/2010/main" val="3253291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12</a:t>
            </a:fld>
            <a:endParaRPr lang="en-US"/>
          </a:p>
        </p:txBody>
      </p:sp>
    </p:spTree>
    <p:extLst>
      <p:ext uri="{BB962C8B-B14F-4D97-AF65-F5344CB8AC3E}">
        <p14:creationId xmlns:p14="http://schemas.microsoft.com/office/powerpoint/2010/main" val="4190586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13</a:t>
            </a:fld>
            <a:endParaRPr lang="en-US"/>
          </a:p>
        </p:txBody>
      </p:sp>
    </p:spTree>
    <p:extLst>
      <p:ext uri="{BB962C8B-B14F-4D97-AF65-F5344CB8AC3E}">
        <p14:creationId xmlns:p14="http://schemas.microsoft.com/office/powerpoint/2010/main" val="142381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14</a:t>
            </a:fld>
            <a:endParaRPr lang="en-US"/>
          </a:p>
        </p:txBody>
      </p:sp>
    </p:spTree>
    <p:extLst>
      <p:ext uri="{BB962C8B-B14F-4D97-AF65-F5344CB8AC3E}">
        <p14:creationId xmlns:p14="http://schemas.microsoft.com/office/powerpoint/2010/main" val="2619089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15</a:t>
            </a:fld>
            <a:endParaRPr lang="en-US"/>
          </a:p>
        </p:txBody>
      </p:sp>
    </p:spTree>
    <p:extLst>
      <p:ext uri="{BB962C8B-B14F-4D97-AF65-F5344CB8AC3E}">
        <p14:creationId xmlns:p14="http://schemas.microsoft.com/office/powerpoint/2010/main" val="1932694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16</a:t>
            </a:fld>
            <a:endParaRPr lang="en-US"/>
          </a:p>
        </p:txBody>
      </p:sp>
    </p:spTree>
    <p:extLst>
      <p:ext uri="{BB962C8B-B14F-4D97-AF65-F5344CB8AC3E}">
        <p14:creationId xmlns:p14="http://schemas.microsoft.com/office/powerpoint/2010/main" val="2990742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17</a:t>
            </a:fld>
            <a:endParaRPr lang="en-US"/>
          </a:p>
        </p:txBody>
      </p:sp>
    </p:spTree>
    <p:extLst>
      <p:ext uri="{BB962C8B-B14F-4D97-AF65-F5344CB8AC3E}">
        <p14:creationId xmlns:p14="http://schemas.microsoft.com/office/powerpoint/2010/main" val="7205981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18</a:t>
            </a:fld>
            <a:endParaRPr lang="en-US"/>
          </a:p>
        </p:txBody>
      </p:sp>
    </p:spTree>
    <p:extLst>
      <p:ext uri="{BB962C8B-B14F-4D97-AF65-F5344CB8AC3E}">
        <p14:creationId xmlns:p14="http://schemas.microsoft.com/office/powerpoint/2010/main" val="1094795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19</a:t>
            </a:fld>
            <a:endParaRPr lang="en-US"/>
          </a:p>
        </p:txBody>
      </p:sp>
    </p:spTree>
    <p:extLst>
      <p:ext uri="{BB962C8B-B14F-4D97-AF65-F5344CB8AC3E}">
        <p14:creationId xmlns:p14="http://schemas.microsoft.com/office/powerpoint/2010/main" val="1110987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a:t>
            </a:fld>
            <a:endParaRPr lang="en-US"/>
          </a:p>
        </p:txBody>
      </p:sp>
    </p:spTree>
    <p:extLst>
      <p:ext uri="{BB962C8B-B14F-4D97-AF65-F5344CB8AC3E}">
        <p14:creationId xmlns:p14="http://schemas.microsoft.com/office/powerpoint/2010/main" val="31713771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20</a:t>
            </a:fld>
            <a:endParaRPr lang="en-US"/>
          </a:p>
        </p:txBody>
      </p:sp>
    </p:spTree>
    <p:extLst>
      <p:ext uri="{BB962C8B-B14F-4D97-AF65-F5344CB8AC3E}">
        <p14:creationId xmlns:p14="http://schemas.microsoft.com/office/powerpoint/2010/main" val="10004243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21</a:t>
            </a:fld>
            <a:endParaRPr lang="en-US"/>
          </a:p>
        </p:txBody>
      </p:sp>
    </p:spTree>
    <p:extLst>
      <p:ext uri="{BB962C8B-B14F-4D97-AF65-F5344CB8AC3E}">
        <p14:creationId xmlns:p14="http://schemas.microsoft.com/office/powerpoint/2010/main" val="38824658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22</a:t>
            </a:fld>
            <a:endParaRPr lang="en-US"/>
          </a:p>
        </p:txBody>
      </p:sp>
    </p:spTree>
    <p:extLst>
      <p:ext uri="{BB962C8B-B14F-4D97-AF65-F5344CB8AC3E}">
        <p14:creationId xmlns:p14="http://schemas.microsoft.com/office/powerpoint/2010/main" val="32997206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23</a:t>
            </a:fld>
            <a:endParaRPr lang="en-US"/>
          </a:p>
        </p:txBody>
      </p:sp>
    </p:spTree>
    <p:extLst>
      <p:ext uri="{BB962C8B-B14F-4D97-AF65-F5344CB8AC3E}">
        <p14:creationId xmlns:p14="http://schemas.microsoft.com/office/powerpoint/2010/main" val="9786457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24</a:t>
            </a:fld>
            <a:endParaRPr lang="en-US"/>
          </a:p>
        </p:txBody>
      </p:sp>
    </p:spTree>
    <p:extLst>
      <p:ext uri="{BB962C8B-B14F-4D97-AF65-F5344CB8AC3E}">
        <p14:creationId xmlns:p14="http://schemas.microsoft.com/office/powerpoint/2010/main" val="1540145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25</a:t>
            </a:fld>
            <a:endParaRPr lang="en-US"/>
          </a:p>
        </p:txBody>
      </p:sp>
    </p:spTree>
    <p:extLst>
      <p:ext uri="{BB962C8B-B14F-4D97-AF65-F5344CB8AC3E}">
        <p14:creationId xmlns:p14="http://schemas.microsoft.com/office/powerpoint/2010/main" val="9423960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26</a:t>
            </a:fld>
            <a:endParaRPr lang="en-US"/>
          </a:p>
        </p:txBody>
      </p:sp>
    </p:spTree>
    <p:extLst>
      <p:ext uri="{BB962C8B-B14F-4D97-AF65-F5344CB8AC3E}">
        <p14:creationId xmlns:p14="http://schemas.microsoft.com/office/powerpoint/2010/main" val="41329130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27</a:t>
            </a:fld>
            <a:endParaRPr lang="en-US"/>
          </a:p>
        </p:txBody>
      </p:sp>
    </p:spTree>
    <p:extLst>
      <p:ext uri="{BB962C8B-B14F-4D97-AF65-F5344CB8AC3E}">
        <p14:creationId xmlns:p14="http://schemas.microsoft.com/office/powerpoint/2010/main" val="10302033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28</a:t>
            </a:fld>
            <a:endParaRPr lang="en-US"/>
          </a:p>
        </p:txBody>
      </p:sp>
    </p:spTree>
    <p:extLst>
      <p:ext uri="{BB962C8B-B14F-4D97-AF65-F5344CB8AC3E}">
        <p14:creationId xmlns:p14="http://schemas.microsoft.com/office/powerpoint/2010/main" val="8924406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29</a:t>
            </a:fld>
            <a:endParaRPr lang="en-US"/>
          </a:p>
        </p:txBody>
      </p:sp>
    </p:spTree>
    <p:extLst>
      <p:ext uri="{BB962C8B-B14F-4D97-AF65-F5344CB8AC3E}">
        <p14:creationId xmlns:p14="http://schemas.microsoft.com/office/powerpoint/2010/main" val="2566671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3</a:t>
            </a:fld>
            <a:endParaRPr lang="en-US"/>
          </a:p>
        </p:txBody>
      </p:sp>
    </p:spTree>
    <p:extLst>
      <p:ext uri="{BB962C8B-B14F-4D97-AF65-F5344CB8AC3E}">
        <p14:creationId xmlns:p14="http://schemas.microsoft.com/office/powerpoint/2010/main" val="23354486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30</a:t>
            </a:fld>
            <a:endParaRPr lang="en-US"/>
          </a:p>
        </p:txBody>
      </p:sp>
    </p:spTree>
    <p:extLst>
      <p:ext uri="{BB962C8B-B14F-4D97-AF65-F5344CB8AC3E}">
        <p14:creationId xmlns:p14="http://schemas.microsoft.com/office/powerpoint/2010/main" val="21164591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31</a:t>
            </a:fld>
            <a:endParaRPr lang="en-US"/>
          </a:p>
        </p:txBody>
      </p:sp>
    </p:spTree>
    <p:extLst>
      <p:ext uri="{BB962C8B-B14F-4D97-AF65-F5344CB8AC3E}">
        <p14:creationId xmlns:p14="http://schemas.microsoft.com/office/powerpoint/2010/main" val="28017585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32</a:t>
            </a:fld>
            <a:endParaRPr lang="en-US"/>
          </a:p>
        </p:txBody>
      </p:sp>
    </p:spTree>
    <p:extLst>
      <p:ext uri="{BB962C8B-B14F-4D97-AF65-F5344CB8AC3E}">
        <p14:creationId xmlns:p14="http://schemas.microsoft.com/office/powerpoint/2010/main" val="400283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4</a:t>
            </a:fld>
            <a:endParaRPr lang="en-US"/>
          </a:p>
        </p:txBody>
      </p:sp>
    </p:spTree>
    <p:extLst>
      <p:ext uri="{BB962C8B-B14F-4D97-AF65-F5344CB8AC3E}">
        <p14:creationId xmlns:p14="http://schemas.microsoft.com/office/powerpoint/2010/main" val="3458945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385A4C-43B6-4D94-A089-34657BC0185C}" type="slidenum">
              <a:rPr lang="en-US" smtClean="0"/>
              <a:t>5</a:t>
            </a:fld>
            <a:endParaRPr lang="en-US"/>
          </a:p>
        </p:txBody>
      </p:sp>
    </p:spTree>
    <p:extLst>
      <p:ext uri="{BB962C8B-B14F-4D97-AF65-F5344CB8AC3E}">
        <p14:creationId xmlns:p14="http://schemas.microsoft.com/office/powerpoint/2010/main" val="1427925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6</a:t>
            </a:fld>
            <a:endParaRPr lang="en-US"/>
          </a:p>
        </p:txBody>
      </p:sp>
    </p:spTree>
    <p:extLst>
      <p:ext uri="{BB962C8B-B14F-4D97-AF65-F5344CB8AC3E}">
        <p14:creationId xmlns:p14="http://schemas.microsoft.com/office/powerpoint/2010/main" val="707612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7</a:t>
            </a:fld>
            <a:endParaRPr lang="en-US"/>
          </a:p>
        </p:txBody>
      </p:sp>
    </p:spTree>
    <p:extLst>
      <p:ext uri="{BB962C8B-B14F-4D97-AF65-F5344CB8AC3E}">
        <p14:creationId xmlns:p14="http://schemas.microsoft.com/office/powerpoint/2010/main" val="1457433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8</a:t>
            </a:fld>
            <a:endParaRPr lang="en-US"/>
          </a:p>
        </p:txBody>
      </p:sp>
    </p:spTree>
    <p:extLst>
      <p:ext uri="{BB962C8B-B14F-4D97-AF65-F5344CB8AC3E}">
        <p14:creationId xmlns:p14="http://schemas.microsoft.com/office/powerpoint/2010/main" val="4258107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385A4C-43B6-4D94-A089-34657BC0185C}" type="slidenum">
              <a:rPr lang="en-US" smtClean="0"/>
              <a:t>9</a:t>
            </a:fld>
            <a:endParaRPr lang="en-US"/>
          </a:p>
        </p:txBody>
      </p:sp>
    </p:spTree>
    <p:extLst>
      <p:ext uri="{BB962C8B-B14F-4D97-AF65-F5344CB8AC3E}">
        <p14:creationId xmlns:p14="http://schemas.microsoft.com/office/powerpoint/2010/main" val="2773036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0999"/>
            <a:ext cx="8229600" cy="2057400"/>
          </a:xfrm>
        </p:spPr>
        <p:txBody>
          <a:bodyPr/>
          <a:lstStyle/>
          <a:p>
            <a:r>
              <a:rPr lang="en-US"/>
              <a:t>Click to edit Master title style</a:t>
            </a:r>
          </a:p>
        </p:txBody>
      </p:sp>
      <p:sp>
        <p:nvSpPr>
          <p:cNvPr id="8" name="Text Placeholder 7"/>
          <p:cNvSpPr>
            <a:spLocks noGrp="1"/>
          </p:cNvSpPr>
          <p:nvPr>
            <p:ph type="body" sz="quarter" idx="12"/>
          </p:nvPr>
        </p:nvSpPr>
        <p:spPr>
          <a:xfrm>
            <a:off x="530352" y="2587752"/>
            <a:ext cx="8156448" cy="3136392"/>
          </a:xfrm>
        </p:spPr>
        <p:txBody>
          <a:bodyPr>
            <a:norm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Picture Placeholder 4"/>
          <p:cNvSpPr>
            <a:spLocks noGrp="1"/>
          </p:cNvSpPr>
          <p:nvPr>
            <p:ph type="pic" sz="quarter" idx="10"/>
          </p:nvPr>
        </p:nvSpPr>
        <p:spPr>
          <a:xfrm>
            <a:off x="230188" y="5559552"/>
            <a:ext cx="886968" cy="886968"/>
          </a:xfrm>
        </p:spPr>
        <p:txBody>
          <a:bodyPr/>
          <a:lstStyle/>
          <a:p>
            <a:endParaRPr lang="en-CA" dirty="0"/>
          </a:p>
        </p:txBody>
      </p:sp>
      <p:sp>
        <p:nvSpPr>
          <p:cNvPr id="6" name="Picture Placeholder 6"/>
          <p:cNvSpPr>
            <a:spLocks noGrp="1"/>
          </p:cNvSpPr>
          <p:nvPr>
            <p:ph type="pic" sz="quarter" idx="11"/>
          </p:nvPr>
        </p:nvSpPr>
        <p:spPr>
          <a:xfrm>
            <a:off x="7379208" y="6108192"/>
            <a:ext cx="1453896" cy="493776"/>
          </a:xfrm>
        </p:spPr>
        <p:txBody>
          <a:bodyPr/>
          <a:lstStyle/>
          <a:p>
            <a:endParaRPr lang="en-CA" dirty="0"/>
          </a:p>
        </p:txBody>
      </p:sp>
    </p:spTree>
    <p:extLst>
      <p:ext uri="{BB962C8B-B14F-4D97-AF65-F5344CB8AC3E}">
        <p14:creationId xmlns:p14="http://schemas.microsoft.com/office/powerpoint/2010/main" val="278401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413840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1480124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171990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18459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with Intr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457200" y="1524000"/>
            <a:ext cx="8229600" cy="914400"/>
          </a:xfrm>
        </p:spPr>
        <p:txBody>
          <a:bodyPr>
            <a:noAutofit/>
          </a:bodyPr>
          <a:lstStyle>
            <a:lvl1pPr>
              <a:defRPr sz="2000"/>
            </a:lvl1pPr>
            <a:lvl2pPr>
              <a:defRPr sz="20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3" name="Content Placeholder 2"/>
          <p:cNvSpPr>
            <a:spLocks noGrp="1"/>
          </p:cNvSpPr>
          <p:nvPr>
            <p:ph idx="1"/>
          </p:nvPr>
        </p:nvSpPr>
        <p:spPr>
          <a:xfrm>
            <a:off x="457200" y="2590801"/>
            <a:ext cx="8229600" cy="2590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1"/>
          </p:nvPr>
        </p:nvSpPr>
        <p:spPr>
          <a:xfrm>
            <a:off x="457200" y="5334000"/>
            <a:ext cx="8229600" cy="685800"/>
          </a:xfrm>
        </p:spPr>
        <p:txBody>
          <a:bodyPr>
            <a:noAutofit/>
          </a:bodyPr>
          <a:lstStyle>
            <a:lvl1pPr>
              <a:defRPr sz="2000"/>
            </a:lvl1pPr>
            <a:lvl2pPr>
              <a:defRPr sz="2000"/>
            </a:lvl2pPr>
            <a:lvl3pPr>
              <a:defRPr sz="20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502010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455874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119380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8180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4048" y="301752"/>
            <a:ext cx="8229600" cy="1143000"/>
          </a:xfrm>
        </p:spPr>
        <p:txBody>
          <a:bodyPr/>
          <a:lstStyle/>
          <a:p>
            <a:r>
              <a:rPr lang="en-US"/>
              <a:t>Click to edit Master title style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309804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78010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41453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1141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pa.org/pi/about/publications/caregivers/practice-settings/assessment/tools/zarit.asp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www.rosalynncarter.org/caregiver_assessment/%20%20http:/www.apa.org/pi/about/publications/caregivers/practice-settings/assessment/tools/stress-burden.aspx" TargetMode="External"/><Relationship Id="rId5" Type="http://schemas.openxmlformats.org/officeDocument/2006/relationships/hyperlink" Target="http://www.apa.org/pi/about/publications/caregivers/practice-settings/assessment/tools/caregiver-reaction.aspx" TargetMode="External"/><Relationship Id="rId4" Type="http://schemas.openxmlformats.org/officeDocument/2006/relationships/hyperlink" Target="http://www.rosalynncarter.org/UserFiles/RAM.pdf"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aregiver.org/caregivers-count-too-s3-what-should-assessments-include"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actonalz.org/provider-practice-tools"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www.rosalynncarter.org/caring%20for%20you/" TargetMode="External"/><Relationship Id="rId5" Type="http://schemas.openxmlformats.org/officeDocument/2006/relationships/hyperlink" Target="https://www.youtube.com/watch?v=EScLaVevn94" TargetMode="External"/><Relationship Id="rId4" Type="http://schemas.openxmlformats.org/officeDocument/2006/relationships/hyperlink" Target="http://www.actonalz.org/dementia-education"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alz.org/national/documents/aoagrant_tools_physicianoutreach.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hyperlink" Target="https://www.nia.nih.gov/health/publication/talking-your-older-patient" TargetMode="External"/><Relationship Id="rId4" Type="http://schemas.openxmlformats.org/officeDocument/2006/relationships/hyperlink" Target="https://www.nia.nih.gov/alzheimers/alzheimers-and-dementia-resources-professionals"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alz.org/care/overview.asp" TargetMode="External"/><Relationship Id="rId3" Type="http://schemas.openxmlformats.org/officeDocument/2006/relationships/hyperlink" Target="http://www.ccal.org/person-centered-matters-video/" TargetMode="External"/><Relationship Id="rId7" Type="http://schemas.openxmlformats.org/officeDocument/2006/relationships/hyperlink" Target="http://www.communityresourcefinder.org/"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www.alz.org/documents/national/topicsheet_communicatingwithyourdoc.pdf" TargetMode="External"/><Relationship Id="rId5" Type="http://schemas.openxmlformats.org/officeDocument/2006/relationships/hyperlink" Target="http://actonalz.org/node/112" TargetMode="External"/><Relationship Id="rId4" Type="http://schemas.openxmlformats.org/officeDocument/2006/relationships/hyperlink" Target="https://hrsa.connectsolutions.com/p78jdni2qho/"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How Clinicians Can Interact Effectively with Caregivers</a:t>
            </a:r>
          </a:p>
        </p:txBody>
      </p:sp>
      <p:sp>
        <p:nvSpPr>
          <p:cNvPr id="7" name="Text Placeholder 6"/>
          <p:cNvSpPr>
            <a:spLocks noGrp="1"/>
          </p:cNvSpPr>
          <p:nvPr>
            <p:ph type="body" sz="quarter" idx="12"/>
          </p:nvPr>
        </p:nvSpPr>
        <p:spPr/>
        <p:txBody>
          <a:bodyPr>
            <a:normAutofit fontScale="92500" lnSpcReduction="10000"/>
          </a:bodyPr>
          <a:lstStyle/>
          <a:p>
            <a:pPr lvl="0" algn="ctr"/>
            <a:r>
              <a:rPr lang="en-US" altLang="en-US" dirty="0">
                <a:solidFill>
                  <a:prstClr val="black"/>
                </a:solidFill>
                <a:latin typeface="Calibri" panose="020F0502020204030204" pitchFamily="34" charset="0"/>
              </a:rPr>
              <a:t>This module was</a:t>
            </a:r>
            <a:r>
              <a:rPr lang="en-US" dirty="0">
                <a:solidFill>
                  <a:prstClr val="black"/>
                </a:solidFill>
              </a:rPr>
              <a:t> developed under a contract from the U.S. Department of Health and</a:t>
            </a:r>
          </a:p>
          <a:p>
            <a:pPr lvl="0" algn="ctr"/>
            <a:r>
              <a:rPr lang="en-US" dirty="0">
                <a:solidFill>
                  <a:prstClr val="black"/>
                </a:solidFill>
              </a:rPr>
              <a:t> Human Services, Health Resources and Services Administration.  This work was </a:t>
            </a:r>
          </a:p>
          <a:p>
            <a:pPr lvl="0" algn="ctr"/>
            <a:r>
              <a:rPr lang="en-US" dirty="0">
                <a:solidFill>
                  <a:prstClr val="black"/>
                </a:solidFill>
              </a:rPr>
              <a:t>funded by the U.S. Department of Health and Human Services, Office of Women’s Health.</a:t>
            </a:r>
          </a:p>
          <a:p>
            <a:pPr algn="ctr"/>
            <a:endParaRPr lang="en-US" i="1" dirty="0"/>
          </a:p>
          <a:p>
            <a:pPr algn="ctr"/>
            <a:r>
              <a:rPr lang="en-US" b="1" dirty="0"/>
              <a:t>Disclaimer</a:t>
            </a:r>
            <a:r>
              <a:rPr lang="en-US" i="1" dirty="0"/>
              <a:t>: Some of the views expressed in this presentation module </a:t>
            </a:r>
          </a:p>
          <a:p>
            <a:pPr algn="ctr"/>
            <a:r>
              <a:rPr lang="en-US" i="1" dirty="0"/>
              <a:t>are solely the opinions of the author(s) and do not necessarily </a:t>
            </a:r>
          </a:p>
          <a:p>
            <a:pPr algn="ctr"/>
            <a:r>
              <a:rPr lang="en-US" i="1" dirty="0"/>
              <a:t>reflect the official policies of the U.S. Department of Health and Human Services </a:t>
            </a:r>
          </a:p>
          <a:p>
            <a:pPr algn="ctr"/>
            <a:r>
              <a:rPr lang="en-US" i="1" dirty="0"/>
              <a:t>or the Health Resources and Services Administration, </a:t>
            </a:r>
          </a:p>
          <a:p>
            <a:pPr algn="ctr"/>
            <a:r>
              <a:rPr lang="en-US" i="1" dirty="0"/>
              <a:t>nor does mention of the department or agency names imply </a:t>
            </a:r>
          </a:p>
          <a:p>
            <a:pPr algn="ctr"/>
            <a:r>
              <a:rPr lang="en-US" i="1" dirty="0"/>
              <a:t>endorsement by the U.S. Government</a:t>
            </a:r>
            <a:r>
              <a:rPr lang="en-US" i="1" dirty="0" smtClean="0"/>
              <a:t>.</a:t>
            </a:r>
            <a:endParaRPr lang="en-CA" dirty="0"/>
          </a:p>
        </p:txBody>
      </p:sp>
      <p:pic>
        <p:nvPicPr>
          <p:cNvPr id="8" name="Picture Placeholder 7"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735" r="735"/>
          <a:stretch>
            <a:fillRect/>
          </a:stretch>
        </p:blipFill>
        <p:spPr/>
      </p:pic>
      <p:pic>
        <p:nvPicPr>
          <p:cNvPr id="9" name="Picture Placeholder 8" descr="Logo of the Health Resources and Services Administration (HRSA)"/>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1419480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Respecting</a:t>
            </a:r>
          </a:p>
        </p:txBody>
      </p:sp>
      <p:sp>
        <p:nvSpPr>
          <p:cNvPr id="3" name="Content Placeholder 2"/>
          <p:cNvSpPr>
            <a:spLocks noGrp="1"/>
          </p:cNvSpPr>
          <p:nvPr>
            <p:ph idx="1"/>
          </p:nvPr>
        </p:nvSpPr>
        <p:spPr/>
        <p:txBody>
          <a:bodyPr>
            <a:normAutofit/>
          </a:bodyPr>
          <a:lstStyle/>
          <a:p>
            <a:r>
              <a:rPr lang="en-US" smtClean="0"/>
              <a:t>Caregivers</a:t>
            </a:r>
            <a:r>
              <a:rPr lang="en-US" dirty="0" smtClean="0"/>
              <a:t>’ </a:t>
            </a:r>
            <a:r>
              <a:rPr lang="en-US" dirty="0"/>
              <a:t>opinions/ observations have </a:t>
            </a:r>
            <a:r>
              <a:rPr lang="en-US" dirty="0" smtClean="0"/>
              <a:t>value.</a:t>
            </a:r>
            <a:endParaRPr lang="en-US" dirty="0"/>
          </a:p>
          <a:p>
            <a:r>
              <a:rPr lang="en-US" dirty="0"/>
              <a:t>Their advice should be </a:t>
            </a:r>
            <a:r>
              <a:rPr lang="en-US" dirty="0" smtClean="0"/>
              <a:t>sought. </a:t>
            </a:r>
            <a:endParaRPr lang="en-US" dirty="0"/>
          </a:p>
          <a:p>
            <a:r>
              <a:rPr lang="en-US" dirty="0"/>
              <a:t>They should be actively involved in </a:t>
            </a:r>
            <a:r>
              <a:rPr lang="en-US" dirty="0" smtClean="0"/>
              <a:t>decision-making.</a:t>
            </a:r>
            <a:endParaRPr lang="en-US" dirty="0"/>
          </a:p>
          <a:p>
            <a:r>
              <a:rPr lang="en-US" dirty="0"/>
              <a:t>They should be asked about their own </a:t>
            </a:r>
            <a:r>
              <a:rPr lang="en-US" dirty="0" smtClean="0"/>
              <a:t>needs.</a:t>
            </a:r>
            <a:endParaRPr lang="en-US" dirty="0"/>
          </a:p>
        </p:txBody>
      </p:sp>
    </p:spTree>
    <p:extLst>
      <p:ext uri="{BB962C8B-B14F-4D97-AF65-F5344CB8AC3E}">
        <p14:creationId xmlns:p14="http://schemas.microsoft.com/office/powerpoint/2010/main" val="2367358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Informing</a:t>
            </a:r>
          </a:p>
        </p:txBody>
      </p:sp>
      <p:sp>
        <p:nvSpPr>
          <p:cNvPr id="3" name="Content Placeholder 2"/>
          <p:cNvSpPr>
            <a:spLocks noGrp="1"/>
          </p:cNvSpPr>
          <p:nvPr>
            <p:ph idx="1"/>
          </p:nvPr>
        </p:nvSpPr>
        <p:spPr/>
        <p:txBody>
          <a:bodyPr/>
          <a:lstStyle/>
          <a:p>
            <a:pPr>
              <a:spcAft>
                <a:spcPts val="3200"/>
              </a:spcAft>
            </a:pPr>
            <a:r>
              <a:rPr lang="en-US" dirty="0" smtClean="0"/>
              <a:t>Shared decision-making </a:t>
            </a:r>
            <a:r>
              <a:rPr lang="en-US" dirty="0"/>
              <a:t>is </a:t>
            </a:r>
            <a:r>
              <a:rPr lang="en-US" dirty="0" smtClean="0"/>
              <a:t>patient-centered.</a:t>
            </a:r>
          </a:p>
          <a:p>
            <a:pPr>
              <a:spcAft>
                <a:spcPts val="3200"/>
              </a:spcAft>
            </a:pPr>
            <a:r>
              <a:rPr lang="en-US" dirty="0" smtClean="0"/>
              <a:t>The </a:t>
            </a:r>
            <a:r>
              <a:rPr lang="en-US" dirty="0"/>
              <a:t>provider is a primary source of information for the </a:t>
            </a:r>
            <a:r>
              <a:rPr lang="en-US" dirty="0" smtClean="0"/>
              <a:t>caregiver.</a:t>
            </a:r>
          </a:p>
          <a:p>
            <a:pPr>
              <a:spcAft>
                <a:spcPts val="3200"/>
              </a:spcAft>
            </a:pPr>
            <a:r>
              <a:rPr lang="en-US" dirty="0" smtClean="0"/>
              <a:t>Other </a:t>
            </a:r>
            <a:r>
              <a:rPr lang="en-US" dirty="0"/>
              <a:t>information sources need to be </a:t>
            </a:r>
            <a:r>
              <a:rPr lang="en-US" dirty="0" smtClean="0"/>
              <a:t>vetted.</a:t>
            </a:r>
            <a:endParaRPr lang="en-US" dirty="0"/>
          </a:p>
        </p:txBody>
      </p:sp>
    </p:spTree>
    <p:extLst>
      <p:ext uri="{BB962C8B-B14F-4D97-AF65-F5344CB8AC3E}">
        <p14:creationId xmlns:p14="http://schemas.microsoft.com/office/powerpoint/2010/main" val="2397274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Establishing a Partnership</a:t>
            </a:r>
          </a:p>
        </p:txBody>
      </p:sp>
      <p:sp>
        <p:nvSpPr>
          <p:cNvPr id="3" name="Content Placeholder 2"/>
          <p:cNvSpPr>
            <a:spLocks noGrp="1"/>
          </p:cNvSpPr>
          <p:nvPr>
            <p:ph idx="1"/>
          </p:nvPr>
        </p:nvSpPr>
        <p:spPr/>
        <p:txBody>
          <a:bodyPr>
            <a:normAutofit/>
          </a:bodyPr>
          <a:lstStyle/>
          <a:p>
            <a:pPr marL="0" indent="0">
              <a:buNone/>
            </a:pPr>
            <a:r>
              <a:rPr lang="en-US" sz="3600" smtClean="0">
                <a:solidFill>
                  <a:prstClr val="black"/>
                </a:solidFill>
                <a:latin typeface="Calibri" panose="020F0502020204030204" pitchFamily="34" charset="0"/>
                <a:ea typeface="+mj-ea"/>
                <a:cs typeface="+mj-cs"/>
              </a:rPr>
              <a:t>You </a:t>
            </a:r>
            <a:r>
              <a:rPr lang="en-US" sz="3600" dirty="0">
                <a:solidFill>
                  <a:prstClr val="black"/>
                </a:solidFill>
                <a:latin typeface="Calibri" panose="020F0502020204030204" pitchFamily="34" charset="0"/>
                <a:ea typeface="+mj-ea"/>
                <a:cs typeface="+mj-cs"/>
              </a:rPr>
              <a:t>are meeting with the daughter of an </a:t>
            </a:r>
            <a:r>
              <a:rPr lang="en-US" sz="3600" dirty="0" smtClean="0">
                <a:solidFill>
                  <a:prstClr val="black"/>
                </a:solidFill>
                <a:latin typeface="Calibri" panose="020F0502020204030204" pitchFamily="34" charset="0"/>
                <a:ea typeface="+mj-ea"/>
                <a:cs typeface="+mj-cs"/>
              </a:rPr>
              <a:t>82-year-old </a:t>
            </a:r>
            <a:r>
              <a:rPr lang="en-US" sz="3600" dirty="0">
                <a:solidFill>
                  <a:prstClr val="black"/>
                </a:solidFill>
                <a:latin typeface="Calibri" panose="020F0502020204030204" pitchFamily="34" charset="0"/>
                <a:ea typeface="+mj-ea"/>
                <a:cs typeface="+mj-cs"/>
              </a:rPr>
              <a:t>man recently diagnosed with moderate </a:t>
            </a:r>
            <a:r>
              <a:rPr lang="en-US" sz="3600" dirty="0" smtClean="0">
                <a:solidFill>
                  <a:prstClr val="black"/>
                </a:solidFill>
                <a:latin typeface="Calibri" panose="020F0502020204030204" pitchFamily="34" charset="0"/>
                <a:ea typeface="+mj-ea"/>
                <a:cs typeface="+mj-cs"/>
              </a:rPr>
              <a:t>dementia.</a:t>
            </a:r>
            <a:endParaRPr lang="en-US" sz="3600" dirty="0">
              <a:latin typeface="Calibri" panose="020F0502020204030204" pitchFamily="34" charset="0"/>
            </a:endParaRPr>
          </a:p>
        </p:txBody>
      </p:sp>
    </p:spTree>
    <p:extLst>
      <p:ext uri="{BB962C8B-B14F-4D97-AF65-F5344CB8AC3E}">
        <p14:creationId xmlns:p14="http://schemas.microsoft.com/office/powerpoint/2010/main" val="251205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Response to Establishing a Partnership</a:t>
            </a:r>
          </a:p>
        </p:txBody>
      </p:sp>
      <p:sp>
        <p:nvSpPr>
          <p:cNvPr id="3" name="Content Placeholder 2"/>
          <p:cNvSpPr>
            <a:spLocks noGrp="1"/>
          </p:cNvSpPr>
          <p:nvPr>
            <p:ph idx="1"/>
          </p:nvPr>
        </p:nvSpPr>
        <p:spPr/>
        <p:txBody>
          <a:bodyPr>
            <a:normAutofit/>
          </a:bodyPr>
          <a:lstStyle/>
          <a:p>
            <a:r>
              <a:rPr lang="en-US" dirty="0" smtClean="0"/>
              <a:t>Make </a:t>
            </a:r>
            <a:r>
              <a:rPr lang="en-US" dirty="0"/>
              <a:t>her </a:t>
            </a:r>
            <a:r>
              <a:rPr lang="en-US" dirty="0" smtClean="0"/>
              <a:t>welcome.</a:t>
            </a:r>
          </a:p>
          <a:p>
            <a:r>
              <a:rPr lang="en-US" dirty="0" smtClean="0"/>
              <a:t>Discuss </a:t>
            </a:r>
            <a:r>
              <a:rPr lang="en-US" dirty="0"/>
              <a:t>each team member’s </a:t>
            </a:r>
            <a:r>
              <a:rPr lang="en-US" dirty="0" smtClean="0"/>
              <a:t>role. </a:t>
            </a:r>
          </a:p>
          <a:p>
            <a:r>
              <a:rPr lang="en-US" dirty="0" smtClean="0"/>
              <a:t>Ask </a:t>
            </a:r>
            <a:r>
              <a:rPr lang="en-US" dirty="0"/>
              <a:t>her what she wants to </a:t>
            </a:r>
            <a:r>
              <a:rPr lang="en-US" dirty="0" smtClean="0"/>
              <a:t>know.</a:t>
            </a:r>
            <a:endParaRPr lang="en-US" dirty="0"/>
          </a:p>
          <a:p>
            <a:r>
              <a:rPr lang="en-US" dirty="0"/>
              <a:t>Answer her </a:t>
            </a:r>
            <a:r>
              <a:rPr lang="en-US" dirty="0" smtClean="0"/>
              <a:t>questions.</a:t>
            </a:r>
            <a:endParaRPr lang="en-US" dirty="0"/>
          </a:p>
          <a:p>
            <a:r>
              <a:rPr lang="en-US" dirty="0"/>
              <a:t>Provide </a:t>
            </a:r>
            <a:r>
              <a:rPr lang="en-US" dirty="0" smtClean="0"/>
              <a:t>resources.</a:t>
            </a:r>
          </a:p>
          <a:p>
            <a:r>
              <a:rPr lang="en-US" dirty="0" smtClean="0"/>
              <a:t>Ask </a:t>
            </a:r>
            <a:r>
              <a:rPr lang="en-US" dirty="0"/>
              <a:t>probing questions to help identify what the </a:t>
            </a:r>
            <a:r>
              <a:rPr lang="en-US" dirty="0" smtClean="0"/>
              <a:t>she </a:t>
            </a:r>
            <a:r>
              <a:rPr lang="en-US" dirty="0"/>
              <a:t>may need to know</a:t>
            </a:r>
            <a:r>
              <a:rPr lang="en-US" dirty="0" smtClean="0"/>
              <a:t>.</a:t>
            </a:r>
            <a:endParaRPr lang="en-US" dirty="0"/>
          </a:p>
        </p:txBody>
      </p:sp>
    </p:spTree>
    <p:extLst>
      <p:ext uri="{BB962C8B-B14F-4D97-AF65-F5344CB8AC3E}">
        <p14:creationId xmlns:p14="http://schemas.microsoft.com/office/powerpoint/2010/main" val="1521005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Optimizing Caregiver Interactions</a:t>
            </a:r>
          </a:p>
        </p:txBody>
      </p:sp>
      <p:sp>
        <p:nvSpPr>
          <p:cNvPr id="3" name="Content Placeholder 2"/>
          <p:cNvSpPr>
            <a:spLocks noGrp="1"/>
          </p:cNvSpPr>
          <p:nvPr>
            <p:ph idx="1"/>
          </p:nvPr>
        </p:nvSpPr>
        <p:spPr>
          <a:xfrm>
            <a:off x="457200" y="1143000"/>
            <a:ext cx="8229600" cy="4572001"/>
          </a:xfrm>
        </p:spPr>
        <p:txBody>
          <a:bodyPr>
            <a:normAutofit/>
          </a:bodyPr>
          <a:lstStyle/>
          <a:p>
            <a:r>
              <a:rPr lang="en-US" dirty="0" smtClean="0"/>
              <a:t>Explain the Health </a:t>
            </a:r>
            <a:r>
              <a:rPr lang="en-US" dirty="0"/>
              <a:t>Insurance Portability and Accountability Act (HIPAA</a:t>
            </a:r>
            <a:r>
              <a:rPr lang="en-US" dirty="0" smtClean="0"/>
              <a:t>).</a:t>
            </a:r>
            <a:endParaRPr lang="en-US" dirty="0"/>
          </a:p>
          <a:p>
            <a:r>
              <a:rPr lang="en-US" dirty="0"/>
              <a:t>Discuss reasonable response times to </a:t>
            </a:r>
            <a:r>
              <a:rPr lang="en-US" dirty="0" smtClean="0"/>
              <a:t>queries.</a:t>
            </a:r>
            <a:endParaRPr lang="en-US" dirty="0"/>
          </a:p>
          <a:p>
            <a:r>
              <a:rPr lang="en-US" dirty="0"/>
              <a:t>Agree on what to address in </a:t>
            </a:r>
            <a:r>
              <a:rPr lang="en-US" dirty="0" smtClean="0"/>
              <a:t>each office visit.</a:t>
            </a:r>
            <a:endParaRPr lang="en-US" dirty="0"/>
          </a:p>
          <a:p>
            <a:r>
              <a:rPr lang="en-US" dirty="0"/>
              <a:t>Prepare team members to participate in longer discussions and </a:t>
            </a:r>
            <a:r>
              <a:rPr lang="en-US" dirty="0" smtClean="0"/>
              <a:t>consultations.</a:t>
            </a:r>
            <a:endParaRPr lang="en-US" dirty="0"/>
          </a:p>
        </p:txBody>
      </p:sp>
    </p:spTree>
    <p:extLst>
      <p:ext uri="{BB962C8B-B14F-4D97-AF65-F5344CB8AC3E}">
        <p14:creationId xmlns:p14="http://schemas.microsoft.com/office/powerpoint/2010/main" val="842895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Assessing Caregiver’s Readiness </a:t>
            </a:r>
            <a:br>
              <a:rPr lang="en-US" dirty="0"/>
            </a:br>
            <a:r>
              <a:rPr lang="en-US" dirty="0"/>
              <a:t>to Provide Care</a:t>
            </a:r>
          </a:p>
        </p:txBody>
      </p:sp>
      <p:sp>
        <p:nvSpPr>
          <p:cNvPr id="3" name="Content Placeholder 2"/>
          <p:cNvSpPr>
            <a:spLocks noGrp="1"/>
          </p:cNvSpPr>
          <p:nvPr>
            <p:ph idx="1"/>
          </p:nvPr>
        </p:nvSpPr>
        <p:spPr/>
        <p:txBody>
          <a:bodyPr>
            <a:normAutofit/>
          </a:bodyPr>
          <a:lstStyle/>
          <a:p>
            <a:pPr>
              <a:spcAft>
                <a:spcPts val="3200"/>
              </a:spcAft>
            </a:pPr>
            <a:r>
              <a:rPr lang="en-US" dirty="0" smtClean="0"/>
              <a:t>The Caregiver </a:t>
            </a:r>
            <a:r>
              <a:rPr lang="en-US" dirty="0"/>
              <a:t>Self-Assessment </a:t>
            </a:r>
            <a:r>
              <a:rPr lang="en-US" dirty="0" smtClean="0"/>
              <a:t>Tool </a:t>
            </a:r>
            <a:r>
              <a:rPr lang="en-US" dirty="0"/>
              <a:t>can assess caregiver’s readiness for the </a:t>
            </a:r>
            <a:r>
              <a:rPr lang="en-US" dirty="0" smtClean="0"/>
              <a:t>role.</a:t>
            </a:r>
            <a:endParaRPr lang="en-US" dirty="0"/>
          </a:p>
          <a:p>
            <a:pPr>
              <a:spcAft>
                <a:spcPts val="3200"/>
              </a:spcAft>
            </a:pPr>
            <a:r>
              <a:rPr lang="en-US" dirty="0"/>
              <a:t>Discuss their answers with them and address their </a:t>
            </a:r>
            <a:r>
              <a:rPr lang="en-US" dirty="0" smtClean="0"/>
              <a:t>concerns.</a:t>
            </a:r>
          </a:p>
          <a:p>
            <a:pPr marL="0" indent="0" algn="r">
              <a:spcAft>
                <a:spcPts val="3200"/>
              </a:spcAft>
              <a:buNone/>
            </a:pPr>
            <a:r>
              <a:rPr lang="en-US" sz="2000" dirty="0" smtClean="0"/>
              <a:t>Kane </a:t>
            </a:r>
            <a:r>
              <a:rPr lang="en-US" sz="2000" dirty="0"/>
              <a:t>and Ouellette, 2011</a:t>
            </a:r>
          </a:p>
        </p:txBody>
      </p:sp>
    </p:spTree>
    <p:extLst>
      <p:ext uri="{BB962C8B-B14F-4D97-AF65-F5344CB8AC3E}">
        <p14:creationId xmlns:p14="http://schemas.microsoft.com/office/powerpoint/2010/main" val="7118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8762"/>
            <a:ext cx="8229600" cy="884238"/>
          </a:xfrm>
        </p:spPr>
        <p:txBody>
          <a:bodyPr>
            <a:noAutofit/>
          </a:bodyPr>
          <a:lstStyle/>
          <a:p>
            <a:r>
              <a:rPr lang="en-US" sz="3800" dirty="0" smtClean="0"/>
              <a:t>The Caregiver Self-Assessment Tool (I)  </a:t>
            </a:r>
            <a:endParaRPr lang="en-US" sz="3800" dirty="0"/>
          </a:p>
        </p:txBody>
      </p:sp>
      <p:sp>
        <p:nvSpPr>
          <p:cNvPr id="4" name="Content Placeholder 3"/>
          <p:cNvSpPr>
            <a:spLocks noGrp="1"/>
          </p:cNvSpPr>
          <p:nvPr>
            <p:ph sz="quarter" idx="10"/>
          </p:nvPr>
        </p:nvSpPr>
        <p:spPr>
          <a:xfrm>
            <a:off x="533400" y="1295400"/>
            <a:ext cx="8229600" cy="400110"/>
          </a:xfrm>
        </p:spPr>
        <p:txBody>
          <a:bodyPr/>
          <a:lstStyle/>
          <a:p>
            <a:pPr marL="0" indent="0">
              <a:buNone/>
            </a:pPr>
            <a:r>
              <a:rPr lang="en-US" sz="2000" dirty="0"/>
              <a:t>Each potential caregiver should ask himself/herself the following questions</a:t>
            </a:r>
            <a:r>
              <a:rPr lang="en-US" sz="2000" dirty="0" smtClean="0"/>
              <a:t>:</a:t>
            </a:r>
            <a:endParaRPr lang="en-US" sz="2000" dirty="0"/>
          </a:p>
        </p:txBody>
      </p:sp>
      <p:graphicFrame>
        <p:nvGraphicFramePr>
          <p:cNvPr id="5" name="Content Placeholder 4" descr="Caregiver Self-Assessment Tool (Part 1 of 4)"/>
          <p:cNvGraphicFramePr>
            <a:graphicFrameLocks noGrp="1"/>
          </p:cNvGraphicFramePr>
          <p:nvPr>
            <p:ph idx="1"/>
            <p:extLst>
              <p:ext uri="{D42A27DB-BD31-4B8C-83A1-F6EECF244321}">
                <p14:modId xmlns:p14="http://schemas.microsoft.com/office/powerpoint/2010/main" val="561003703"/>
              </p:ext>
            </p:extLst>
          </p:nvPr>
        </p:nvGraphicFramePr>
        <p:xfrm>
          <a:off x="457200" y="1905000"/>
          <a:ext cx="8229601" cy="4039284"/>
        </p:xfrm>
        <a:graphic>
          <a:graphicData uri="http://schemas.openxmlformats.org/drawingml/2006/table">
            <a:tbl>
              <a:tblPr firstRow="1" bandRow="1">
                <a:tableStyleId>{5C22544A-7EE6-4342-B048-85BDC9FD1C3A}</a:tableStyleId>
              </a:tblPr>
              <a:tblGrid>
                <a:gridCol w="7156991">
                  <a:extLst>
                    <a:ext uri="{9D8B030D-6E8A-4147-A177-3AD203B41FA5}">
                      <a16:colId xmlns:a16="http://schemas.microsoft.com/office/drawing/2014/main" val="20000"/>
                    </a:ext>
                  </a:extLst>
                </a:gridCol>
                <a:gridCol w="607785">
                  <a:extLst>
                    <a:ext uri="{9D8B030D-6E8A-4147-A177-3AD203B41FA5}">
                      <a16:colId xmlns:a16="http://schemas.microsoft.com/office/drawing/2014/main" val="20001"/>
                    </a:ext>
                  </a:extLst>
                </a:gridCol>
                <a:gridCol w="464825">
                  <a:extLst>
                    <a:ext uri="{9D8B030D-6E8A-4147-A177-3AD203B41FA5}">
                      <a16:colId xmlns:a16="http://schemas.microsoft.com/office/drawing/2014/main" val="20002"/>
                    </a:ext>
                  </a:extLst>
                </a:gridCol>
              </a:tblGrid>
              <a:tr h="503262">
                <a:tc>
                  <a:txBody>
                    <a:bodyPr/>
                    <a:lstStyle/>
                    <a:p>
                      <a:pPr marL="0" marR="0">
                        <a:lnSpc>
                          <a:spcPct val="200000"/>
                        </a:lnSpc>
                        <a:spcBef>
                          <a:spcPts val="100"/>
                        </a:spcBef>
                        <a:spcAft>
                          <a:spcPts val="100"/>
                        </a:spcAft>
                      </a:pPr>
                      <a:r>
                        <a:rPr lang="en-US" sz="1400" b="1" kern="1000" dirty="0">
                          <a:effectLst/>
                          <a:latin typeface="+mn-lt"/>
                          <a:ea typeface="Calibri" panose="020F0502020204030204" pitchFamily="34" charset="0"/>
                        </a:rPr>
                        <a:t>Questions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Yes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No</a:t>
                      </a:r>
                      <a:endParaRPr lang="en-US" sz="1400" b="1" kern="1000" dirty="0">
                        <a:effectLst/>
                        <a:latin typeface="+mn-lt"/>
                        <a:ea typeface="Times New Roman" panose="02020603050405020304" pitchFamily="18" charset="0"/>
                      </a:endParaRPr>
                    </a:p>
                  </a:txBody>
                  <a:tcPr marL="53671" marR="53671" marT="0" marB="0">
                    <a:solidFill>
                      <a:schemeClr val="tx2"/>
                    </a:solidFill>
                  </a:tcPr>
                </a:tc>
                <a:extLst>
                  <a:ext uri="{0D108BD9-81ED-4DB2-BD59-A6C34878D82A}">
                    <a16:rowId xmlns:a16="http://schemas.microsoft.com/office/drawing/2014/main" val="10000"/>
                  </a:ext>
                </a:extLst>
              </a:tr>
              <a:tr h="332512">
                <a:tc>
                  <a:txBody>
                    <a:bodyPr/>
                    <a:lstStyle/>
                    <a:p>
                      <a:r>
                        <a:rPr lang="en-US" sz="1400" dirty="0">
                          <a:latin typeface="+mn-lt"/>
                        </a:rPr>
                        <a:t>Caregiver Readiness Questions</a:t>
                      </a:r>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sym typeface="Symbol"/>
                        </a:rPr>
                        <a:t></a:t>
                      </a:r>
                      <a:endParaRPr lang="en-US" sz="1800" b="1" dirty="0" smtClean="0"/>
                    </a:p>
                  </a:txBody>
                  <a:tcPr marL="71562" marR="71562" marT="34290" marB="34290"/>
                </a:tc>
                <a:extLst>
                  <a:ext uri="{0D108BD9-81ED-4DB2-BD59-A6C34878D82A}">
                    <a16:rowId xmlns:a16="http://schemas.microsoft.com/office/drawing/2014/main" val="10001"/>
                  </a:ext>
                </a:extLst>
              </a:tr>
              <a:tr h="584143">
                <a:tc>
                  <a:txBody>
                    <a:bodyPr/>
                    <a:lstStyle/>
                    <a:p>
                      <a:r>
                        <a:rPr lang="en-US" sz="1400" dirty="0">
                          <a:effectLst/>
                          <a:latin typeface="+mn-lt"/>
                          <a:ea typeface="Calibri" panose="020F0502020204030204" pitchFamily="34" charset="0"/>
                        </a:rPr>
                        <a:t>1. Am I physically able to provide the needed assistance? (Could I continue doing this work for weeks? Months? Years? Do I have physical limitations for the work involved?)</a:t>
                      </a:r>
                      <a:endParaRPr lang="en-US" sz="1400" dirty="0">
                        <a:latin typeface="+mn-lt"/>
                      </a:endParaRPr>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2"/>
                  </a:ext>
                </a:extLst>
              </a:tr>
              <a:tr h="332512">
                <a:tc>
                  <a:txBody>
                    <a:bodyPr/>
                    <a:lstStyle/>
                    <a:p>
                      <a:r>
                        <a:rPr lang="en-US" sz="1400" dirty="0">
                          <a:latin typeface="+mn-lt"/>
                        </a:rPr>
                        <a:t>2. </a:t>
                      </a:r>
                      <a:r>
                        <a:rPr lang="en-US" sz="1400" kern="1200" dirty="0">
                          <a:solidFill>
                            <a:schemeClr val="dk1"/>
                          </a:solidFill>
                          <a:effectLst/>
                          <a:latin typeface="+mn-lt"/>
                          <a:ea typeface="+mn-ea"/>
                          <a:cs typeface="+mn-cs"/>
                        </a:rPr>
                        <a:t>Do my skills fit the profile of the tasks that need to be done?</a:t>
                      </a:r>
                      <a:endParaRPr lang="en-US" sz="1400" dirty="0">
                        <a:latin typeface="+mn-lt"/>
                      </a:endParaRPr>
                    </a:p>
                  </a:txBody>
                  <a:tcPr marL="71562" marR="71562" marT="34290" marB="34290"/>
                </a:tc>
                <a:tc>
                  <a:txBody>
                    <a:bodyPr/>
                    <a:lstStyle/>
                    <a:p>
                      <a:pPr algn="ctr"/>
                      <a:r>
                        <a:rPr lang="en-US" sz="1800" b="1" smtClean="0">
                          <a:sym typeface="Symbol"/>
                        </a:rPr>
                        <a:t></a:t>
                      </a:r>
                      <a:endParaRPr lang="en-US" sz="1800" b="1" dirty="0"/>
                    </a:p>
                  </a:txBody>
                  <a:tcPr marL="71562" marR="71562" marT="34290" marB="34290"/>
                </a:tc>
                <a:tc>
                  <a:txBody>
                    <a:bodyPr/>
                    <a:lstStyle/>
                    <a:p>
                      <a:pPr algn="ctr"/>
                      <a:r>
                        <a:rPr lang="en-US" sz="1800" b="1" smtClean="0">
                          <a:sym typeface="Symbol"/>
                        </a:rPr>
                        <a:t></a:t>
                      </a:r>
                      <a:endParaRPr lang="en-US" sz="1800" b="1" dirty="0"/>
                    </a:p>
                  </a:txBody>
                  <a:tcPr marL="71562" marR="71562" marT="34290" marB="34290"/>
                </a:tc>
                <a:extLst>
                  <a:ext uri="{0D108BD9-81ED-4DB2-BD59-A6C34878D82A}">
                    <a16:rowId xmlns:a16="http://schemas.microsoft.com/office/drawing/2014/main" val="10003"/>
                  </a:ext>
                </a:extLst>
              </a:tr>
              <a:tr h="332512">
                <a:tc>
                  <a:txBody>
                    <a:bodyPr/>
                    <a:lstStyle/>
                    <a:p>
                      <a:r>
                        <a:rPr lang="en-US" sz="1400" dirty="0">
                          <a:latin typeface="+mn-lt"/>
                        </a:rPr>
                        <a:t>3. </a:t>
                      </a:r>
                      <a:r>
                        <a:rPr lang="en-US" sz="1400" kern="1200" dirty="0">
                          <a:solidFill>
                            <a:schemeClr val="dk1"/>
                          </a:solidFill>
                          <a:effectLst/>
                          <a:latin typeface="+mn-lt"/>
                          <a:ea typeface="+mn-ea"/>
                          <a:cs typeface="+mn-cs"/>
                        </a:rPr>
                        <a:t>Am I prepared to perform intimate caregiving chores like bathing and helping with toileting?</a:t>
                      </a:r>
                      <a:endParaRPr lang="en-US" sz="1400" dirty="0">
                        <a:latin typeface="+mn-lt"/>
                      </a:endParaRPr>
                    </a:p>
                  </a:txBody>
                  <a:tcPr marL="71562" marR="71562" marT="34290" marB="34290"/>
                </a:tc>
                <a:tc>
                  <a:txBody>
                    <a:bodyPr/>
                    <a:lstStyle/>
                    <a:p>
                      <a:pPr algn="ctr"/>
                      <a:r>
                        <a:rPr lang="en-US" sz="1800" b="1" smtClean="0">
                          <a:sym typeface="Symbol"/>
                        </a:rPr>
                        <a:t></a:t>
                      </a:r>
                      <a:endParaRPr lang="en-US" sz="1800" b="1" dirty="0"/>
                    </a:p>
                  </a:txBody>
                  <a:tcPr marL="71562" marR="71562" marT="34290" marB="34290"/>
                </a:tc>
                <a:tc>
                  <a:txBody>
                    <a:bodyPr/>
                    <a:lstStyle/>
                    <a:p>
                      <a:pPr algn="ctr"/>
                      <a:r>
                        <a:rPr lang="en-US" sz="1800" b="1" smtClean="0">
                          <a:sym typeface="Symbol"/>
                        </a:rPr>
                        <a:t></a:t>
                      </a:r>
                      <a:endParaRPr lang="en-US" sz="1800" b="1" dirty="0"/>
                    </a:p>
                  </a:txBody>
                  <a:tcPr marL="71562" marR="71562" marT="34290" marB="34290"/>
                </a:tc>
                <a:extLst>
                  <a:ext uri="{0D108BD9-81ED-4DB2-BD59-A6C34878D82A}">
                    <a16:rowId xmlns:a16="http://schemas.microsoft.com/office/drawing/2014/main" val="10004"/>
                  </a:ext>
                </a:extLst>
              </a:tr>
              <a:tr h="1087405">
                <a:tc>
                  <a:txBody>
                    <a:bodyPr/>
                    <a:lstStyle/>
                    <a:p>
                      <a:r>
                        <a:rPr lang="en-US" sz="1400" dirty="0">
                          <a:latin typeface="+mn-lt"/>
                        </a:rPr>
                        <a:t>4. </a:t>
                      </a:r>
                      <a:r>
                        <a:rPr lang="en-US" sz="1400" dirty="0">
                          <a:solidFill>
                            <a:schemeClr val="tx1"/>
                          </a:solidFill>
                          <a:latin typeface="+mn-lt"/>
                        </a:rPr>
                        <a:t>Think about the kinds of help your person living with dementia needs. Do I have the temperament </a:t>
                      </a:r>
                      <a:r>
                        <a:rPr lang="en-US" sz="1400" kern="1200" dirty="0">
                          <a:solidFill>
                            <a:schemeClr val="dk1"/>
                          </a:solidFill>
                          <a:effectLst/>
                          <a:latin typeface="+mn-lt"/>
                          <a:ea typeface="+mn-ea"/>
                          <a:cs typeface="+mn-cs"/>
                        </a:rPr>
                        <a:t>to be a caregiver for a sustained period? (Will I become easily upset and angry? Am I able to stay calm and treat family members with patience and kindness even when I feel tired and overworked with the responsibilities of being a caregiver?)</a:t>
                      </a:r>
                      <a:endParaRPr lang="en-US" sz="1400" dirty="0">
                        <a:solidFill>
                          <a:srgbClr val="FF0000"/>
                        </a:solidFill>
                        <a:latin typeface="+mn-lt"/>
                      </a:endParaRPr>
                    </a:p>
                  </a:txBody>
                  <a:tcPr marL="71562" marR="71562" marT="34290" marB="34290"/>
                </a:tc>
                <a:tc>
                  <a:txBody>
                    <a:bodyPr/>
                    <a:lstStyle/>
                    <a:p>
                      <a:pPr algn="ctr"/>
                      <a:r>
                        <a:rPr lang="en-US" sz="1800" b="1" smtClean="0">
                          <a:sym typeface="Symbol"/>
                        </a:rPr>
                        <a:t></a:t>
                      </a:r>
                      <a:endParaRPr lang="en-US" sz="1800" b="1" dirty="0"/>
                    </a:p>
                  </a:txBody>
                  <a:tcPr marL="71562" marR="71562" marT="34290" marB="34290"/>
                </a:tc>
                <a:tc>
                  <a:txBody>
                    <a:bodyPr/>
                    <a:lstStyle/>
                    <a:p>
                      <a:pPr algn="ctr"/>
                      <a:r>
                        <a:rPr lang="en-US" sz="1800" b="1" smtClean="0">
                          <a:sym typeface="Symbol"/>
                        </a:rPr>
                        <a:t></a:t>
                      </a:r>
                      <a:endParaRPr lang="en-US" sz="1800" b="1" dirty="0"/>
                    </a:p>
                  </a:txBody>
                  <a:tcPr marL="71562" marR="71562" marT="34290" marB="34290"/>
                </a:tc>
                <a:extLst>
                  <a:ext uri="{0D108BD9-81ED-4DB2-BD59-A6C34878D82A}">
                    <a16:rowId xmlns:a16="http://schemas.microsoft.com/office/drawing/2014/main" val="10005"/>
                  </a:ext>
                </a:extLst>
              </a:tr>
              <a:tr h="835774">
                <a:tc>
                  <a:txBody>
                    <a:bodyPr/>
                    <a:lstStyle/>
                    <a:p>
                      <a:r>
                        <a:rPr lang="en-US" sz="1400" dirty="0">
                          <a:latin typeface="+mn-lt"/>
                        </a:rPr>
                        <a:t>5. </a:t>
                      </a:r>
                      <a:r>
                        <a:rPr lang="en-US" sz="1400" kern="1200" dirty="0">
                          <a:solidFill>
                            <a:schemeClr val="dk1"/>
                          </a:solidFill>
                          <a:effectLst/>
                          <a:latin typeface="+mn-lt"/>
                          <a:ea typeface="+mn-ea"/>
                          <a:cs typeface="+mn-cs"/>
                        </a:rPr>
                        <a:t>Can I free my schedule to be available when needed? (Can I free my schedule to be available at a moment’s notice or for extended periods of time? Is my schedule flexible enough to provide help whenever needed?)</a:t>
                      </a:r>
                      <a:endParaRPr lang="en-US" sz="1400" dirty="0">
                        <a:latin typeface="+mn-lt"/>
                      </a:endParaRPr>
                    </a:p>
                  </a:txBody>
                  <a:tcPr marL="71562" marR="71562" marT="34290" marB="34290"/>
                </a:tc>
                <a:tc>
                  <a:txBody>
                    <a:bodyPr/>
                    <a:lstStyle/>
                    <a:p>
                      <a:pPr algn="ctr"/>
                      <a:r>
                        <a:rPr lang="en-US" sz="1800" b="1"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88740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a:t>The Caregiver </a:t>
            </a:r>
            <a:r>
              <a:rPr lang="en-US" sz="3800" dirty="0" smtClean="0"/>
              <a:t>Self-Assessment Tool (II)</a:t>
            </a:r>
            <a:endParaRPr lang="en-US" sz="3800" dirty="0"/>
          </a:p>
        </p:txBody>
      </p:sp>
      <p:sp>
        <p:nvSpPr>
          <p:cNvPr id="4" name="Content Placeholder 3"/>
          <p:cNvSpPr>
            <a:spLocks noGrp="1"/>
          </p:cNvSpPr>
          <p:nvPr>
            <p:ph sz="quarter" idx="10"/>
          </p:nvPr>
        </p:nvSpPr>
        <p:spPr>
          <a:xfrm>
            <a:off x="457200" y="1219200"/>
            <a:ext cx="8229600" cy="533400"/>
          </a:xfrm>
        </p:spPr>
        <p:txBody>
          <a:bodyPr/>
          <a:lstStyle/>
          <a:p>
            <a:pPr marL="0" indent="0">
              <a:buNone/>
            </a:pPr>
            <a:r>
              <a:rPr lang="en-US" dirty="0"/>
              <a:t>Each potential caregiver should ask himself/herself the following questions</a:t>
            </a:r>
            <a:r>
              <a:rPr lang="en-US" sz="1350" dirty="0" smtClean="0"/>
              <a:t>:</a:t>
            </a:r>
            <a:endParaRPr lang="en-US" sz="1350" dirty="0"/>
          </a:p>
        </p:txBody>
      </p:sp>
      <p:graphicFrame>
        <p:nvGraphicFramePr>
          <p:cNvPr id="5" name="Content Placeholder 4" descr="Caregiver Self-Assessment Tool (Part 2 of 4)"/>
          <p:cNvGraphicFramePr>
            <a:graphicFrameLocks noGrp="1"/>
          </p:cNvGraphicFramePr>
          <p:nvPr>
            <p:ph idx="1"/>
            <p:extLst>
              <p:ext uri="{D42A27DB-BD31-4B8C-83A1-F6EECF244321}">
                <p14:modId xmlns:p14="http://schemas.microsoft.com/office/powerpoint/2010/main" val="2140984373"/>
              </p:ext>
            </p:extLst>
          </p:nvPr>
        </p:nvGraphicFramePr>
        <p:xfrm>
          <a:off x="457200" y="1828800"/>
          <a:ext cx="8229601" cy="2941320"/>
        </p:xfrm>
        <a:graphic>
          <a:graphicData uri="http://schemas.openxmlformats.org/drawingml/2006/table">
            <a:tbl>
              <a:tblPr firstRow="1" bandRow="1">
                <a:tableStyleId>{5C22544A-7EE6-4342-B048-85BDC9FD1C3A}</a:tableStyleId>
              </a:tblPr>
              <a:tblGrid>
                <a:gridCol w="7156991">
                  <a:extLst>
                    <a:ext uri="{9D8B030D-6E8A-4147-A177-3AD203B41FA5}">
                      <a16:colId xmlns:a16="http://schemas.microsoft.com/office/drawing/2014/main" val="20000"/>
                    </a:ext>
                  </a:extLst>
                </a:gridCol>
                <a:gridCol w="607785">
                  <a:extLst>
                    <a:ext uri="{9D8B030D-6E8A-4147-A177-3AD203B41FA5}">
                      <a16:colId xmlns:a16="http://schemas.microsoft.com/office/drawing/2014/main" val="20001"/>
                    </a:ext>
                  </a:extLst>
                </a:gridCol>
                <a:gridCol w="464825">
                  <a:extLst>
                    <a:ext uri="{9D8B030D-6E8A-4147-A177-3AD203B41FA5}">
                      <a16:colId xmlns:a16="http://schemas.microsoft.com/office/drawing/2014/main" val="20002"/>
                    </a:ext>
                  </a:extLst>
                </a:gridCol>
              </a:tblGrid>
              <a:tr h="411480">
                <a:tc>
                  <a:txBody>
                    <a:bodyPr/>
                    <a:lstStyle/>
                    <a:p>
                      <a:pPr marL="0" marR="0">
                        <a:lnSpc>
                          <a:spcPct val="200000"/>
                        </a:lnSpc>
                        <a:spcBef>
                          <a:spcPts val="100"/>
                        </a:spcBef>
                        <a:spcAft>
                          <a:spcPts val="100"/>
                        </a:spcAft>
                      </a:pPr>
                      <a:r>
                        <a:rPr lang="en-US" sz="1400" b="1" kern="1000" dirty="0">
                          <a:effectLst/>
                          <a:latin typeface="+mn-lt"/>
                          <a:ea typeface="Calibri" panose="020F0502020204030204" pitchFamily="34" charset="0"/>
                        </a:rPr>
                        <a:t>Questions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Yes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No</a:t>
                      </a:r>
                      <a:endParaRPr lang="en-US" sz="1400" b="1" kern="1000" dirty="0">
                        <a:effectLst/>
                        <a:latin typeface="+mn-lt"/>
                        <a:ea typeface="Times New Roman" panose="02020603050405020304" pitchFamily="18" charset="0"/>
                      </a:endParaRPr>
                    </a:p>
                  </a:txBody>
                  <a:tcPr marL="53671" marR="53671" marT="0" marB="0">
                    <a:solidFill>
                      <a:schemeClr val="tx2"/>
                    </a:solidFill>
                  </a:tcPr>
                </a:tc>
                <a:extLst>
                  <a:ext uri="{0D108BD9-81ED-4DB2-BD59-A6C34878D82A}">
                    <a16:rowId xmlns:a16="http://schemas.microsoft.com/office/drawing/2014/main" val="10000"/>
                  </a:ext>
                </a:extLst>
              </a:tr>
              <a:tr h="278130">
                <a:tc>
                  <a:txBody>
                    <a:bodyPr/>
                    <a:lstStyle/>
                    <a:p>
                      <a:r>
                        <a:rPr lang="en-US" sz="1400" dirty="0"/>
                        <a:t>Caregiver Readiness</a:t>
                      </a:r>
                      <a:r>
                        <a:rPr lang="en-US" sz="1400" baseline="0" dirty="0"/>
                        <a:t> Cont’d</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1"/>
                  </a:ext>
                </a:extLst>
              </a:tr>
              <a:tr h="480060">
                <a:tc>
                  <a:txBody>
                    <a:bodyPr/>
                    <a:lstStyle/>
                    <a:p>
                      <a:r>
                        <a:rPr lang="en-US" sz="1400" dirty="0"/>
                        <a:t>6. </a:t>
                      </a:r>
                      <a:r>
                        <a:rPr lang="en-US" sz="1400" kern="1200" dirty="0">
                          <a:solidFill>
                            <a:schemeClr val="dk1"/>
                          </a:solidFill>
                          <a:effectLst/>
                          <a:latin typeface="+mn-lt"/>
                          <a:ea typeface="+mn-ea"/>
                          <a:cs typeface="+mn-cs"/>
                        </a:rPr>
                        <a:t>Can I afford to reduce or stop working? (Do I need to </a:t>
                      </a:r>
                      <a:r>
                        <a:rPr lang="en-US" sz="1400" kern="1200" dirty="0" smtClean="0">
                          <a:solidFill>
                            <a:schemeClr val="dk1"/>
                          </a:solidFill>
                          <a:effectLst/>
                          <a:latin typeface="+mn-lt"/>
                          <a:ea typeface="+mn-ea"/>
                          <a:cs typeface="+mn-cs"/>
                        </a:rPr>
                        <a:t> continue to work to</a:t>
                      </a:r>
                      <a:r>
                        <a:rPr lang="en-US" sz="1400" kern="1200" baseline="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meet my family’s or my current </a:t>
                      </a:r>
                      <a:r>
                        <a:rPr lang="en-US" sz="1400" kern="1200" dirty="0">
                          <a:solidFill>
                            <a:schemeClr val="dk1"/>
                          </a:solidFill>
                          <a:effectLst/>
                          <a:latin typeface="+mn-lt"/>
                          <a:ea typeface="+mn-ea"/>
                          <a:cs typeface="+mn-cs"/>
                        </a:rPr>
                        <a:t>or future </a:t>
                      </a:r>
                      <a:r>
                        <a:rPr lang="en-US" sz="1400" kern="1200" dirty="0" smtClean="0">
                          <a:solidFill>
                            <a:schemeClr val="dk1"/>
                          </a:solidFill>
                          <a:effectLst/>
                          <a:latin typeface="+mn-lt"/>
                          <a:ea typeface="+mn-ea"/>
                          <a:cs typeface="+mn-cs"/>
                        </a:rPr>
                        <a:t>financial needs?)</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2"/>
                  </a:ext>
                </a:extLst>
              </a:tr>
              <a:tr h="480060">
                <a:tc>
                  <a:txBody>
                    <a:bodyPr/>
                    <a:lstStyle/>
                    <a:p>
                      <a:r>
                        <a:rPr lang="en-US" sz="1400" dirty="0"/>
                        <a:t>7. </a:t>
                      </a:r>
                      <a:r>
                        <a:rPr lang="en-US" sz="1400" kern="1200" dirty="0">
                          <a:solidFill>
                            <a:schemeClr val="dk1"/>
                          </a:solidFill>
                          <a:effectLst/>
                          <a:latin typeface="+mn-lt"/>
                          <a:ea typeface="+mn-ea"/>
                          <a:cs typeface="+mn-cs"/>
                        </a:rPr>
                        <a:t>Am I willing to reduce or neglect other obligations in order to give the care needed? (Do I have any roles or responsibilities that cannot be neglected?)</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3"/>
                  </a:ext>
                </a:extLst>
              </a:tr>
              <a:tr h="278130">
                <a:tc>
                  <a:txBody>
                    <a:bodyPr/>
                    <a:lstStyle/>
                    <a:p>
                      <a:r>
                        <a:rPr lang="en-US" sz="1400" dirty="0"/>
                        <a:t>8. </a:t>
                      </a:r>
                      <a:r>
                        <a:rPr lang="en-US" sz="1400" kern="1200" dirty="0">
                          <a:solidFill>
                            <a:schemeClr val="dk1"/>
                          </a:solidFill>
                          <a:effectLst/>
                          <a:latin typeface="+mn-lt"/>
                          <a:ea typeface="+mn-ea"/>
                          <a:cs typeface="+mn-cs"/>
                        </a:rPr>
                        <a:t>Am I free of other people who already depend on my help (e.g., children, relatives)? </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4"/>
                  </a:ext>
                </a:extLst>
              </a:tr>
              <a:tr h="480060">
                <a:tc>
                  <a:txBody>
                    <a:bodyPr/>
                    <a:lstStyle/>
                    <a:p>
                      <a:r>
                        <a:rPr lang="en-US" sz="1400" dirty="0"/>
                        <a:t>9. </a:t>
                      </a:r>
                      <a:r>
                        <a:rPr lang="en-US" sz="1400" kern="1200" dirty="0">
                          <a:solidFill>
                            <a:schemeClr val="dk1"/>
                          </a:solidFill>
                          <a:effectLst/>
                          <a:latin typeface="+mn-lt"/>
                          <a:ea typeface="+mn-ea"/>
                          <a:cs typeface="+mn-cs"/>
                        </a:rPr>
                        <a:t>Giving care will not unduly stress other family relationships, i.e.,  with my spouse or other family members?</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5"/>
                  </a:ext>
                </a:extLst>
              </a:tr>
              <a:tr h="278130">
                <a:tc>
                  <a:txBody>
                    <a:bodyPr/>
                    <a:lstStyle/>
                    <a:p>
                      <a:r>
                        <a:rPr lang="en-US" sz="1400" b="1" kern="1200" dirty="0">
                          <a:solidFill>
                            <a:schemeClr val="dk1"/>
                          </a:solidFill>
                          <a:effectLst/>
                          <a:latin typeface="+mn-lt"/>
                          <a:ea typeface="+mn-ea"/>
                          <a:cs typeface="+mn-cs"/>
                        </a:rPr>
                        <a:t>Caregiver Readiness Total</a:t>
                      </a:r>
                      <a:r>
                        <a:rPr lang="en-US" sz="1400" kern="1200" dirty="0">
                          <a:solidFill>
                            <a:schemeClr val="dk1"/>
                          </a:solidFill>
                          <a:effectLst/>
                          <a:latin typeface="+mn-lt"/>
                          <a:ea typeface="+mn-ea"/>
                          <a:cs typeface="+mn-cs"/>
                        </a:rPr>
                        <a:t>  (# of yeses in items 1-9)</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6"/>
                  </a:ext>
                </a:extLst>
              </a:tr>
            </a:tbl>
          </a:graphicData>
        </a:graphic>
      </p:graphicFrame>
      <p:sp>
        <p:nvSpPr>
          <p:cNvPr id="7" name="Content Placeholder 6"/>
          <p:cNvSpPr>
            <a:spLocks noGrp="1"/>
          </p:cNvSpPr>
          <p:nvPr>
            <p:ph sz="quarter" idx="11"/>
          </p:nvPr>
        </p:nvSpPr>
        <p:spPr>
          <a:xfrm>
            <a:off x="457200" y="4800600"/>
            <a:ext cx="8229600" cy="685800"/>
          </a:xfrm>
        </p:spPr>
        <p:txBody>
          <a:bodyPr/>
          <a:lstStyle/>
          <a:p>
            <a:r>
              <a:rPr lang="en-US" sz="1800" dirty="0"/>
              <a:t>These first 9 items address issues that should be answered affirmatively if you are </a:t>
            </a:r>
          </a:p>
          <a:p>
            <a:r>
              <a:rPr lang="en-US" sz="1800" dirty="0"/>
              <a:t>ready to take on caregiving. </a:t>
            </a:r>
          </a:p>
          <a:p>
            <a:pPr lvl="1"/>
            <a:r>
              <a:rPr lang="en-US" sz="1800" dirty="0"/>
              <a:t>If you cannot say “yes” to at least 6, you should think carefully about taking </a:t>
            </a:r>
          </a:p>
          <a:p>
            <a:pPr lvl="1"/>
            <a:r>
              <a:rPr lang="en-US" sz="1800" dirty="0"/>
              <a:t>on the caregiver role. </a:t>
            </a:r>
          </a:p>
          <a:p>
            <a:pPr lvl="1"/>
            <a:r>
              <a:rPr lang="en-US" sz="1800" dirty="0"/>
              <a:t>In some cases even one question can be a deal breaker. </a:t>
            </a:r>
          </a:p>
        </p:txBody>
      </p:sp>
    </p:spTree>
    <p:extLst>
      <p:ext uri="{BB962C8B-B14F-4D97-AF65-F5344CB8AC3E}">
        <p14:creationId xmlns:p14="http://schemas.microsoft.com/office/powerpoint/2010/main" val="257764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800" dirty="0"/>
              <a:t>The Caregiver Self-Assessment </a:t>
            </a:r>
            <a:r>
              <a:rPr lang="en-US" sz="3800" dirty="0" smtClean="0"/>
              <a:t>Tool (III)</a:t>
            </a:r>
            <a:endParaRPr lang="en-US" sz="3800" dirty="0"/>
          </a:p>
        </p:txBody>
      </p:sp>
      <p:sp>
        <p:nvSpPr>
          <p:cNvPr id="4" name="Content Placeholder 3"/>
          <p:cNvSpPr>
            <a:spLocks noGrp="1"/>
          </p:cNvSpPr>
          <p:nvPr>
            <p:ph sz="quarter" idx="10"/>
          </p:nvPr>
        </p:nvSpPr>
        <p:spPr>
          <a:xfrm>
            <a:off x="457200" y="1066800"/>
            <a:ext cx="8229600" cy="457200"/>
          </a:xfrm>
        </p:spPr>
        <p:txBody>
          <a:bodyPr/>
          <a:lstStyle/>
          <a:p>
            <a:r>
              <a:rPr lang="en-US" dirty="0"/>
              <a:t>Each potential caregiver should ask him/herself the following questions</a:t>
            </a:r>
            <a:r>
              <a:rPr lang="en-US" dirty="0" smtClean="0"/>
              <a:t>:</a:t>
            </a:r>
            <a:endParaRPr lang="en-US" dirty="0"/>
          </a:p>
        </p:txBody>
      </p:sp>
      <p:graphicFrame>
        <p:nvGraphicFramePr>
          <p:cNvPr id="5" name="Content Placeholder 4" descr="Caregiver Self-Assessment Tool (Part 3 of 4)"/>
          <p:cNvGraphicFramePr>
            <a:graphicFrameLocks noGrp="1"/>
          </p:cNvGraphicFramePr>
          <p:nvPr>
            <p:ph idx="1"/>
            <p:extLst>
              <p:ext uri="{D42A27DB-BD31-4B8C-83A1-F6EECF244321}">
                <p14:modId xmlns:p14="http://schemas.microsoft.com/office/powerpoint/2010/main" val="2805854119"/>
              </p:ext>
            </p:extLst>
          </p:nvPr>
        </p:nvGraphicFramePr>
        <p:xfrm>
          <a:off x="457200" y="1600200"/>
          <a:ext cx="8229601" cy="3955333"/>
        </p:xfrm>
        <a:graphic>
          <a:graphicData uri="http://schemas.openxmlformats.org/drawingml/2006/table">
            <a:tbl>
              <a:tblPr firstRow="1" bandRow="1">
                <a:tableStyleId>{5C22544A-7EE6-4342-B048-85BDC9FD1C3A}</a:tableStyleId>
              </a:tblPr>
              <a:tblGrid>
                <a:gridCol w="7156991">
                  <a:extLst>
                    <a:ext uri="{9D8B030D-6E8A-4147-A177-3AD203B41FA5}">
                      <a16:colId xmlns:a16="http://schemas.microsoft.com/office/drawing/2014/main" val="20000"/>
                    </a:ext>
                  </a:extLst>
                </a:gridCol>
                <a:gridCol w="607785">
                  <a:extLst>
                    <a:ext uri="{9D8B030D-6E8A-4147-A177-3AD203B41FA5}">
                      <a16:colId xmlns:a16="http://schemas.microsoft.com/office/drawing/2014/main" val="20001"/>
                    </a:ext>
                  </a:extLst>
                </a:gridCol>
                <a:gridCol w="464825">
                  <a:extLst>
                    <a:ext uri="{9D8B030D-6E8A-4147-A177-3AD203B41FA5}">
                      <a16:colId xmlns:a16="http://schemas.microsoft.com/office/drawing/2014/main" val="20002"/>
                    </a:ext>
                  </a:extLst>
                </a:gridCol>
              </a:tblGrid>
              <a:tr h="726694">
                <a:tc>
                  <a:txBody>
                    <a:bodyPr/>
                    <a:lstStyle/>
                    <a:p>
                      <a:pPr marL="0" marR="0">
                        <a:lnSpc>
                          <a:spcPct val="200000"/>
                        </a:lnSpc>
                        <a:spcBef>
                          <a:spcPts val="100"/>
                        </a:spcBef>
                        <a:spcAft>
                          <a:spcPts val="100"/>
                        </a:spcAft>
                      </a:pPr>
                      <a:r>
                        <a:rPr lang="en-US" sz="1400" b="1" kern="1000" dirty="0">
                          <a:effectLst/>
                          <a:latin typeface="+mn-lt"/>
                          <a:ea typeface="Calibri" panose="020F0502020204030204" pitchFamily="34" charset="0"/>
                        </a:rPr>
                        <a:t>Questions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Yes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ctr">
                        <a:lnSpc>
                          <a:spcPct val="200000"/>
                        </a:lnSpc>
                        <a:spcBef>
                          <a:spcPts val="100"/>
                        </a:spcBef>
                        <a:spcAft>
                          <a:spcPts val="100"/>
                        </a:spcAft>
                      </a:pPr>
                      <a:r>
                        <a:rPr lang="en-US" sz="1400" b="1" kern="1000" dirty="0">
                          <a:effectLst/>
                          <a:latin typeface="+mn-lt"/>
                          <a:ea typeface="Calibri" panose="020F0502020204030204" pitchFamily="34" charset="0"/>
                        </a:rPr>
                        <a:t>No</a:t>
                      </a:r>
                      <a:endParaRPr lang="en-US" sz="1400" b="1" kern="1000" dirty="0">
                        <a:effectLst/>
                        <a:latin typeface="+mn-lt"/>
                        <a:ea typeface="Times New Roman" panose="02020603050405020304" pitchFamily="18" charset="0"/>
                      </a:endParaRPr>
                    </a:p>
                  </a:txBody>
                  <a:tcPr marL="53671" marR="53671" marT="0" marB="0">
                    <a:solidFill>
                      <a:schemeClr val="tx2"/>
                    </a:solidFill>
                  </a:tcPr>
                </a:tc>
                <a:extLst>
                  <a:ext uri="{0D108BD9-81ED-4DB2-BD59-A6C34878D82A}">
                    <a16:rowId xmlns:a16="http://schemas.microsoft.com/office/drawing/2014/main" val="10000"/>
                  </a:ext>
                </a:extLst>
              </a:tr>
              <a:tr h="308333">
                <a:tc>
                  <a:txBody>
                    <a:bodyPr/>
                    <a:lstStyle/>
                    <a:p>
                      <a:r>
                        <a:rPr lang="en-US" sz="1400" dirty="0"/>
                        <a:t>Caregiver Protection</a:t>
                      </a:r>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1"/>
                  </a:ext>
                </a:extLst>
              </a:tr>
              <a:tr h="806493">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Times New Roman" panose="02020603050405020304" pitchFamily="18" charset="0"/>
                        </a:rPr>
                        <a:t>10.</a:t>
                      </a:r>
                      <a:r>
                        <a:rPr lang="en-US" sz="1400" kern="1000" baseline="0" dirty="0">
                          <a:effectLst/>
                          <a:latin typeface="+mn-lt"/>
                          <a:ea typeface="Times New Roman" panose="02020603050405020304" pitchFamily="18" charset="0"/>
                        </a:rPr>
                        <a:t> </a:t>
                      </a:r>
                      <a:r>
                        <a:rPr lang="en-US" sz="1400" kern="1200" dirty="0">
                          <a:solidFill>
                            <a:schemeClr val="dk1"/>
                          </a:solidFill>
                          <a:effectLst/>
                          <a:latin typeface="+mn-lt"/>
                          <a:ea typeface="+mn-ea"/>
                          <a:cs typeface="+mn-cs"/>
                        </a:rPr>
                        <a:t>How will I protect myself from getting so involved that I never take a break or get help? (Am I willing to ask for help if I need it? Is there help readily available for respite care? Do I have a list of contacts to ask for help when I need a break?)</a:t>
                      </a:r>
                      <a:endParaRPr lang="en-US" sz="1400" kern="1000" dirty="0">
                        <a:effectLst/>
                        <a:latin typeface="+mn-lt"/>
                        <a:ea typeface="Times New Roman" panose="02020603050405020304" pitchFamily="18" charset="0"/>
                      </a:endParaRPr>
                    </a:p>
                  </a:txBody>
                  <a:tcPr marL="53671" marR="53671" marT="0" marB="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2"/>
                  </a:ext>
                </a:extLst>
              </a:tr>
              <a:tr h="833446">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11.</a:t>
                      </a:r>
                      <a:r>
                        <a:rPr lang="en-US" sz="1400" kern="1000" baseline="0" dirty="0">
                          <a:effectLst/>
                          <a:latin typeface="+mn-lt"/>
                          <a:ea typeface="Calibri" panose="020F0502020204030204" pitchFamily="34" charset="0"/>
                        </a:rPr>
                        <a:t> </a:t>
                      </a:r>
                      <a:r>
                        <a:rPr lang="en-US" sz="1400" kern="1000" dirty="0">
                          <a:effectLst/>
                          <a:latin typeface="+mn-lt"/>
                          <a:ea typeface="Calibri" panose="020F0502020204030204" pitchFamily="34" charset="0"/>
                        </a:rPr>
                        <a:t>Would I be willing to purchase care to supplement the care I can give? (Do I have the financial resources to purchase supplemental care? Would I be willing to pay someone to help me provide the care that is needed?)</a:t>
                      </a:r>
                      <a:endParaRPr lang="en-US" sz="1400" kern="1000" dirty="0">
                        <a:effectLst/>
                        <a:latin typeface="+mn-lt"/>
                        <a:ea typeface="Times New Roman" panose="02020603050405020304" pitchFamily="18" charset="0"/>
                      </a:endParaRPr>
                    </a:p>
                  </a:txBody>
                  <a:tcPr marL="53671" marR="53671" marT="0" marB="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3"/>
                  </a:ext>
                </a:extLst>
              </a:tr>
              <a:tr h="902900">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12. Do the people around me support me in my decision? (Are they willing to share in some of the responsibilities? Do the important people in my life know about the caregiving responsibilities I am taking on? Do they agree with my taking that role?)</a:t>
                      </a:r>
                      <a:endParaRPr lang="en-US" sz="1400" kern="1000" dirty="0">
                        <a:effectLst/>
                        <a:latin typeface="+mn-lt"/>
                        <a:ea typeface="Times New Roman" panose="02020603050405020304" pitchFamily="18" charset="0"/>
                      </a:endParaRPr>
                    </a:p>
                  </a:txBody>
                  <a:tcPr marL="53671" marR="53671" marT="0" marB="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4"/>
                  </a:ext>
                </a:extLst>
              </a:tr>
              <a:tr h="308333">
                <a:tc>
                  <a:txBody>
                    <a:bodyPr/>
                    <a:lstStyle/>
                    <a:p>
                      <a:r>
                        <a:rPr lang="en-US" sz="1400" b="1" kern="1200" dirty="0">
                          <a:solidFill>
                            <a:schemeClr val="dk1"/>
                          </a:solidFill>
                          <a:effectLst/>
                          <a:latin typeface="+mn-lt"/>
                          <a:ea typeface="+mn-ea"/>
                          <a:cs typeface="+mn-cs"/>
                        </a:rPr>
                        <a:t>Caregiver Protection Total</a:t>
                      </a:r>
                      <a:r>
                        <a:rPr lang="en-US" sz="1400" kern="1200" dirty="0">
                          <a:solidFill>
                            <a:schemeClr val="dk1"/>
                          </a:solidFill>
                          <a:effectLst/>
                          <a:latin typeface="+mn-lt"/>
                          <a:ea typeface="+mn-ea"/>
                          <a:cs typeface="+mn-cs"/>
                        </a:rPr>
                        <a:t>  (# of yeses in items 10-12)</a:t>
                      </a:r>
                      <a:endParaRPr lang="en-US" sz="1400"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5"/>
                  </a:ext>
                </a:extLst>
              </a:tr>
            </a:tbl>
          </a:graphicData>
        </a:graphic>
      </p:graphicFrame>
      <p:sp>
        <p:nvSpPr>
          <p:cNvPr id="7" name="Content Placeholder 6"/>
          <p:cNvSpPr>
            <a:spLocks noGrp="1"/>
          </p:cNvSpPr>
          <p:nvPr>
            <p:ph sz="quarter" idx="11"/>
          </p:nvPr>
        </p:nvSpPr>
        <p:spPr>
          <a:xfrm>
            <a:off x="381000" y="5562600"/>
            <a:ext cx="8229600" cy="685800"/>
          </a:xfrm>
        </p:spPr>
        <p:txBody>
          <a:bodyPr/>
          <a:lstStyle/>
          <a:p>
            <a:r>
              <a:rPr lang="en-US" sz="1800" dirty="0" smtClean="0"/>
              <a:t>Items </a:t>
            </a:r>
            <a:r>
              <a:rPr lang="en-US" sz="1800" dirty="0"/>
              <a:t>10 to 12 address ways of getting support to maintain caregiving. </a:t>
            </a:r>
          </a:p>
          <a:p>
            <a:pPr lvl="1"/>
            <a:r>
              <a:rPr lang="en-US" sz="1800" dirty="0"/>
              <a:t>You should have some of those supports if you are going to succeed. </a:t>
            </a:r>
          </a:p>
        </p:txBody>
      </p:sp>
    </p:spTree>
    <p:extLst>
      <p:ext uri="{BB962C8B-B14F-4D97-AF65-F5344CB8AC3E}">
        <p14:creationId xmlns:p14="http://schemas.microsoft.com/office/powerpoint/2010/main" val="214875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3800" dirty="0"/>
              <a:t>The Caregiver </a:t>
            </a:r>
            <a:r>
              <a:rPr lang="en-US" sz="3800" dirty="0" smtClean="0"/>
              <a:t>Self-Assessment Tool (IV)</a:t>
            </a:r>
            <a:endParaRPr lang="en-US" sz="3800" dirty="0"/>
          </a:p>
        </p:txBody>
      </p:sp>
      <p:sp>
        <p:nvSpPr>
          <p:cNvPr id="4" name="Content Placeholder 3"/>
          <p:cNvSpPr>
            <a:spLocks noGrp="1"/>
          </p:cNvSpPr>
          <p:nvPr>
            <p:ph sz="quarter" idx="10"/>
          </p:nvPr>
        </p:nvSpPr>
        <p:spPr>
          <a:xfrm>
            <a:off x="457200" y="1066800"/>
            <a:ext cx="8229600" cy="457200"/>
          </a:xfrm>
        </p:spPr>
        <p:txBody>
          <a:bodyPr/>
          <a:lstStyle/>
          <a:p>
            <a:pPr marL="0" indent="0">
              <a:buNone/>
            </a:pPr>
            <a:r>
              <a:rPr lang="en-US" dirty="0" smtClean="0"/>
              <a:t>Each potential caregiver should ask himself/herself the following questions</a:t>
            </a:r>
            <a:r>
              <a:rPr lang="en-US" sz="1350" dirty="0" smtClean="0"/>
              <a:t>:</a:t>
            </a:r>
            <a:endParaRPr lang="en-CA" dirty="0"/>
          </a:p>
        </p:txBody>
      </p:sp>
      <p:graphicFrame>
        <p:nvGraphicFramePr>
          <p:cNvPr id="5" name="Content Placeholder 4" descr="Caregiver Self-Assessment Tool (Part 4 of 4)"/>
          <p:cNvGraphicFramePr>
            <a:graphicFrameLocks noGrp="1"/>
          </p:cNvGraphicFramePr>
          <p:nvPr>
            <p:ph idx="1"/>
            <p:extLst>
              <p:ext uri="{D42A27DB-BD31-4B8C-83A1-F6EECF244321}">
                <p14:modId xmlns:p14="http://schemas.microsoft.com/office/powerpoint/2010/main" val="122388729"/>
              </p:ext>
            </p:extLst>
          </p:nvPr>
        </p:nvGraphicFramePr>
        <p:xfrm>
          <a:off x="457200" y="1752602"/>
          <a:ext cx="8229601" cy="1981198"/>
        </p:xfrm>
        <a:graphic>
          <a:graphicData uri="http://schemas.openxmlformats.org/drawingml/2006/table">
            <a:tbl>
              <a:tblPr firstRow="1" bandRow="1">
                <a:tableStyleId>{5C22544A-7EE6-4342-B048-85BDC9FD1C3A}</a:tableStyleId>
              </a:tblPr>
              <a:tblGrid>
                <a:gridCol w="7156991">
                  <a:extLst>
                    <a:ext uri="{9D8B030D-6E8A-4147-A177-3AD203B41FA5}">
                      <a16:colId xmlns:a16="http://schemas.microsoft.com/office/drawing/2014/main" val="20000"/>
                    </a:ext>
                  </a:extLst>
                </a:gridCol>
                <a:gridCol w="607785">
                  <a:extLst>
                    <a:ext uri="{9D8B030D-6E8A-4147-A177-3AD203B41FA5}">
                      <a16:colId xmlns:a16="http://schemas.microsoft.com/office/drawing/2014/main" val="20001"/>
                    </a:ext>
                  </a:extLst>
                </a:gridCol>
                <a:gridCol w="464825">
                  <a:extLst>
                    <a:ext uri="{9D8B030D-6E8A-4147-A177-3AD203B41FA5}">
                      <a16:colId xmlns:a16="http://schemas.microsoft.com/office/drawing/2014/main" val="20002"/>
                    </a:ext>
                  </a:extLst>
                </a:gridCol>
              </a:tblGrid>
              <a:tr h="448320">
                <a:tc>
                  <a:txBody>
                    <a:bodyPr/>
                    <a:lstStyle/>
                    <a:p>
                      <a:pPr marL="0" marR="0">
                        <a:lnSpc>
                          <a:spcPct val="200000"/>
                        </a:lnSpc>
                        <a:spcBef>
                          <a:spcPts val="100"/>
                        </a:spcBef>
                        <a:spcAft>
                          <a:spcPts val="100"/>
                        </a:spcAft>
                      </a:pPr>
                      <a:r>
                        <a:rPr lang="en-US" sz="1400" b="1" kern="1000" dirty="0">
                          <a:effectLst/>
                          <a:latin typeface="+mn-lt"/>
                          <a:ea typeface="Calibri" panose="020F0502020204030204" pitchFamily="34" charset="0"/>
                        </a:rPr>
                        <a:t>Questions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r">
                        <a:lnSpc>
                          <a:spcPct val="200000"/>
                        </a:lnSpc>
                        <a:spcBef>
                          <a:spcPts val="100"/>
                        </a:spcBef>
                        <a:spcAft>
                          <a:spcPts val="100"/>
                        </a:spcAft>
                      </a:pPr>
                      <a:r>
                        <a:rPr lang="en-US" sz="1400" b="1" kern="1000" dirty="0">
                          <a:effectLst/>
                          <a:latin typeface="+mn-lt"/>
                          <a:ea typeface="Calibri" panose="020F0502020204030204" pitchFamily="34" charset="0"/>
                        </a:rPr>
                        <a:t>Yes</a:t>
                      </a:r>
                      <a:endParaRPr lang="en-US" sz="1400" b="1" kern="1000" dirty="0">
                        <a:effectLst/>
                        <a:latin typeface="+mn-lt"/>
                        <a:ea typeface="Times New Roman" panose="02020603050405020304" pitchFamily="18" charset="0"/>
                      </a:endParaRPr>
                    </a:p>
                  </a:txBody>
                  <a:tcPr marL="53671" marR="53671" marT="0" marB="0">
                    <a:solidFill>
                      <a:schemeClr val="tx2"/>
                    </a:solidFill>
                  </a:tcPr>
                </a:tc>
                <a:tc>
                  <a:txBody>
                    <a:bodyPr/>
                    <a:lstStyle/>
                    <a:p>
                      <a:pPr marL="0" marR="0" algn="r">
                        <a:lnSpc>
                          <a:spcPct val="200000"/>
                        </a:lnSpc>
                        <a:spcBef>
                          <a:spcPts val="100"/>
                        </a:spcBef>
                        <a:spcAft>
                          <a:spcPts val="100"/>
                        </a:spcAft>
                      </a:pPr>
                      <a:r>
                        <a:rPr lang="en-US" sz="1400" b="1" kern="1000" dirty="0">
                          <a:effectLst/>
                          <a:latin typeface="+mn-lt"/>
                          <a:ea typeface="Calibri" panose="020F0502020204030204" pitchFamily="34" charset="0"/>
                        </a:rPr>
                        <a:t>No</a:t>
                      </a:r>
                      <a:endParaRPr lang="en-US" sz="1400" b="1" kern="1000" dirty="0">
                        <a:effectLst/>
                        <a:latin typeface="+mn-lt"/>
                        <a:ea typeface="Times New Roman" panose="02020603050405020304" pitchFamily="18" charset="0"/>
                      </a:endParaRPr>
                    </a:p>
                  </a:txBody>
                  <a:tcPr marL="53671" marR="53671" marT="0" marB="0">
                    <a:solidFill>
                      <a:schemeClr val="tx2"/>
                    </a:solidFill>
                  </a:tcPr>
                </a:tc>
                <a:extLst>
                  <a:ext uri="{0D108BD9-81ED-4DB2-BD59-A6C34878D82A}">
                    <a16:rowId xmlns:a16="http://schemas.microsoft.com/office/drawing/2014/main" val="10000"/>
                  </a:ext>
                </a:extLst>
              </a:tr>
              <a:tr h="344443">
                <a:tc>
                  <a:txBody>
                    <a:bodyPr/>
                    <a:lstStyle/>
                    <a:p>
                      <a:r>
                        <a:rPr lang="en-US" sz="1400" dirty="0"/>
                        <a:t>Other Issues</a:t>
                      </a:r>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1"/>
                  </a:ext>
                </a:extLst>
              </a:tr>
              <a:tr h="448320">
                <a:tc>
                  <a:txBody>
                    <a:bodyPr/>
                    <a:lstStyle/>
                    <a:p>
                      <a:pPr marL="0" marR="0" lvl="0" indent="0">
                        <a:lnSpc>
                          <a:spcPct val="200000"/>
                        </a:lnSpc>
                        <a:spcBef>
                          <a:spcPts val="100"/>
                        </a:spcBef>
                        <a:spcAft>
                          <a:spcPts val="100"/>
                        </a:spcAft>
                        <a:buFont typeface="+mj-lt"/>
                        <a:buNone/>
                        <a:tabLst>
                          <a:tab pos="457200" algn="l"/>
                        </a:tabLst>
                      </a:pPr>
                      <a:r>
                        <a:rPr lang="en-US" sz="1400" kern="1000" dirty="0">
                          <a:effectLst/>
                          <a:latin typeface="+mn-lt"/>
                          <a:ea typeface="Times New Roman" panose="02020603050405020304" pitchFamily="18" charset="0"/>
                        </a:rPr>
                        <a:t>13. </a:t>
                      </a:r>
                      <a:r>
                        <a:rPr lang="en-US" sz="1400" kern="1200" dirty="0">
                          <a:solidFill>
                            <a:schemeClr val="dk1"/>
                          </a:solidFill>
                          <a:effectLst/>
                          <a:latin typeface="+mn-lt"/>
                          <a:ea typeface="+mn-ea"/>
                          <a:cs typeface="+mn-cs"/>
                        </a:rPr>
                        <a:t>Will giving care change my relationship with the older person?</a:t>
                      </a:r>
                      <a:endParaRPr lang="en-US" sz="1400" kern="1000" dirty="0">
                        <a:effectLst/>
                        <a:latin typeface="+mn-lt"/>
                        <a:ea typeface="Times New Roman" panose="02020603050405020304" pitchFamily="18" charset="0"/>
                      </a:endParaRPr>
                    </a:p>
                  </a:txBody>
                  <a:tcPr marL="53671" marR="53671" marT="0" marB="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2"/>
                  </a:ext>
                </a:extLst>
              </a:tr>
              <a:tr h="740115">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14.</a:t>
                      </a:r>
                      <a:r>
                        <a:rPr lang="en-US" sz="1400" kern="1000" baseline="0" dirty="0">
                          <a:effectLst/>
                          <a:latin typeface="+mn-lt"/>
                          <a:ea typeface="Calibri" panose="020F0502020204030204" pitchFamily="34" charset="0"/>
                        </a:rPr>
                        <a:t> </a:t>
                      </a:r>
                      <a:r>
                        <a:rPr lang="en-US" sz="1400" kern="1200" dirty="0">
                          <a:solidFill>
                            <a:schemeClr val="dk1"/>
                          </a:solidFill>
                          <a:effectLst/>
                          <a:latin typeface="+mn-lt"/>
                          <a:ea typeface="+mn-ea"/>
                          <a:cs typeface="+mn-cs"/>
                        </a:rPr>
                        <a:t>If I am unable to provide direct care, do </a:t>
                      </a:r>
                      <a:r>
                        <a:rPr lang="en-US" sz="1400" kern="1200" dirty="0" smtClean="0">
                          <a:solidFill>
                            <a:schemeClr val="dk1"/>
                          </a:solidFill>
                          <a:effectLst/>
                          <a:latin typeface="+mn-lt"/>
                          <a:ea typeface="+mn-ea"/>
                          <a:cs typeface="+mn-cs"/>
                        </a:rPr>
                        <a:t>the care recipient and I </a:t>
                      </a:r>
                      <a:r>
                        <a:rPr lang="en-US" sz="1400" kern="1200" dirty="0">
                          <a:solidFill>
                            <a:schemeClr val="dk1"/>
                          </a:solidFill>
                          <a:effectLst/>
                          <a:latin typeface="+mn-lt"/>
                          <a:ea typeface="+mn-ea"/>
                          <a:cs typeface="+mn-cs"/>
                        </a:rPr>
                        <a:t>have the adequate financial resources to provide for the type of care that is needed?</a:t>
                      </a:r>
                      <a:endParaRPr lang="en-US" sz="1400" kern="1000" dirty="0">
                        <a:effectLst/>
                        <a:latin typeface="+mn-lt"/>
                        <a:ea typeface="Times New Roman" panose="02020603050405020304" pitchFamily="18" charset="0"/>
                      </a:endParaRPr>
                    </a:p>
                  </a:txBody>
                  <a:tcPr marL="53671" marR="53671" marT="0" marB="0"/>
                </a:tc>
                <a:tc>
                  <a:txBody>
                    <a:bodyPr/>
                    <a:lstStyle/>
                    <a:p>
                      <a:pPr algn="ctr"/>
                      <a:r>
                        <a:rPr lang="en-US" sz="1800" b="1" dirty="0" smtClean="0">
                          <a:sym typeface="Symbol"/>
                        </a:rPr>
                        <a:t></a:t>
                      </a:r>
                      <a:endParaRPr lang="en-US" sz="1800" b="1" dirty="0"/>
                    </a:p>
                  </a:txBody>
                  <a:tcPr marL="71562" marR="71562" marT="34290" marB="34290"/>
                </a:tc>
                <a:tc>
                  <a:txBody>
                    <a:bodyPr/>
                    <a:lstStyle/>
                    <a:p>
                      <a:pPr algn="ctr"/>
                      <a:r>
                        <a:rPr lang="en-US" sz="1800" b="1" dirty="0" smtClean="0">
                          <a:sym typeface="Symbol"/>
                        </a:rPr>
                        <a:t></a:t>
                      </a:r>
                      <a:endParaRPr lang="en-US" sz="1800" b="1" dirty="0"/>
                    </a:p>
                  </a:txBody>
                  <a:tcPr marL="71562" marR="71562" marT="34290" marB="34290"/>
                </a:tc>
                <a:extLst>
                  <a:ext uri="{0D108BD9-81ED-4DB2-BD59-A6C34878D82A}">
                    <a16:rowId xmlns:a16="http://schemas.microsoft.com/office/drawing/2014/main" val="10003"/>
                  </a:ext>
                </a:extLst>
              </a:tr>
            </a:tbl>
          </a:graphicData>
        </a:graphic>
      </p:graphicFrame>
      <p:sp>
        <p:nvSpPr>
          <p:cNvPr id="7" name="Content Placeholder 6"/>
          <p:cNvSpPr>
            <a:spLocks noGrp="1"/>
          </p:cNvSpPr>
          <p:nvPr>
            <p:ph sz="quarter" idx="11"/>
          </p:nvPr>
        </p:nvSpPr>
        <p:spPr>
          <a:xfrm>
            <a:off x="457200" y="4114800"/>
            <a:ext cx="8229600" cy="381000"/>
          </a:xfrm>
        </p:spPr>
        <p:txBody>
          <a:bodyPr/>
          <a:lstStyle/>
          <a:p>
            <a:pPr marL="0" indent="0" algn="r">
              <a:buNone/>
            </a:pPr>
            <a:r>
              <a:rPr lang="en-US" dirty="0"/>
              <a:t>Kane &amp; Ouellette, </a:t>
            </a:r>
            <a:r>
              <a:rPr lang="en-US" dirty="0" smtClean="0"/>
              <a:t>2011</a:t>
            </a:r>
            <a:endParaRPr lang="en-US" dirty="0"/>
          </a:p>
        </p:txBody>
      </p:sp>
    </p:spTree>
    <p:extLst>
      <p:ext uri="{BB962C8B-B14F-4D97-AF65-F5344CB8AC3E}">
        <p14:creationId xmlns:p14="http://schemas.microsoft.com/office/powerpoint/2010/main" val="403985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pPr marL="0" indent="0">
              <a:buNone/>
            </a:pPr>
            <a:r>
              <a:rPr lang="en-US" sz="3600" dirty="0"/>
              <a:t>At the conclusion of this module, health care providers should be able </a:t>
            </a:r>
            <a:r>
              <a:rPr lang="en-US" sz="3600" dirty="0" smtClean="0"/>
              <a:t>to</a:t>
            </a:r>
            <a:endParaRPr lang="en-US" sz="3600" dirty="0"/>
          </a:p>
          <a:p>
            <a:r>
              <a:rPr lang="en-US" dirty="0"/>
              <a:t>Establish </a:t>
            </a:r>
            <a:r>
              <a:rPr lang="en-US" dirty="0" smtClean="0"/>
              <a:t>better partnerships </a:t>
            </a:r>
            <a:r>
              <a:rPr lang="en-US" dirty="0"/>
              <a:t>with </a:t>
            </a:r>
            <a:r>
              <a:rPr lang="en-US" dirty="0" smtClean="0"/>
              <a:t>caregivers.</a:t>
            </a:r>
            <a:endParaRPr lang="en-US" dirty="0"/>
          </a:p>
          <a:p>
            <a:r>
              <a:rPr lang="en-US" dirty="0"/>
              <a:t>Discuss their responsibilities towards </a:t>
            </a:r>
            <a:r>
              <a:rPr lang="en-US" dirty="0" smtClean="0"/>
              <a:t>caregivers.</a:t>
            </a:r>
            <a:endParaRPr lang="en-US" dirty="0"/>
          </a:p>
        </p:txBody>
      </p:sp>
    </p:spTree>
    <p:extLst>
      <p:ext uri="{BB962C8B-B14F-4D97-AF65-F5344CB8AC3E}">
        <p14:creationId xmlns:p14="http://schemas.microsoft.com/office/powerpoint/2010/main" val="3636403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Assess</a:t>
            </a:r>
          </a:p>
        </p:txBody>
      </p:sp>
      <p:sp>
        <p:nvSpPr>
          <p:cNvPr id="3" name="Content Placeholder 2"/>
          <p:cNvSpPr>
            <a:spLocks noGrp="1"/>
          </p:cNvSpPr>
          <p:nvPr>
            <p:ph idx="1"/>
          </p:nvPr>
        </p:nvSpPr>
        <p:spPr/>
        <p:txBody>
          <a:bodyPr>
            <a:normAutofit/>
          </a:bodyPr>
          <a:lstStyle/>
          <a:p>
            <a:r>
              <a:rPr lang="en-US" dirty="0" smtClean="0"/>
              <a:t>Caregiver’s </a:t>
            </a:r>
            <a:r>
              <a:rPr lang="en-US" dirty="0"/>
              <a:t>culture, </a:t>
            </a:r>
            <a:r>
              <a:rPr lang="en-US" dirty="0" smtClean="0"/>
              <a:t>values</a:t>
            </a:r>
            <a:r>
              <a:rPr lang="en-US" dirty="0"/>
              <a:t>, </a:t>
            </a:r>
            <a:r>
              <a:rPr lang="en-US" dirty="0" smtClean="0"/>
              <a:t>beliefs and </a:t>
            </a:r>
            <a:r>
              <a:rPr lang="en-US" dirty="0"/>
              <a:t>expectations</a:t>
            </a:r>
          </a:p>
          <a:p>
            <a:r>
              <a:rPr lang="en-US" dirty="0"/>
              <a:t>Caregiver’s understanding of dementia</a:t>
            </a:r>
          </a:p>
          <a:p>
            <a:r>
              <a:rPr lang="en-US" dirty="0"/>
              <a:t>Health and well-being of the caregiver</a:t>
            </a:r>
          </a:p>
          <a:p>
            <a:r>
              <a:rPr lang="en-US" dirty="0"/>
              <a:t>Consequences of caregiving on caregiver</a:t>
            </a:r>
          </a:p>
          <a:p>
            <a:r>
              <a:rPr lang="en-US" dirty="0"/>
              <a:t>Resources to support </a:t>
            </a:r>
            <a:r>
              <a:rPr lang="en-US" dirty="0" smtClean="0"/>
              <a:t>caregiver</a:t>
            </a:r>
          </a:p>
          <a:p>
            <a:pPr marL="0" indent="0" algn="r">
              <a:spcBef>
                <a:spcPts val="3200"/>
              </a:spcBef>
              <a:buNone/>
            </a:pPr>
            <a:r>
              <a:rPr lang="en-US" sz="1800" dirty="0"/>
              <a:t>Family Caregiver Alliance, </a:t>
            </a:r>
            <a:r>
              <a:rPr lang="en-US" sz="1800" dirty="0" smtClean="0"/>
              <a:t>2014</a:t>
            </a:r>
            <a:endParaRPr lang="en-US" dirty="0"/>
          </a:p>
        </p:txBody>
      </p:sp>
    </p:spTree>
    <p:extLst>
      <p:ext uri="{BB962C8B-B14F-4D97-AF65-F5344CB8AC3E}">
        <p14:creationId xmlns:p14="http://schemas.microsoft.com/office/powerpoint/2010/main" val="3869221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Supporting the Changing </a:t>
            </a:r>
            <a:br>
              <a:rPr lang="en-US" dirty="0"/>
            </a:br>
            <a:r>
              <a:rPr lang="en-US" dirty="0"/>
              <a:t>Roles of Caregivers</a:t>
            </a:r>
          </a:p>
        </p:txBody>
      </p:sp>
      <p:sp>
        <p:nvSpPr>
          <p:cNvPr id="3" name="Content Placeholder 2"/>
          <p:cNvSpPr>
            <a:spLocks noGrp="1"/>
          </p:cNvSpPr>
          <p:nvPr>
            <p:ph idx="1"/>
          </p:nvPr>
        </p:nvSpPr>
        <p:spPr>
          <a:xfrm>
            <a:off x="457200" y="1951037"/>
            <a:ext cx="8229600" cy="4525963"/>
          </a:xfrm>
        </p:spPr>
        <p:txBody>
          <a:bodyPr>
            <a:normAutofit/>
          </a:bodyPr>
          <a:lstStyle/>
          <a:p>
            <a:r>
              <a:rPr lang="en-US" dirty="0" smtClean="0"/>
              <a:t>The </a:t>
            </a:r>
            <a:r>
              <a:rPr lang="en-US" dirty="0"/>
              <a:t>roles of caregivers change with </a:t>
            </a:r>
            <a:r>
              <a:rPr lang="en-US" dirty="0" smtClean="0"/>
              <a:t>time.</a:t>
            </a:r>
            <a:endParaRPr lang="en-US" dirty="0"/>
          </a:p>
          <a:p>
            <a:r>
              <a:rPr lang="en-US" dirty="0"/>
              <a:t>Monitor caregiver </a:t>
            </a:r>
            <a:r>
              <a:rPr lang="en-US" dirty="0" smtClean="0"/>
              <a:t>health/well-being. </a:t>
            </a:r>
            <a:endParaRPr lang="en-US" dirty="0"/>
          </a:p>
          <a:p>
            <a:r>
              <a:rPr lang="en-US" dirty="0"/>
              <a:t>Periodically re-evaluate caregiver’s ability to continue to provide </a:t>
            </a:r>
            <a:r>
              <a:rPr lang="en-US" dirty="0" smtClean="0"/>
              <a:t>care.</a:t>
            </a:r>
          </a:p>
          <a:p>
            <a:r>
              <a:rPr lang="en-US" dirty="0"/>
              <a:t>Continue to provide information </a:t>
            </a:r>
            <a:r>
              <a:rPr lang="en-US" dirty="0" smtClean="0"/>
              <a:t>on </a:t>
            </a:r>
            <a:r>
              <a:rPr lang="en-US" dirty="0"/>
              <a:t>resources and support services as PLwD needs </a:t>
            </a:r>
            <a:r>
              <a:rPr lang="en-US" dirty="0" smtClean="0"/>
              <a:t>change.</a:t>
            </a:r>
            <a:endParaRPr lang="en-US" dirty="0"/>
          </a:p>
        </p:txBody>
      </p:sp>
    </p:spTree>
    <p:extLst>
      <p:ext uri="{BB962C8B-B14F-4D97-AF65-F5344CB8AC3E}">
        <p14:creationId xmlns:p14="http://schemas.microsoft.com/office/powerpoint/2010/main" val="3625218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Teaching</a:t>
            </a:r>
          </a:p>
        </p:txBody>
      </p:sp>
      <p:sp>
        <p:nvSpPr>
          <p:cNvPr id="3" name="Content Placeholder 2"/>
          <p:cNvSpPr>
            <a:spLocks noGrp="1"/>
          </p:cNvSpPr>
          <p:nvPr>
            <p:ph idx="1"/>
          </p:nvPr>
        </p:nvSpPr>
        <p:spPr/>
        <p:txBody>
          <a:bodyPr>
            <a:normAutofit/>
          </a:bodyPr>
          <a:lstStyle/>
          <a:p>
            <a:pPr>
              <a:spcAft>
                <a:spcPts val="3200"/>
              </a:spcAft>
            </a:pPr>
            <a:r>
              <a:rPr lang="en-US" dirty="0" smtClean="0"/>
              <a:t>Caregivers </a:t>
            </a:r>
            <a:r>
              <a:rPr lang="en-US" dirty="0"/>
              <a:t>need instructions on what to do, especially about wounds and </a:t>
            </a:r>
            <a:r>
              <a:rPr lang="en-US" dirty="0" smtClean="0"/>
              <a:t>medications.</a:t>
            </a:r>
            <a:endParaRPr lang="en-US" dirty="0"/>
          </a:p>
          <a:p>
            <a:pPr>
              <a:spcAft>
                <a:spcPts val="3200"/>
              </a:spcAft>
            </a:pPr>
            <a:r>
              <a:rPr lang="en-US" dirty="0"/>
              <a:t>Provide written </a:t>
            </a:r>
            <a:r>
              <a:rPr lang="en-US" dirty="0" smtClean="0"/>
              <a:t>instructions.</a:t>
            </a:r>
            <a:endParaRPr lang="en-US" dirty="0"/>
          </a:p>
          <a:p>
            <a:pPr>
              <a:spcAft>
                <a:spcPts val="3200"/>
              </a:spcAft>
            </a:pPr>
            <a:r>
              <a:rPr lang="en-US" dirty="0"/>
              <a:t>Make sure the instructions can be carried </a:t>
            </a:r>
            <a:r>
              <a:rPr lang="en-US" dirty="0" smtClean="0"/>
              <a:t>out.</a:t>
            </a:r>
            <a:r>
              <a:rPr lang="en-US" sz="2000" dirty="0" smtClean="0"/>
              <a:t>  </a:t>
            </a:r>
          </a:p>
          <a:p>
            <a:pPr marL="0" indent="0" algn="r">
              <a:spcAft>
                <a:spcPts val="3200"/>
              </a:spcAft>
              <a:buNone/>
            </a:pPr>
            <a:r>
              <a:rPr lang="en-US" sz="2000" dirty="0" err="1" smtClean="0"/>
              <a:t>Reinhard</a:t>
            </a:r>
            <a:r>
              <a:rPr lang="en-US" sz="2000" dirty="0" smtClean="0"/>
              <a:t> </a:t>
            </a:r>
            <a:r>
              <a:rPr lang="en-US" sz="2000" dirty="0"/>
              <a:t>, 2012</a:t>
            </a:r>
          </a:p>
        </p:txBody>
      </p:sp>
    </p:spTree>
    <p:extLst>
      <p:ext uri="{BB962C8B-B14F-4D97-AF65-F5344CB8AC3E}">
        <p14:creationId xmlns:p14="http://schemas.microsoft.com/office/powerpoint/2010/main" val="8456198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Evolving</a:t>
            </a:r>
          </a:p>
        </p:txBody>
      </p:sp>
      <p:sp>
        <p:nvSpPr>
          <p:cNvPr id="8" name="Content Placeholder 7"/>
          <p:cNvSpPr>
            <a:spLocks noGrp="1"/>
          </p:cNvSpPr>
          <p:nvPr>
            <p:ph idx="1"/>
          </p:nvPr>
        </p:nvSpPr>
        <p:spPr/>
        <p:txBody>
          <a:bodyPr>
            <a:normAutofit lnSpcReduction="10000"/>
          </a:bodyPr>
          <a:lstStyle/>
          <a:p>
            <a:pPr marL="0" indent="0">
              <a:buNone/>
            </a:pPr>
            <a:r>
              <a:rPr lang="en-US" sz="3600" dirty="0" smtClean="0"/>
              <a:t>As </a:t>
            </a:r>
            <a:r>
              <a:rPr lang="en-US" sz="3600" dirty="0"/>
              <a:t>the dementia progresses </a:t>
            </a:r>
            <a:r>
              <a:rPr lang="en-US" sz="3600" dirty="0" smtClean="0"/>
              <a:t>the</a:t>
            </a:r>
            <a:endParaRPr lang="en-US" sz="3600" dirty="0"/>
          </a:p>
          <a:p>
            <a:r>
              <a:rPr lang="en-US" dirty="0"/>
              <a:t>Roles </a:t>
            </a:r>
            <a:r>
              <a:rPr lang="en-US" dirty="0" smtClean="0"/>
              <a:t>change.</a:t>
            </a:r>
          </a:p>
          <a:p>
            <a:r>
              <a:rPr lang="en-US" dirty="0" smtClean="0"/>
              <a:t>Responsibilities increase.</a:t>
            </a:r>
            <a:endParaRPr lang="en-US" dirty="0"/>
          </a:p>
          <a:p>
            <a:r>
              <a:rPr lang="en-US" dirty="0"/>
              <a:t>Care plan will need to be updated more </a:t>
            </a:r>
            <a:r>
              <a:rPr lang="en-US" dirty="0" smtClean="0"/>
              <a:t>frequently. </a:t>
            </a:r>
            <a:endParaRPr lang="en-US" dirty="0"/>
          </a:p>
          <a:p>
            <a:r>
              <a:rPr lang="en-US" dirty="0"/>
              <a:t>Contact will </a:t>
            </a:r>
            <a:r>
              <a:rPr lang="en-US" dirty="0" smtClean="0"/>
              <a:t>increase.</a:t>
            </a:r>
          </a:p>
          <a:p>
            <a:r>
              <a:rPr lang="en-US" dirty="0"/>
              <a:t>Access to resources and support services will </a:t>
            </a:r>
            <a:r>
              <a:rPr lang="en-US" dirty="0" smtClean="0"/>
              <a:t>increase.</a:t>
            </a:r>
            <a:endParaRPr lang="en-US" dirty="0"/>
          </a:p>
        </p:txBody>
      </p:sp>
    </p:spTree>
    <p:extLst>
      <p:ext uri="{BB962C8B-B14F-4D97-AF65-F5344CB8AC3E}">
        <p14:creationId xmlns:p14="http://schemas.microsoft.com/office/powerpoint/2010/main" val="30360764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Responsibilities</a:t>
            </a:r>
          </a:p>
        </p:txBody>
      </p:sp>
      <p:sp>
        <p:nvSpPr>
          <p:cNvPr id="3" name="Content Placeholder 2"/>
          <p:cNvSpPr>
            <a:spLocks noGrp="1"/>
          </p:cNvSpPr>
          <p:nvPr>
            <p:ph idx="1"/>
          </p:nvPr>
        </p:nvSpPr>
        <p:spPr/>
        <p:txBody>
          <a:bodyPr/>
          <a:lstStyle/>
          <a:p>
            <a:pPr marL="0" lvl="0" indent="0">
              <a:buNone/>
            </a:pPr>
            <a:r>
              <a:rPr lang="en-US" sz="3600" dirty="0">
                <a:solidFill>
                  <a:prstClr val="black"/>
                </a:solidFill>
              </a:rPr>
              <a:t>Three months after the initial visit, you are meeting again with the daughter of the </a:t>
            </a:r>
            <a:r>
              <a:rPr lang="en-US" sz="3600" dirty="0" smtClean="0">
                <a:solidFill>
                  <a:prstClr val="black"/>
                </a:solidFill>
              </a:rPr>
              <a:t>82-year-old </a:t>
            </a:r>
            <a:r>
              <a:rPr lang="en-US" sz="3600" dirty="0">
                <a:solidFill>
                  <a:prstClr val="black"/>
                </a:solidFill>
              </a:rPr>
              <a:t>man who had recently been diagnosed with moderate dementia.  Her father is preparing to move into her home three months from now.  </a:t>
            </a:r>
            <a:endParaRPr lang="en-US" dirty="0"/>
          </a:p>
        </p:txBody>
      </p:sp>
    </p:spTree>
    <p:extLst>
      <p:ext uri="{BB962C8B-B14F-4D97-AF65-F5344CB8AC3E}">
        <p14:creationId xmlns:p14="http://schemas.microsoft.com/office/powerpoint/2010/main" val="37810859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Response to Provider Responsibilities</a:t>
            </a:r>
          </a:p>
        </p:txBody>
      </p:sp>
      <p:sp>
        <p:nvSpPr>
          <p:cNvPr id="3" name="Content Placeholder 2"/>
          <p:cNvSpPr>
            <a:spLocks noGrp="1"/>
          </p:cNvSpPr>
          <p:nvPr>
            <p:ph idx="1"/>
          </p:nvPr>
        </p:nvSpPr>
        <p:spPr/>
        <p:txBody>
          <a:bodyPr/>
          <a:lstStyle/>
          <a:p>
            <a:r>
              <a:rPr lang="en-US" dirty="0"/>
              <a:t>Discuss the Caregiver Self-Assessment </a:t>
            </a:r>
            <a:r>
              <a:rPr lang="en-US" dirty="0" smtClean="0"/>
              <a:t>Test.</a:t>
            </a:r>
            <a:endParaRPr lang="en-US" dirty="0"/>
          </a:p>
          <a:p>
            <a:r>
              <a:rPr lang="en-US" dirty="0"/>
              <a:t>Provide information and </a:t>
            </a:r>
            <a:r>
              <a:rPr lang="en-US" dirty="0" smtClean="0"/>
              <a:t>resources.</a:t>
            </a:r>
            <a:endParaRPr lang="en-US" dirty="0"/>
          </a:p>
          <a:p>
            <a:r>
              <a:rPr lang="en-US" dirty="0"/>
              <a:t>Monitor her stress </a:t>
            </a:r>
            <a:r>
              <a:rPr lang="en-US" dirty="0" smtClean="0"/>
              <a:t>levels.</a:t>
            </a:r>
            <a:endParaRPr lang="en-US" dirty="0"/>
          </a:p>
          <a:p>
            <a:r>
              <a:rPr lang="en-US" dirty="0" smtClean="0"/>
              <a:t>Provide her </a:t>
            </a:r>
            <a:r>
              <a:rPr lang="en-US" dirty="0"/>
              <a:t>with information on how to stay </a:t>
            </a:r>
            <a:r>
              <a:rPr lang="en-US" dirty="0" smtClean="0"/>
              <a:t>healthy.</a:t>
            </a:r>
          </a:p>
          <a:p>
            <a:r>
              <a:rPr lang="en-US" dirty="0" smtClean="0"/>
              <a:t>Update </a:t>
            </a:r>
            <a:r>
              <a:rPr lang="en-US" dirty="0"/>
              <a:t>care </a:t>
            </a:r>
            <a:r>
              <a:rPr lang="en-US" dirty="0" smtClean="0"/>
              <a:t>plan.</a:t>
            </a:r>
            <a:endParaRPr lang="en-US" dirty="0"/>
          </a:p>
        </p:txBody>
      </p:sp>
    </p:spTree>
    <p:extLst>
      <p:ext uri="{BB962C8B-B14F-4D97-AF65-F5344CB8AC3E}">
        <p14:creationId xmlns:p14="http://schemas.microsoft.com/office/powerpoint/2010/main" val="3278636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Screening Tools</a:t>
            </a:r>
          </a:p>
        </p:txBody>
      </p:sp>
      <p:sp>
        <p:nvSpPr>
          <p:cNvPr id="3" name="Content Placeholder 2"/>
          <p:cNvSpPr>
            <a:spLocks noGrp="1"/>
          </p:cNvSpPr>
          <p:nvPr>
            <p:ph idx="1"/>
          </p:nvPr>
        </p:nvSpPr>
        <p:spPr>
          <a:xfrm>
            <a:off x="457200" y="1600200"/>
            <a:ext cx="8229600" cy="4648200"/>
          </a:xfrm>
        </p:spPr>
        <p:txBody>
          <a:bodyPr>
            <a:noAutofit/>
          </a:bodyPr>
          <a:lstStyle/>
          <a:p>
            <a:r>
              <a:rPr lang="en-US" sz="2000" dirty="0" err="1">
                <a:hlinkClick r:id="rId3"/>
              </a:rPr>
              <a:t>Zarit</a:t>
            </a:r>
            <a:r>
              <a:rPr lang="en-US" sz="2000" dirty="0">
                <a:hlinkClick r:id="rId3"/>
              </a:rPr>
              <a:t> Burden Interview</a:t>
            </a:r>
            <a:r>
              <a:rPr lang="en-US" sz="2000" dirty="0">
                <a:sym typeface="Wingdings" panose="05000000000000000000" pitchFamily="2" charset="2"/>
                <a:hlinkClick r:id="rId3"/>
              </a:rPr>
              <a:t> </a:t>
            </a:r>
            <a:r>
              <a:rPr lang="en-US" sz="2000" dirty="0" smtClean="0">
                <a:hlinkClick r:id="rId3"/>
              </a:rPr>
              <a:t>http</a:t>
            </a:r>
            <a:r>
              <a:rPr lang="en-US" sz="2000" dirty="0">
                <a:hlinkClick r:id="rId3"/>
              </a:rPr>
              <a:t>://</a:t>
            </a:r>
            <a:r>
              <a:rPr lang="en-US" sz="2000" dirty="0" smtClean="0">
                <a:hlinkClick r:id="rId3"/>
              </a:rPr>
              <a:t>www.apa.org/pi/about/publications/caregivers/practice-settings/assessment/tools/zarit.aspx</a:t>
            </a:r>
            <a:r>
              <a:rPr lang="en-US" sz="2000" dirty="0"/>
              <a:t> </a:t>
            </a:r>
            <a:r>
              <a:rPr lang="en-US" sz="2000" dirty="0" smtClean="0"/>
              <a:t> </a:t>
            </a:r>
            <a:endParaRPr lang="en-US" sz="2000" dirty="0"/>
          </a:p>
          <a:p>
            <a:r>
              <a:rPr lang="en-US" sz="2000" dirty="0">
                <a:hlinkClick r:id="rId4"/>
              </a:rPr>
              <a:t>REACH II Risk Appraisal </a:t>
            </a:r>
            <a:r>
              <a:rPr lang="en-US" sz="2000" dirty="0" smtClean="0">
                <a:hlinkClick r:id="rId4"/>
              </a:rPr>
              <a:t>http</a:t>
            </a:r>
            <a:r>
              <a:rPr lang="en-US" sz="2000" dirty="0">
                <a:hlinkClick r:id="rId4"/>
              </a:rPr>
              <a:t>://www.rosalynncarter.org/UserFiles/RAM.pdf</a:t>
            </a:r>
            <a:r>
              <a:rPr lang="en-US" sz="2000" dirty="0"/>
              <a:t> </a:t>
            </a:r>
            <a:endParaRPr lang="en-US" sz="2000" dirty="0" smtClean="0"/>
          </a:p>
          <a:p>
            <a:r>
              <a:rPr lang="en-US" sz="2000" dirty="0" smtClean="0">
                <a:hlinkClick r:id="rId5"/>
              </a:rPr>
              <a:t>Caregiver </a:t>
            </a:r>
            <a:r>
              <a:rPr lang="en-US" sz="2000" dirty="0">
                <a:hlinkClick r:id="rId5"/>
              </a:rPr>
              <a:t>Reaction </a:t>
            </a:r>
            <a:r>
              <a:rPr lang="en-US" sz="2000" dirty="0" smtClean="0">
                <a:hlinkClick r:id="rId5"/>
              </a:rPr>
              <a:t>Scale </a:t>
            </a:r>
            <a:r>
              <a:rPr lang="en-US" sz="2000" dirty="0">
                <a:hlinkClick r:id="rId5"/>
              </a:rPr>
              <a:t>http://</a:t>
            </a:r>
            <a:r>
              <a:rPr lang="en-US" sz="2000" dirty="0" smtClean="0">
                <a:hlinkClick r:id="rId5"/>
              </a:rPr>
              <a:t>www.apa.org/pi/about/publications/caregivers/practice-settings/assessment/tools/caregiver-reaction.aspx</a:t>
            </a:r>
            <a:r>
              <a:rPr lang="en-US" sz="2000" dirty="0" smtClean="0"/>
              <a:t>  </a:t>
            </a:r>
            <a:endParaRPr lang="en-US" sz="2000" dirty="0"/>
          </a:p>
          <a:p>
            <a:pPr marL="285750" lvl="1">
              <a:buFont typeface="Arial" panose="020B0604020202020204" pitchFamily="34" charset="0"/>
              <a:buChar char="•"/>
            </a:pPr>
            <a:r>
              <a:rPr lang="en-US" sz="2000" dirty="0">
                <a:hlinkClick r:id="rId6"/>
              </a:rPr>
              <a:t>Other assessment tools for assessing caregivers are </a:t>
            </a:r>
            <a:r>
              <a:rPr lang="en-US" sz="2000" dirty="0" smtClean="0">
                <a:hlinkClick r:id="rId6"/>
              </a:rPr>
              <a:t>available http</a:t>
            </a:r>
            <a:r>
              <a:rPr lang="en-US" sz="2000" dirty="0">
                <a:hlinkClick r:id="rId6"/>
              </a:rPr>
              <a:t>://www.rosalynncarter.org/caregiver_assessment/  http://</a:t>
            </a:r>
            <a:r>
              <a:rPr lang="en-US" sz="2000" dirty="0" smtClean="0">
                <a:hlinkClick r:id="rId6"/>
              </a:rPr>
              <a:t>www.apa.org/pi/about/publications/caregivers/practice-settings/assessment/tools/stress-burden.aspx</a:t>
            </a:r>
            <a:r>
              <a:rPr lang="en-US" sz="2000" dirty="0"/>
              <a:t> </a:t>
            </a:r>
          </a:p>
        </p:txBody>
      </p:sp>
    </p:spTree>
    <p:extLst>
      <p:ext uri="{BB962C8B-B14F-4D97-AF65-F5344CB8AC3E}">
        <p14:creationId xmlns:p14="http://schemas.microsoft.com/office/powerpoint/2010/main" val="30947461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Well-Being Scale</a:t>
            </a:r>
          </a:p>
        </p:txBody>
      </p:sp>
      <p:sp>
        <p:nvSpPr>
          <p:cNvPr id="3" name="Content Placeholder 2"/>
          <p:cNvSpPr>
            <a:spLocks noGrp="1"/>
          </p:cNvSpPr>
          <p:nvPr>
            <p:ph idx="1"/>
          </p:nvPr>
        </p:nvSpPr>
        <p:spPr/>
        <p:txBody>
          <a:bodyPr>
            <a:normAutofit/>
          </a:bodyPr>
          <a:lstStyle/>
          <a:p>
            <a:r>
              <a:rPr lang="en-US" dirty="0" smtClean="0"/>
              <a:t>Is designed </a:t>
            </a:r>
            <a:r>
              <a:rPr lang="en-US" dirty="0"/>
              <a:t>for social </a:t>
            </a:r>
            <a:r>
              <a:rPr lang="en-US" dirty="0" smtClean="0"/>
              <a:t>workers</a:t>
            </a:r>
            <a:endParaRPr lang="en-US" dirty="0"/>
          </a:p>
          <a:p>
            <a:r>
              <a:rPr lang="en-US" dirty="0"/>
              <a:t>Addresses basic </a:t>
            </a:r>
            <a:r>
              <a:rPr lang="en-US" dirty="0" smtClean="0"/>
              <a:t>needs</a:t>
            </a:r>
            <a:endParaRPr lang="en-US" dirty="0"/>
          </a:p>
          <a:p>
            <a:r>
              <a:rPr lang="en-US" dirty="0"/>
              <a:t>Addresses </a:t>
            </a:r>
            <a:r>
              <a:rPr lang="en-US" dirty="0" smtClean="0"/>
              <a:t>activities</a:t>
            </a:r>
          </a:p>
          <a:p>
            <a:pPr marL="0" indent="0" algn="r">
              <a:buNone/>
            </a:pPr>
            <a:r>
              <a:rPr lang="en-US" sz="1600" dirty="0" err="1" smtClean="0"/>
              <a:t>Tebb</a:t>
            </a:r>
            <a:r>
              <a:rPr lang="en-US" sz="1600" dirty="0"/>
              <a:t>, 2013</a:t>
            </a:r>
          </a:p>
        </p:txBody>
      </p:sp>
    </p:spTree>
    <p:extLst>
      <p:ext uri="{BB962C8B-B14F-4D97-AF65-F5344CB8AC3E}">
        <p14:creationId xmlns:p14="http://schemas.microsoft.com/office/powerpoint/2010/main" val="37626878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normAutofit/>
          </a:bodyPr>
          <a:lstStyle/>
          <a:p>
            <a:pPr marL="0" lvl="0" indent="0">
              <a:buNone/>
            </a:pPr>
            <a:r>
              <a:rPr lang="en-US" sz="3600" dirty="0" smtClean="0">
                <a:solidFill>
                  <a:prstClr val="black"/>
                </a:solidFill>
              </a:rPr>
              <a:t>Effective </a:t>
            </a:r>
            <a:r>
              <a:rPr lang="en-US" sz="3600" dirty="0">
                <a:solidFill>
                  <a:prstClr val="black"/>
                </a:solidFill>
              </a:rPr>
              <a:t>partnerships need</a:t>
            </a:r>
            <a:r>
              <a:rPr lang="en-US" dirty="0">
                <a:solidFill>
                  <a:prstClr val="black"/>
                </a:solidFill>
              </a:rPr>
              <a:t>:</a:t>
            </a:r>
          </a:p>
          <a:p>
            <a:r>
              <a:rPr lang="en-US" sz="2800" dirty="0"/>
              <a:t>Effective communication</a:t>
            </a:r>
          </a:p>
          <a:p>
            <a:r>
              <a:rPr lang="en-US" sz="2800" dirty="0"/>
              <a:t>Assessment of readiness to take on caregiving role</a:t>
            </a:r>
          </a:p>
          <a:p>
            <a:r>
              <a:rPr lang="en-US" sz="2800" dirty="0"/>
              <a:t>Regular reassessment </a:t>
            </a:r>
          </a:p>
        </p:txBody>
      </p:sp>
    </p:spTree>
    <p:extLst>
      <p:ext uri="{BB962C8B-B14F-4D97-AF65-F5344CB8AC3E}">
        <p14:creationId xmlns:p14="http://schemas.microsoft.com/office/powerpoint/2010/main" val="16986844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55000" lnSpcReduction="20000"/>
          </a:bodyPr>
          <a:lstStyle/>
          <a:p>
            <a:r>
              <a:rPr lang="en-US" dirty="0"/>
              <a:t>Berg-</a:t>
            </a:r>
            <a:r>
              <a:rPr lang="en-US" dirty="0" err="1"/>
              <a:t>Weger</a:t>
            </a:r>
            <a:r>
              <a:rPr lang="en-US" dirty="0"/>
              <a:t>, M., Rubio, D.M. &amp; Tebb, S. (2000). Living with and caring for older family members: Issues related to caregiver well-being. </a:t>
            </a:r>
            <a:r>
              <a:rPr lang="en-US" i="1" dirty="0"/>
              <a:t>Journal of Gerontological Social Work, 33</a:t>
            </a:r>
            <a:r>
              <a:rPr lang="en-US" dirty="0"/>
              <a:t>(2), 47-62.</a:t>
            </a:r>
          </a:p>
          <a:p>
            <a:r>
              <a:rPr lang="en-US" dirty="0">
                <a:solidFill>
                  <a:srgbClr val="000000"/>
                </a:solidFill>
                <a:latin typeface="Calibri" panose="020F0502020204030204" pitchFamily="34" charset="0"/>
              </a:rPr>
              <a:t>Family Caregiver Alliance. (2014) Caregivers Count Too! </a:t>
            </a:r>
            <a:r>
              <a:rPr lang="en-US" dirty="0">
                <a:solidFill>
                  <a:srgbClr val="000000"/>
                </a:solidFill>
                <a:latin typeface="Calibri" panose="020F0502020204030204" pitchFamily="34" charset="0"/>
                <a:hlinkClick r:id="rId3"/>
              </a:rPr>
              <a:t>Section 3: What Should Family Caregiver Assessments Include? </a:t>
            </a:r>
            <a:r>
              <a:rPr lang="en-US" dirty="0">
                <a:hlinkClick r:id="rId3"/>
              </a:rPr>
              <a:t>https://www.caregiver.org/caregivers-count-too-s3-what-should-assessments-include</a:t>
            </a:r>
            <a:r>
              <a:rPr lang="en-US" dirty="0"/>
              <a:t> </a:t>
            </a:r>
          </a:p>
          <a:p>
            <a:r>
              <a:rPr lang="en-US" dirty="0"/>
              <a:t>Kane, R.L. and Ouellette, J. 2011. The Good Caregiver; New York: Penguin Books.</a:t>
            </a:r>
          </a:p>
          <a:p>
            <a:r>
              <a:rPr lang="en-US" dirty="0" err="1"/>
              <a:t>Mitnick</a:t>
            </a:r>
            <a:r>
              <a:rPr lang="en-US" dirty="0"/>
              <a:t>, S., </a:t>
            </a:r>
            <a:r>
              <a:rPr lang="en-US" dirty="0" err="1"/>
              <a:t>Leffler</a:t>
            </a:r>
            <a:r>
              <a:rPr lang="en-US" dirty="0"/>
              <a:t>, C., Hood, V. L., &amp; American College of Physicians Ethics, Professionalism and Human Rights Committee. (2010). Family caregivers, patients and physicians: Ethical guidance to . optimize relationships.</a:t>
            </a:r>
            <a:r>
              <a:rPr lang="en-US" i="1" dirty="0"/>
              <a:t> Journal of General Internal Medicine, 25</a:t>
            </a:r>
            <a:r>
              <a:rPr lang="en-US" dirty="0"/>
              <a:t>(3), 255-260.</a:t>
            </a:r>
          </a:p>
          <a:p>
            <a:r>
              <a:rPr lang="en-US" dirty="0" err="1"/>
              <a:t>Reinhard</a:t>
            </a:r>
            <a:r>
              <a:rPr lang="en-US" dirty="0"/>
              <a:t>, S.C, Levine, C, </a:t>
            </a:r>
            <a:r>
              <a:rPr lang="en-US" dirty="0" err="1"/>
              <a:t>Samis</a:t>
            </a:r>
            <a:r>
              <a:rPr lang="en-US" dirty="0"/>
              <a:t>, S. (2012). Home Alone: Family Caregivers Providing Complex Chronic Care; Washington, D,C,: AARP. </a:t>
            </a:r>
          </a:p>
          <a:p>
            <a:r>
              <a:rPr lang="en-US" sz="3300" dirty="0"/>
              <a:t>Tebb, S.C., Berg-</a:t>
            </a:r>
            <a:r>
              <a:rPr lang="en-US" sz="3300" dirty="0" err="1"/>
              <a:t>Weger</a:t>
            </a:r>
            <a:r>
              <a:rPr lang="en-US" sz="3300" dirty="0"/>
              <a:t>, M. &amp; Rubio, D.M. (2013). The Caregiver Well-Being Scale: Developing a short-form rapid assessment instrument. </a:t>
            </a:r>
            <a:r>
              <a:rPr lang="en-US" sz="3300" i="1" dirty="0"/>
              <a:t>Health and Social Work. 38</a:t>
            </a:r>
            <a:r>
              <a:rPr lang="en-US" sz="3300" dirty="0"/>
              <a:t>(4), 222-230</a:t>
            </a:r>
            <a:r>
              <a:rPr lang="en-US" sz="3300" i="1" dirty="0"/>
              <a:t>. </a:t>
            </a:r>
            <a:endParaRPr lang="en-US" dirty="0"/>
          </a:p>
        </p:txBody>
      </p:sp>
    </p:spTree>
    <p:extLst>
      <p:ext uri="{BB962C8B-B14F-4D97-AF65-F5344CB8AC3E}">
        <p14:creationId xmlns:p14="http://schemas.microsoft.com/office/powerpoint/2010/main" val="172379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Partnering with Caregivers</a:t>
            </a:r>
          </a:p>
        </p:txBody>
      </p:sp>
      <p:sp>
        <p:nvSpPr>
          <p:cNvPr id="3" name="Content Placeholder 2"/>
          <p:cNvSpPr>
            <a:spLocks noGrp="1"/>
          </p:cNvSpPr>
          <p:nvPr>
            <p:ph idx="1"/>
          </p:nvPr>
        </p:nvSpPr>
        <p:spPr/>
        <p:txBody>
          <a:bodyPr>
            <a:normAutofit/>
          </a:bodyPr>
          <a:lstStyle/>
          <a:p>
            <a:pPr>
              <a:spcBef>
                <a:spcPts val="0"/>
              </a:spcBef>
              <a:spcAft>
                <a:spcPts val="3200"/>
              </a:spcAft>
            </a:pPr>
            <a:r>
              <a:rPr lang="en-US" dirty="0" smtClean="0"/>
              <a:t>Managing </a:t>
            </a:r>
            <a:r>
              <a:rPr lang="en-US" dirty="0"/>
              <a:t>chronic disease requires a provider-caregiver </a:t>
            </a:r>
            <a:r>
              <a:rPr lang="en-US" dirty="0" smtClean="0"/>
              <a:t>partnership. </a:t>
            </a:r>
            <a:r>
              <a:rPr lang="en-US" dirty="0"/>
              <a:t>	</a:t>
            </a:r>
          </a:p>
          <a:p>
            <a:pPr>
              <a:spcBef>
                <a:spcPts val="0"/>
              </a:spcBef>
              <a:spcAft>
                <a:spcPts val="3200"/>
              </a:spcAft>
            </a:pPr>
            <a:r>
              <a:rPr lang="en-US" dirty="0" smtClean="0"/>
              <a:t>Caregivers </a:t>
            </a:r>
            <a:r>
              <a:rPr lang="en-US" dirty="0"/>
              <a:t>can provide information and support care </a:t>
            </a:r>
            <a:r>
              <a:rPr lang="en-US" dirty="0" smtClean="0"/>
              <a:t>plans.</a:t>
            </a:r>
            <a:endParaRPr lang="en-US" dirty="0"/>
          </a:p>
        </p:txBody>
      </p:sp>
    </p:spTree>
    <p:extLst>
      <p:ext uri="{BB962C8B-B14F-4D97-AF65-F5344CB8AC3E}">
        <p14:creationId xmlns:p14="http://schemas.microsoft.com/office/powerpoint/2010/main" val="13281009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Resources to Guide Providers in Partnering with </a:t>
            </a:r>
            <a:r>
              <a:rPr lang="en-US" dirty="0" smtClean="0"/>
              <a:t>Caregivers I</a:t>
            </a:r>
            <a:endParaRPr lang="en-US" dirty="0"/>
          </a:p>
        </p:txBody>
      </p:sp>
      <p:sp>
        <p:nvSpPr>
          <p:cNvPr id="3" name="Content Placeholder 2"/>
          <p:cNvSpPr>
            <a:spLocks noGrp="1"/>
          </p:cNvSpPr>
          <p:nvPr>
            <p:ph idx="1"/>
          </p:nvPr>
        </p:nvSpPr>
        <p:spPr>
          <a:xfrm>
            <a:off x="457200" y="1524000"/>
            <a:ext cx="8229600" cy="4525963"/>
          </a:xfrm>
        </p:spPr>
        <p:txBody>
          <a:bodyPr>
            <a:normAutofit fontScale="70000" lnSpcReduction="20000"/>
          </a:bodyPr>
          <a:lstStyle/>
          <a:p>
            <a:r>
              <a:rPr lang="en-US" dirty="0"/>
              <a:t>Adelman, R. D., </a:t>
            </a:r>
            <a:r>
              <a:rPr lang="en-US" dirty="0" err="1"/>
              <a:t>Tmanova</a:t>
            </a:r>
            <a:r>
              <a:rPr lang="en-US" dirty="0"/>
              <a:t>, L. L., Delgado, D., Dion, S., &amp; </a:t>
            </a:r>
            <a:r>
              <a:rPr lang="en-US" dirty="0" err="1"/>
              <a:t>Lachs</a:t>
            </a:r>
            <a:r>
              <a:rPr lang="en-US" dirty="0"/>
              <a:t>, M. S. (2014). Caregiver burden: A clinical review.</a:t>
            </a:r>
            <a:r>
              <a:rPr lang="en-US" i="1" dirty="0"/>
              <a:t> JAMA : The Journal of the American Medical Association, 311</a:t>
            </a:r>
            <a:r>
              <a:rPr lang="en-US" dirty="0"/>
              <a:t>(10), 1052-1060. doi:10.1001/jama.2014.304 [</a:t>
            </a:r>
            <a:r>
              <a:rPr lang="en-US" dirty="0" err="1"/>
              <a:t>doi</a:t>
            </a:r>
            <a:r>
              <a:rPr lang="en-US" dirty="0"/>
              <a:t>]</a:t>
            </a:r>
          </a:p>
          <a:p>
            <a:r>
              <a:rPr lang="en-US" dirty="0" err="1"/>
              <a:t>Gaugler</a:t>
            </a:r>
            <a:r>
              <a:rPr lang="en-US" dirty="0"/>
              <a:t> JE, Potter T, </a:t>
            </a:r>
            <a:r>
              <a:rPr lang="en-US" dirty="0" err="1"/>
              <a:t>Pruinelli</a:t>
            </a:r>
            <a:r>
              <a:rPr lang="en-US" dirty="0"/>
              <a:t> L. Partnering with caregivers. </a:t>
            </a:r>
            <a:r>
              <a:rPr lang="en-US" dirty="0" err="1"/>
              <a:t>Clin</a:t>
            </a:r>
            <a:r>
              <a:rPr lang="en-US" dirty="0"/>
              <a:t> </a:t>
            </a:r>
            <a:r>
              <a:rPr lang="en-US" dirty="0" err="1"/>
              <a:t>Geriatr</a:t>
            </a:r>
            <a:r>
              <a:rPr lang="en-US" dirty="0"/>
              <a:t> Med. 2014;30(3):493-515. </a:t>
            </a:r>
            <a:r>
              <a:rPr lang="en-US" dirty="0" err="1"/>
              <a:t>doi</a:t>
            </a:r>
            <a:r>
              <a:rPr lang="en-US" dirty="0"/>
              <a:t>: S0749-0690(14)00038-X [</a:t>
            </a:r>
            <a:r>
              <a:rPr lang="en-US" dirty="0" err="1"/>
              <a:t>pii</a:t>
            </a:r>
            <a:r>
              <a:rPr lang="en-US" dirty="0"/>
              <a:t>].</a:t>
            </a:r>
          </a:p>
          <a:p>
            <a:r>
              <a:rPr lang="en-US" dirty="0">
                <a:hlinkClick r:id="rId3"/>
              </a:rPr>
              <a:t>ACT on Alzheimer's: Provider Practice </a:t>
            </a:r>
            <a:r>
              <a:rPr lang="en-US" dirty="0" smtClean="0">
                <a:hlinkClick r:id="rId3"/>
              </a:rPr>
              <a:t>Tools http</a:t>
            </a:r>
            <a:r>
              <a:rPr lang="en-US" dirty="0">
                <a:hlinkClick r:id="rId3"/>
              </a:rPr>
              <a:t>://</a:t>
            </a:r>
            <a:r>
              <a:rPr lang="en-US" dirty="0" smtClean="0">
                <a:hlinkClick r:id="rId3"/>
              </a:rPr>
              <a:t>www.actonalz.org/provider-practice-tools</a:t>
            </a:r>
            <a:r>
              <a:rPr lang="en-US" dirty="0"/>
              <a:t> </a:t>
            </a:r>
            <a:r>
              <a:rPr lang="en-US" dirty="0" smtClean="0"/>
              <a:t> </a:t>
            </a:r>
            <a:endParaRPr lang="en-US" dirty="0"/>
          </a:p>
          <a:p>
            <a:r>
              <a:rPr lang="en-US" dirty="0"/>
              <a:t>ACT on Alzheimer's </a:t>
            </a:r>
          </a:p>
          <a:p>
            <a:pPr lvl="1">
              <a:buFont typeface="Arial" panose="020B0604020202020204" pitchFamily="34" charset="0"/>
              <a:buChar char="•"/>
            </a:pPr>
            <a:r>
              <a:rPr lang="en-US" dirty="0">
                <a:hlinkClick r:id="rId4"/>
              </a:rPr>
              <a:t>Dementia Education-http://</a:t>
            </a:r>
            <a:r>
              <a:rPr lang="en-US" dirty="0" smtClean="0">
                <a:hlinkClick r:id="rId4"/>
              </a:rPr>
              <a:t>www.actonalz.org/dementia-education</a:t>
            </a:r>
            <a:endParaRPr lang="en-US" dirty="0"/>
          </a:p>
          <a:p>
            <a:pPr lvl="1">
              <a:buFont typeface="Arial" panose="020B0604020202020204" pitchFamily="34" charset="0"/>
              <a:buChar char="•"/>
            </a:pPr>
            <a:r>
              <a:rPr lang="en-US" dirty="0">
                <a:hlinkClick r:id="rId5"/>
              </a:rPr>
              <a:t>A-Z Guide for Working with Patients with Memory Loss and Dementia; see  https://</a:t>
            </a:r>
            <a:r>
              <a:rPr lang="en-US" dirty="0" smtClean="0">
                <a:hlinkClick r:id="rId5"/>
              </a:rPr>
              <a:t>www.youtube.com/watch?v=EScLaVevn94</a:t>
            </a:r>
            <a:endParaRPr lang="en-US" dirty="0" smtClean="0"/>
          </a:p>
          <a:p>
            <a:r>
              <a:rPr lang="en-US" dirty="0" smtClean="0"/>
              <a:t>Rosalynn Carter Institute</a:t>
            </a:r>
          </a:p>
          <a:p>
            <a:pPr lvl="1">
              <a:buFont typeface="Arial" charset="0"/>
              <a:buChar char="•"/>
            </a:pPr>
            <a:r>
              <a:rPr lang="en-US" dirty="0" smtClean="0">
                <a:hlinkClick r:id="rId6"/>
              </a:rPr>
              <a:t>Caring </a:t>
            </a:r>
            <a:r>
              <a:rPr lang="en-US" dirty="0">
                <a:hlinkClick r:id="rId6"/>
              </a:rPr>
              <a:t>for You, Caring for Me http://www.rosalynncarter.org/caring%20for%20you</a:t>
            </a:r>
            <a:r>
              <a:rPr lang="en-US" dirty="0" smtClean="0">
                <a:hlinkClick r:id="rId6"/>
              </a:rPr>
              <a:t>/</a:t>
            </a:r>
            <a:r>
              <a:rPr lang="en-US" dirty="0" smtClean="0"/>
              <a:t>   </a:t>
            </a:r>
            <a:endParaRPr lang="en-US" dirty="0"/>
          </a:p>
        </p:txBody>
      </p:sp>
    </p:spTree>
    <p:extLst>
      <p:ext uri="{BB962C8B-B14F-4D97-AF65-F5344CB8AC3E}">
        <p14:creationId xmlns:p14="http://schemas.microsoft.com/office/powerpoint/2010/main" val="11358641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Resources </a:t>
            </a:r>
            <a:r>
              <a:rPr lang="en-US" dirty="0"/>
              <a:t>to Guide Providers in Partnering with </a:t>
            </a:r>
            <a:r>
              <a:rPr lang="en-US" dirty="0" smtClean="0"/>
              <a:t>Caregivers II</a:t>
            </a:r>
            <a:endParaRPr lang="en-US" dirty="0"/>
          </a:p>
        </p:txBody>
      </p:sp>
      <p:sp>
        <p:nvSpPr>
          <p:cNvPr id="3" name="Content Placeholder 2"/>
          <p:cNvSpPr>
            <a:spLocks noGrp="1"/>
          </p:cNvSpPr>
          <p:nvPr>
            <p:ph idx="1"/>
          </p:nvPr>
        </p:nvSpPr>
        <p:spPr/>
        <p:txBody>
          <a:bodyPr>
            <a:normAutofit fontScale="85000" lnSpcReduction="20000"/>
          </a:bodyPr>
          <a:lstStyle/>
          <a:p>
            <a:r>
              <a:rPr lang="en-US" dirty="0">
                <a:hlinkClick r:id="rId3"/>
              </a:rPr>
              <a:t>Alzheimer's Association Physician Outreach Tips and Tools: http://www.alz.org/national/documents/aoagrant_tools_physicianoutreach.pdf</a:t>
            </a:r>
            <a:r>
              <a:rPr lang="en-US" dirty="0"/>
              <a:t> </a:t>
            </a:r>
          </a:p>
          <a:p>
            <a:r>
              <a:rPr lang="en-US" dirty="0">
                <a:hlinkClick r:id="rId4"/>
              </a:rPr>
              <a:t>National Institute on Aging/ADEAR: Alzheimer's and Dementia Resources for Professionals (see https://www.nia.nih.gov/alzheimers/alzheimers-and-dementia-resources-professionals</a:t>
            </a:r>
            <a:r>
              <a:rPr lang="en-US" dirty="0" smtClean="0">
                <a:hlinkClick r:id="rId4"/>
              </a:rPr>
              <a:t>)</a:t>
            </a:r>
            <a:endParaRPr lang="en-US" dirty="0"/>
          </a:p>
          <a:p>
            <a:r>
              <a:rPr lang="en-US" dirty="0"/>
              <a:t>See also </a:t>
            </a:r>
            <a:r>
              <a:rPr lang="en-US" dirty="0">
                <a:hlinkClick r:id="rId5"/>
              </a:rPr>
              <a:t>Talking with Your Older Patient: A Clinician's Handbook, </a:t>
            </a:r>
            <a:r>
              <a:rPr lang="en-US" dirty="0" err="1">
                <a:hlinkClick r:id="rId5"/>
              </a:rPr>
              <a:t>n.d.</a:t>
            </a:r>
            <a:r>
              <a:rPr lang="en-US" dirty="0">
                <a:hlinkClick r:id="rId5"/>
              </a:rPr>
              <a:t> https://www.nia.nih.gov/health/publication/talking-your-older-patient</a:t>
            </a:r>
            <a:r>
              <a:rPr lang="en-US" dirty="0"/>
              <a:t> </a:t>
            </a:r>
          </a:p>
        </p:txBody>
      </p:sp>
    </p:spTree>
    <p:extLst>
      <p:ext uri="{BB962C8B-B14F-4D97-AF65-F5344CB8AC3E}">
        <p14:creationId xmlns:p14="http://schemas.microsoft.com/office/powerpoint/2010/main" val="5485440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Video Resources/Links</a:t>
            </a:r>
          </a:p>
        </p:txBody>
      </p:sp>
      <p:sp>
        <p:nvSpPr>
          <p:cNvPr id="3" name="Content Placeholder 2"/>
          <p:cNvSpPr>
            <a:spLocks noGrp="1"/>
          </p:cNvSpPr>
          <p:nvPr>
            <p:ph idx="1"/>
          </p:nvPr>
        </p:nvSpPr>
        <p:spPr/>
        <p:txBody>
          <a:bodyPr>
            <a:normAutofit fontScale="62500" lnSpcReduction="20000"/>
          </a:bodyPr>
          <a:lstStyle/>
          <a:p>
            <a:r>
              <a:rPr lang="en-US" sz="3500" dirty="0" smtClean="0">
                <a:hlinkClick r:id="rId3"/>
              </a:rPr>
              <a:t>AARP Home &amp; Family Caregiving: http</a:t>
            </a:r>
            <a:r>
              <a:rPr lang="en-US" sz="3500" dirty="0">
                <a:hlinkClick r:id="rId3"/>
              </a:rPr>
              <a:t>://www.aarp.org/home-family/caregiving</a:t>
            </a:r>
            <a:r>
              <a:rPr lang="en-US" sz="3500" dirty="0" smtClean="0">
                <a:hlinkClick r:id="rId3"/>
              </a:rPr>
              <a:t>/</a:t>
            </a:r>
          </a:p>
          <a:p>
            <a:r>
              <a:rPr lang="en-US" sz="3500" dirty="0" smtClean="0">
                <a:hlinkClick r:id="rId4"/>
              </a:rPr>
              <a:t>HRSA Connect Solutions: https</a:t>
            </a:r>
            <a:r>
              <a:rPr lang="en-US" sz="3500" dirty="0">
                <a:hlinkClick r:id="rId4"/>
              </a:rPr>
              <a:t>://hrsa.connectsolutions.com/p78jdni2qho/</a:t>
            </a:r>
            <a:endParaRPr lang="en-US" sz="3500" dirty="0"/>
          </a:p>
          <a:p>
            <a:r>
              <a:rPr lang="en-US" sz="3500" dirty="0">
                <a:hlinkClick r:id="rId5"/>
              </a:rPr>
              <a:t>ACT on </a:t>
            </a:r>
            <a:r>
              <a:rPr lang="en-US" sz="3500" dirty="0" smtClean="0">
                <a:hlinkClick r:id="rId5"/>
              </a:rPr>
              <a:t>Alzheimer's Tools: http</a:t>
            </a:r>
            <a:r>
              <a:rPr lang="en-US" sz="3500" dirty="0">
                <a:solidFill>
                  <a:srgbClr val="FF0000"/>
                </a:solidFill>
                <a:hlinkClick r:id="rId5"/>
              </a:rPr>
              <a:t>://</a:t>
            </a:r>
            <a:r>
              <a:rPr lang="en-US" sz="3500" dirty="0" smtClean="0">
                <a:solidFill>
                  <a:srgbClr val="FF0000"/>
                </a:solidFill>
                <a:hlinkClick r:id="rId5"/>
              </a:rPr>
              <a:t>actonalz.org/node/112</a:t>
            </a:r>
            <a:endParaRPr lang="en-US" sz="3500" dirty="0" smtClean="0">
              <a:solidFill>
                <a:srgbClr val="FF0000"/>
              </a:solidFill>
            </a:endParaRPr>
          </a:p>
          <a:p>
            <a:pPr marL="0" indent="0">
              <a:buNone/>
            </a:pPr>
            <a:r>
              <a:rPr lang="en-US" sz="3500" dirty="0"/>
              <a:t>Alzheimer's Association Resources: </a:t>
            </a:r>
          </a:p>
          <a:p>
            <a:r>
              <a:rPr lang="en-US" sz="3500" dirty="0">
                <a:hlinkClick r:id="rId6"/>
              </a:rPr>
              <a:t>Communicating with your doctor </a:t>
            </a:r>
          </a:p>
          <a:p>
            <a:pPr lvl="1">
              <a:buFont typeface="Courier New" panose="02070309020205020404" pitchFamily="49" charset="0"/>
              <a:buChar char="o"/>
            </a:pPr>
            <a:r>
              <a:rPr lang="en-US" sz="3100" dirty="0">
                <a:hlinkClick r:id="rId6"/>
              </a:rPr>
              <a:t>www.alz.org/documents/national/topicsheet_communicatingwithyourdoc.pdf</a:t>
            </a:r>
            <a:r>
              <a:rPr lang="en-US" sz="3100" dirty="0"/>
              <a:t> </a:t>
            </a:r>
          </a:p>
          <a:p>
            <a:r>
              <a:rPr lang="en-US" sz="3500" dirty="0">
                <a:hlinkClick r:id="rId7"/>
              </a:rPr>
              <a:t>Community Resource Finder </a:t>
            </a:r>
          </a:p>
          <a:p>
            <a:pPr lvl="1">
              <a:buFont typeface="Courier New" panose="02070309020205020404" pitchFamily="49" charset="0"/>
              <a:buChar char="o"/>
            </a:pPr>
            <a:r>
              <a:rPr lang="en-US" sz="3100" dirty="0">
                <a:hlinkClick r:id="rId7"/>
              </a:rPr>
              <a:t>http://www.communityresourcefinder.org/</a:t>
            </a:r>
            <a:r>
              <a:rPr lang="en-US" sz="3100" dirty="0"/>
              <a:t>    </a:t>
            </a:r>
          </a:p>
          <a:p>
            <a:r>
              <a:rPr lang="en-US" sz="3500" dirty="0">
                <a:hlinkClick r:id="rId8"/>
              </a:rPr>
              <a:t>Alzheimer's and dementia caregiver center </a:t>
            </a:r>
          </a:p>
          <a:p>
            <a:pPr lvl="1">
              <a:buFont typeface="Courier New" panose="02070309020205020404" pitchFamily="49" charset="0"/>
              <a:buChar char="o"/>
            </a:pPr>
            <a:r>
              <a:rPr lang="en-US" sz="3100" dirty="0">
                <a:hlinkClick r:id="rId8"/>
              </a:rPr>
              <a:t>http://alz.org/care/overview.asp</a:t>
            </a:r>
            <a:r>
              <a:rPr lang="en-US" sz="3100" dirty="0"/>
              <a:t>  </a:t>
            </a:r>
          </a:p>
          <a:p>
            <a:pPr marL="0" indent="0">
              <a:buNone/>
            </a:pPr>
            <a:endParaRPr lang="en-US" sz="3500" dirty="0">
              <a:solidFill>
                <a:srgbClr val="FF0000"/>
              </a:solidFill>
            </a:endParaRPr>
          </a:p>
          <a:p>
            <a:pPr marL="0" indent="0">
              <a:buNone/>
            </a:pPr>
            <a:endParaRPr lang="en-US" dirty="0"/>
          </a:p>
        </p:txBody>
      </p:sp>
    </p:spTree>
    <p:extLst>
      <p:ext uri="{BB962C8B-B14F-4D97-AF65-F5344CB8AC3E}">
        <p14:creationId xmlns:p14="http://schemas.microsoft.com/office/powerpoint/2010/main" val="3050675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Teaming</a:t>
            </a:r>
          </a:p>
        </p:txBody>
      </p:sp>
      <p:sp>
        <p:nvSpPr>
          <p:cNvPr id="3" name="Content Placeholder 2"/>
          <p:cNvSpPr>
            <a:spLocks noGrp="1"/>
          </p:cNvSpPr>
          <p:nvPr>
            <p:ph idx="1"/>
          </p:nvPr>
        </p:nvSpPr>
        <p:spPr/>
        <p:txBody>
          <a:bodyPr>
            <a:normAutofit/>
          </a:bodyPr>
          <a:lstStyle/>
          <a:p>
            <a:r>
              <a:rPr lang="en-US" dirty="0" smtClean="0"/>
              <a:t>Caregivers </a:t>
            </a:r>
            <a:r>
              <a:rPr lang="en-US" dirty="0"/>
              <a:t>are integral part of the care </a:t>
            </a:r>
            <a:r>
              <a:rPr lang="en-US" dirty="0" smtClean="0"/>
              <a:t>team. </a:t>
            </a:r>
            <a:endParaRPr lang="en-US" dirty="0"/>
          </a:p>
          <a:p>
            <a:r>
              <a:rPr lang="en-US" dirty="0" smtClean="0"/>
              <a:t>Providers </a:t>
            </a:r>
            <a:r>
              <a:rPr lang="en-US" dirty="0"/>
              <a:t>and caregivers both detect problems early to prevent </a:t>
            </a:r>
            <a:r>
              <a:rPr lang="en-US" dirty="0" smtClean="0"/>
              <a:t>catastrophes.</a:t>
            </a:r>
            <a:endParaRPr lang="en-US" dirty="0"/>
          </a:p>
          <a:p>
            <a:r>
              <a:rPr lang="en-US" dirty="0" smtClean="0"/>
              <a:t>Caregivers provide </a:t>
            </a:r>
            <a:r>
              <a:rPr lang="en-US" dirty="0"/>
              <a:t>timely notification of changes in the </a:t>
            </a:r>
            <a:r>
              <a:rPr lang="en-US" dirty="0" smtClean="0"/>
              <a:t>persons </a:t>
            </a:r>
            <a:r>
              <a:rPr lang="en-US" dirty="0"/>
              <a:t>living with dementia (PLwD</a:t>
            </a:r>
            <a:r>
              <a:rPr lang="en-US" dirty="0" smtClean="0"/>
              <a:t>).</a:t>
            </a:r>
            <a:endParaRPr lang="en-US" dirty="0"/>
          </a:p>
        </p:txBody>
      </p:sp>
    </p:spTree>
    <p:extLst>
      <p:ext uri="{BB962C8B-B14F-4D97-AF65-F5344CB8AC3E}">
        <p14:creationId xmlns:p14="http://schemas.microsoft.com/office/powerpoint/2010/main" val="526599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Provider-Caregiver Partnership</a:t>
            </a:r>
          </a:p>
        </p:txBody>
      </p:sp>
      <p:sp>
        <p:nvSpPr>
          <p:cNvPr id="3" name="Content Placeholder 2"/>
          <p:cNvSpPr>
            <a:spLocks noGrp="1"/>
          </p:cNvSpPr>
          <p:nvPr>
            <p:ph idx="1"/>
          </p:nvPr>
        </p:nvSpPr>
        <p:spPr/>
        <p:txBody>
          <a:bodyPr>
            <a:normAutofit/>
          </a:bodyPr>
          <a:lstStyle/>
          <a:p>
            <a:pPr marL="0" indent="0">
              <a:buNone/>
            </a:pPr>
            <a:r>
              <a:rPr lang="en-US" sz="3600" dirty="0"/>
              <a:t>Partnering has benefits and responsibilities</a:t>
            </a:r>
          </a:p>
          <a:p>
            <a:pPr lvl="1">
              <a:buFont typeface="Arial" panose="020B0604020202020204" pitchFamily="34" charset="0"/>
              <a:buChar char="•"/>
            </a:pPr>
            <a:r>
              <a:rPr lang="en-US" dirty="0"/>
              <a:t>Caregivers oversee care at </a:t>
            </a:r>
            <a:r>
              <a:rPr lang="en-US" dirty="0" smtClean="0"/>
              <a:t>home.</a:t>
            </a:r>
            <a:endParaRPr lang="en-US" dirty="0"/>
          </a:p>
          <a:p>
            <a:pPr lvl="1">
              <a:buFont typeface="Arial" panose="020B0604020202020204" pitchFamily="34" charset="0"/>
              <a:buChar char="•"/>
            </a:pPr>
            <a:r>
              <a:rPr lang="en-US" dirty="0"/>
              <a:t>Providers explain the risks and benefits of treatment </a:t>
            </a:r>
            <a:r>
              <a:rPr lang="en-US" dirty="0" smtClean="0"/>
              <a:t>options.</a:t>
            </a:r>
            <a:endParaRPr lang="en-US" dirty="0"/>
          </a:p>
          <a:p>
            <a:pPr lvl="1">
              <a:buFont typeface="Arial" panose="020B0604020202020204" pitchFamily="34" charset="0"/>
              <a:buChar char="•"/>
            </a:pPr>
            <a:r>
              <a:rPr lang="en-US" dirty="0"/>
              <a:t>They work jointly on </a:t>
            </a:r>
            <a:r>
              <a:rPr lang="en-US" dirty="0" smtClean="0"/>
              <a:t>decision-making.</a:t>
            </a:r>
            <a:endParaRPr lang="en-US" dirty="0"/>
          </a:p>
          <a:p>
            <a:pPr lvl="1">
              <a:buFont typeface="Arial" panose="020B0604020202020204" pitchFamily="34" charset="0"/>
              <a:buChar char="•"/>
            </a:pPr>
            <a:r>
              <a:rPr lang="en-US" dirty="0"/>
              <a:t>Providers respond quickly to caregivers’ </a:t>
            </a:r>
            <a:r>
              <a:rPr lang="en-US" dirty="0" smtClean="0"/>
              <a:t>queries.</a:t>
            </a:r>
            <a:endParaRPr lang="en-US" dirty="0"/>
          </a:p>
        </p:txBody>
      </p:sp>
    </p:spTree>
    <p:extLst>
      <p:ext uri="{BB962C8B-B14F-4D97-AF65-F5344CB8AC3E}">
        <p14:creationId xmlns:p14="http://schemas.microsoft.com/office/powerpoint/2010/main" val="741429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Improving Communication</a:t>
            </a:r>
          </a:p>
        </p:txBody>
      </p:sp>
      <p:sp>
        <p:nvSpPr>
          <p:cNvPr id="3" name="Content Placeholder 2"/>
          <p:cNvSpPr>
            <a:spLocks noGrp="1"/>
          </p:cNvSpPr>
          <p:nvPr>
            <p:ph idx="1"/>
          </p:nvPr>
        </p:nvSpPr>
        <p:spPr/>
        <p:txBody>
          <a:bodyPr>
            <a:normAutofit/>
          </a:bodyPr>
          <a:lstStyle/>
          <a:p>
            <a:pPr>
              <a:spcBef>
                <a:spcPts val="0"/>
              </a:spcBef>
              <a:spcAft>
                <a:spcPts val="3200"/>
              </a:spcAft>
            </a:pPr>
            <a:r>
              <a:rPr lang="en-US" dirty="0" smtClean="0"/>
              <a:t>Jargon </a:t>
            </a:r>
            <a:r>
              <a:rPr lang="en-US" dirty="0"/>
              <a:t>and technical terms can be </a:t>
            </a:r>
            <a:r>
              <a:rPr lang="en-US" dirty="0" smtClean="0"/>
              <a:t>confusing.</a:t>
            </a:r>
            <a:endParaRPr lang="en-US" dirty="0"/>
          </a:p>
          <a:p>
            <a:pPr>
              <a:spcBef>
                <a:spcPts val="0"/>
              </a:spcBef>
              <a:spcAft>
                <a:spcPts val="3200"/>
              </a:spcAft>
            </a:pPr>
            <a:r>
              <a:rPr lang="en-US" dirty="0"/>
              <a:t>Caregivers report less depression when they communicate well with </a:t>
            </a:r>
            <a:r>
              <a:rPr lang="en-US" dirty="0" smtClean="0"/>
              <a:t>providers.</a:t>
            </a:r>
            <a:endParaRPr lang="en-US" dirty="0"/>
          </a:p>
          <a:p>
            <a:pPr marL="0" indent="0" algn="r">
              <a:buNone/>
            </a:pPr>
            <a:r>
              <a:rPr lang="en-US" sz="2200" dirty="0" err="1" smtClean="0"/>
              <a:t>Mitnick</a:t>
            </a:r>
            <a:r>
              <a:rPr lang="en-US" sz="2200" dirty="0" smtClean="0"/>
              <a:t> </a:t>
            </a:r>
            <a:r>
              <a:rPr lang="en-US" sz="2200" dirty="0"/>
              <a:t>et al., 2010</a:t>
            </a:r>
          </a:p>
        </p:txBody>
      </p:sp>
    </p:spTree>
    <p:extLst>
      <p:ext uri="{BB962C8B-B14F-4D97-AF65-F5344CB8AC3E}">
        <p14:creationId xmlns:p14="http://schemas.microsoft.com/office/powerpoint/2010/main" val="626366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Components for Interactions</a:t>
            </a:r>
          </a:p>
        </p:txBody>
      </p:sp>
      <p:sp>
        <p:nvSpPr>
          <p:cNvPr id="3" name="Content Placeholder 2"/>
          <p:cNvSpPr>
            <a:spLocks noGrp="1"/>
          </p:cNvSpPr>
          <p:nvPr>
            <p:ph sz="half" idx="1"/>
          </p:nvPr>
        </p:nvSpPr>
        <p:spPr/>
        <p:txBody>
          <a:bodyPr>
            <a:normAutofit/>
          </a:bodyPr>
          <a:lstStyle/>
          <a:p>
            <a:r>
              <a:rPr lang="en-US" sz="3200" dirty="0"/>
              <a:t>Teaming</a:t>
            </a:r>
          </a:p>
          <a:p>
            <a:r>
              <a:rPr lang="en-US" sz="3200" dirty="0"/>
              <a:t>Listening</a:t>
            </a:r>
          </a:p>
          <a:p>
            <a:r>
              <a:rPr lang="en-US" sz="3200" dirty="0"/>
              <a:t>Responding</a:t>
            </a:r>
          </a:p>
          <a:p>
            <a:r>
              <a:rPr lang="en-US" sz="3200" dirty="0"/>
              <a:t>Respecting</a:t>
            </a:r>
          </a:p>
        </p:txBody>
      </p:sp>
      <p:sp>
        <p:nvSpPr>
          <p:cNvPr id="4" name="Content Placeholder 3"/>
          <p:cNvSpPr>
            <a:spLocks noGrp="1"/>
          </p:cNvSpPr>
          <p:nvPr>
            <p:ph sz="half" idx="2"/>
          </p:nvPr>
        </p:nvSpPr>
        <p:spPr/>
        <p:txBody>
          <a:bodyPr/>
          <a:lstStyle/>
          <a:p>
            <a:r>
              <a:rPr lang="en-US" sz="3200" dirty="0"/>
              <a:t>Informing</a:t>
            </a:r>
          </a:p>
          <a:p>
            <a:r>
              <a:rPr lang="en-US" sz="3200" dirty="0"/>
              <a:t>Teaching</a:t>
            </a:r>
          </a:p>
          <a:p>
            <a:r>
              <a:rPr lang="en-US" sz="3200" dirty="0" smtClean="0"/>
              <a:t>Evolving</a:t>
            </a:r>
            <a:endParaRPr lang="en-US" dirty="0"/>
          </a:p>
        </p:txBody>
      </p:sp>
    </p:spTree>
    <p:extLst>
      <p:ext uri="{BB962C8B-B14F-4D97-AF65-F5344CB8AC3E}">
        <p14:creationId xmlns:p14="http://schemas.microsoft.com/office/powerpoint/2010/main" val="3132013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Listening</a:t>
            </a:r>
          </a:p>
        </p:txBody>
      </p:sp>
      <p:sp>
        <p:nvSpPr>
          <p:cNvPr id="3" name="Content Placeholder 2"/>
          <p:cNvSpPr>
            <a:spLocks noGrp="1"/>
          </p:cNvSpPr>
          <p:nvPr>
            <p:ph idx="1"/>
          </p:nvPr>
        </p:nvSpPr>
        <p:spPr/>
        <p:txBody>
          <a:bodyPr>
            <a:normAutofit/>
          </a:bodyPr>
          <a:lstStyle/>
          <a:p>
            <a:pPr>
              <a:spcAft>
                <a:spcPts val="3200"/>
              </a:spcAft>
            </a:pPr>
            <a:r>
              <a:rPr lang="en-US" dirty="0" smtClean="0"/>
              <a:t>Everyone </a:t>
            </a:r>
            <a:r>
              <a:rPr lang="en-US" dirty="0"/>
              <a:t>wants to be </a:t>
            </a:r>
            <a:r>
              <a:rPr lang="en-US" dirty="0" smtClean="0"/>
              <a:t>heard.</a:t>
            </a:r>
            <a:endParaRPr lang="en-US" dirty="0"/>
          </a:p>
          <a:p>
            <a:pPr>
              <a:spcAft>
                <a:spcPts val="3200"/>
              </a:spcAft>
            </a:pPr>
            <a:r>
              <a:rPr lang="en-US" dirty="0"/>
              <a:t>Caregivers who feel ignored may </a:t>
            </a:r>
            <a:r>
              <a:rPr lang="en-US" dirty="0" smtClean="0"/>
              <a:t>withdraw.</a:t>
            </a:r>
            <a:endParaRPr lang="en-US" dirty="0"/>
          </a:p>
          <a:p>
            <a:pPr>
              <a:spcAft>
                <a:spcPts val="3200"/>
              </a:spcAft>
            </a:pPr>
            <a:r>
              <a:rPr lang="en-US" dirty="0"/>
              <a:t>Look directly at the caregiver and listen to their concerns and </a:t>
            </a:r>
            <a:r>
              <a:rPr lang="en-US" dirty="0" smtClean="0"/>
              <a:t>questions.</a:t>
            </a:r>
            <a:endParaRPr lang="en-US" dirty="0"/>
          </a:p>
        </p:txBody>
      </p:sp>
    </p:spTree>
    <p:extLst>
      <p:ext uri="{BB962C8B-B14F-4D97-AF65-F5344CB8AC3E}">
        <p14:creationId xmlns:p14="http://schemas.microsoft.com/office/powerpoint/2010/main" val="3282488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a:t>
            </a:r>
          </a:p>
        </p:txBody>
      </p:sp>
      <p:sp>
        <p:nvSpPr>
          <p:cNvPr id="3" name="Content Placeholder 2"/>
          <p:cNvSpPr>
            <a:spLocks noGrp="1"/>
          </p:cNvSpPr>
          <p:nvPr>
            <p:ph idx="1"/>
          </p:nvPr>
        </p:nvSpPr>
        <p:spPr/>
        <p:txBody>
          <a:bodyPr>
            <a:normAutofit/>
          </a:bodyPr>
          <a:lstStyle/>
          <a:p>
            <a:pPr>
              <a:spcAft>
                <a:spcPts val="3200"/>
              </a:spcAft>
            </a:pPr>
            <a:r>
              <a:rPr lang="en-US" dirty="0" smtClean="0"/>
              <a:t>Respond </a:t>
            </a:r>
            <a:r>
              <a:rPr lang="en-US" dirty="0"/>
              <a:t>to their </a:t>
            </a:r>
            <a:r>
              <a:rPr lang="en-US" dirty="0" smtClean="0"/>
              <a:t>queries.</a:t>
            </a:r>
            <a:endParaRPr lang="en-US" dirty="0"/>
          </a:p>
          <a:p>
            <a:pPr lvl="0">
              <a:spcAft>
                <a:spcPts val="3200"/>
              </a:spcAft>
            </a:pPr>
            <a:r>
              <a:rPr lang="en-US" dirty="0"/>
              <a:t>Clarify questions and </a:t>
            </a:r>
            <a:r>
              <a:rPr lang="en-US" dirty="0" smtClean="0"/>
              <a:t>implications.</a:t>
            </a:r>
            <a:endParaRPr lang="en-US" dirty="0"/>
          </a:p>
          <a:p>
            <a:pPr lvl="0">
              <a:spcAft>
                <a:spcPts val="3200"/>
              </a:spcAft>
            </a:pPr>
            <a:r>
              <a:rPr lang="en-US" dirty="0"/>
              <a:t>Explore </a:t>
            </a:r>
            <a:r>
              <a:rPr lang="en-US" dirty="0" smtClean="0"/>
              <a:t>observations.</a:t>
            </a:r>
            <a:endParaRPr lang="en-US" dirty="0"/>
          </a:p>
        </p:txBody>
      </p:sp>
    </p:spTree>
    <p:extLst>
      <p:ext uri="{BB962C8B-B14F-4D97-AF65-F5344CB8AC3E}">
        <p14:creationId xmlns:p14="http://schemas.microsoft.com/office/powerpoint/2010/main" val="151589120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6026</TotalTime>
  <Words>1979</Words>
  <Application>Microsoft Office PowerPoint</Application>
  <PresentationFormat>On-screen Show (4:3)</PresentationFormat>
  <Paragraphs>273</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Courier New</vt:lpstr>
      <vt:lpstr>Symbol</vt:lpstr>
      <vt:lpstr>Times New Roman</vt:lpstr>
      <vt:lpstr>Wingdings</vt:lpstr>
      <vt:lpstr>1_Office Theme</vt:lpstr>
      <vt:lpstr>How Clinicians Can Interact Effectively with Caregivers</vt:lpstr>
      <vt:lpstr>Learning Objectives</vt:lpstr>
      <vt:lpstr>Partnering with Caregivers</vt:lpstr>
      <vt:lpstr>Teaming</vt:lpstr>
      <vt:lpstr>Provider-Caregiver Partnership</vt:lpstr>
      <vt:lpstr>Improving Communication</vt:lpstr>
      <vt:lpstr>Basic Components for Interactions</vt:lpstr>
      <vt:lpstr>Listening</vt:lpstr>
      <vt:lpstr>Responding</vt:lpstr>
      <vt:lpstr>Respecting</vt:lpstr>
      <vt:lpstr>Informing</vt:lpstr>
      <vt:lpstr>Establishing a Partnership</vt:lpstr>
      <vt:lpstr>Response to Establishing a Partnership</vt:lpstr>
      <vt:lpstr>Optimizing Caregiver Interactions</vt:lpstr>
      <vt:lpstr>Assessing Caregiver’s Readiness  to Provide Care</vt:lpstr>
      <vt:lpstr>The Caregiver Self-Assessment Tool (I)  </vt:lpstr>
      <vt:lpstr>The Caregiver Self-Assessment Tool (II)</vt:lpstr>
      <vt:lpstr>The Caregiver Self-Assessment Tool (III)</vt:lpstr>
      <vt:lpstr>The Caregiver Self-Assessment Tool (IV)</vt:lpstr>
      <vt:lpstr>What to Assess</vt:lpstr>
      <vt:lpstr>Supporting the Changing  Roles of Caregivers</vt:lpstr>
      <vt:lpstr>Teaching</vt:lpstr>
      <vt:lpstr>Evolving</vt:lpstr>
      <vt:lpstr>Provider Responsibilities</vt:lpstr>
      <vt:lpstr>Response to Provider Responsibilities</vt:lpstr>
      <vt:lpstr>Caregiver Screening Tools</vt:lpstr>
      <vt:lpstr>Caregiver Well-Being Scale</vt:lpstr>
      <vt:lpstr>Conclusions</vt:lpstr>
      <vt:lpstr>References</vt:lpstr>
      <vt:lpstr>Resources to Guide Providers in Partnering with Caregivers I</vt:lpstr>
      <vt:lpstr>Resources to Guide Providers in Partnering with Caregivers II</vt:lpstr>
      <vt:lpstr>Video Resources/Links</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Clinicians Can Interact Effectively with Caregivers</dc:title>
  <dc:subject>How Clinicians Can Interact Effectively with Caregivers</dc:subject>
  <dc:creator>Department of Health and Human Services;Health Resources and Services Administration</dc:creator>
  <cp:keywords>Department of Health and Human Services; Health Resources and Services Administration; Clinicians interaction with caregivers; Provider-Caregiver Partnership; Optimizing Caregiver Interactions; Caregiver Self-Assessment Tool; Caregiver Screening Tools;</cp:keywords>
  <cp:lastModifiedBy>Blonska, Joanna (HRSA)</cp:lastModifiedBy>
  <cp:revision>140</cp:revision>
  <dcterms:created xsi:type="dcterms:W3CDTF">2015-08-24T12:09:41Z</dcterms:created>
  <dcterms:modified xsi:type="dcterms:W3CDTF">2018-04-20T15:46:08Z</dcterms:modified>
</cp:coreProperties>
</file>