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558" r:id="rId2"/>
    <p:sldId id="499" r:id="rId3"/>
    <p:sldId id="555" r:id="rId4"/>
    <p:sldId id="539" r:id="rId5"/>
    <p:sldId id="540" r:id="rId6"/>
    <p:sldId id="541" r:id="rId7"/>
    <p:sldId id="5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4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5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324CC-E830-4939-B8EE-CA0400DF9401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013EE-8EB5-4851-AB05-F8B6028C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73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Through Nurse Corps, we have helped underserved areas meet their urgent need for nurses since 2002.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A11B83-7453-4C63-9F24-B8D95A5E70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550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A11B83-7453-4C63-9F24-B8D95A5E70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652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A11B83-7453-4C63-9F24-B8D95A5E70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393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A11B83-7453-4C63-9F24-B8D95A5E70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02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A11B83-7453-4C63-9F24-B8D95A5E70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31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A11B83-7453-4C63-9F24-B8D95A5E70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089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A11B83-7453-4C63-9F24-B8D95A5E70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185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2.png"/><Relationship Id="rId4" Type="http://schemas.openxmlformats.org/officeDocument/2006/relationships/image" Target="../media/image6.jpeg"/><Relationship Id="rId9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24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 descr="A field of yellow flowers (decorative)&#10;&#10;">
            <a:extLst>
              <a:ext uri="{FF2B5EF4-FFF2-40B4-BE49-F238E27FC236}">
                <a16:creationId xmlns:a16="http://schemas.microsoft.com/office/drawing/2014/main" id="{D28B0FC8-889D-2F4C-81C7-1BE42D2EC1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3303" y="3410591"/>
            <a:ext cx="1867259" cy="1339197"/>
          </a:xfrm>
          <a:prstGeom prst="rect">
            <a:avLst/>
          </a:prstGeom>
        </p:spPr>
      </p:pic>
      <p:pic>
        <p:nvPicPr>
          <p:cNvPr id="60" name="Picture 59" descr="A road leading to a mountain (decorative)&#10;&#10;">
            <a:extLst>
              <a:ext uri="{FF2B5EF4-FFF2-40B4-BE49-F238E27FC236}">
                <a16:creationId xmlns:a16="http://schemas.microsoft.com/office/drawing/2014/main" id="{49AE9731-C8AD-8A46-8CE4-0FDC682211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"/>
          <a:stretch/>
        </p:blipFill>
        <p:spPr>
          <a:xfrm>
            <a:off x="2046438" y="5369431"/>
            <a:ext cx="1840389" cy="1047599"/>
          </a:xfrm>
          <a:prstGeom prst="rect">
            <a:avLst/>
          </a:prstGeom>
        </p:spPr>
      </p:pic>
      <p:pic>
        <p:nvPicPr>
          <p:cNvPr id="50" name="Picture 49" descr="A sign in front of a building (decorative)&#10;&#10;">
            <a:extLst>
              <a:ext uri="{FF2B5EF4-FFF2-40B4-BE49-F238E27FC236}">
                <a16:creationId xmlns:a16="http://schemas.microsoft.com/office/drawing/2014/main" id="{74ED3F8B-73BD-FF41-9315-F3C54BB1AA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8664" y="4385211"/>
            <a:ext cx="1861896" cy="2026287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A390680-5205-4CDA-AD36-946A746628C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61027" y="973360"/>
            <a:ext cx="5016500" cy="38258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CA"/>
            </a:lvl5pPr>
          </a:lstStyle>
          <a:p>
            <a:pPr marL="4763" lvl="0" indent="0">
              <a:buNone/>
            </a:pPr>
            <a:endParaRPr lang="en-CA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58164C5-1584-40F3-BC27-594C7085352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61537" y="1324197"/>
            <a:ext cx="5058833" cy="1539875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b="0" dirty="0" smtClean="0">
                <a:solidFill>
                  <a:srgbClr val="0F4D7B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CA" dirty="0"/>
            </a:lvl5pPr>
          </a:lstStyle>
          <a:p>
            <a:pPr lvl="0">
              <a:spcBef>
                <a:spcPts val="600"/>
              </a:spcBef>
            </a:pPr>
            <a:endParaRPr lang="en-CA" dirty="0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7A108EF1-368F-4D38-9CA8-30DAB6458A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02558" y="2898176"/>
            <a:ext cx="5016500" cy="38258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CA"/>
            </a:lvl5pPr>
          </a:lstStyle>
          <a:p>
            <a:pPr marL="4763" lvl="0" indent="0">
              <a:buNone/>
            </a:pPr>
            <a:endParaRPr lang="en-CA" dirty="0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8E67806E-3CDA-46EF-AB50-041AF15BFA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8392" y="3249014"/>
            <a:ext cx="5058833" cy="3030919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b="0" dirty="0" smtClean="0">
                <a:solidFill>
                  <a:srgbClr val="0F4D7B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CA" dirty="0"/>
            </a:lvl5pPr>
          </a:lstStyle>
          <a:p>
            <a:pPr lvl="0">
              <a:spcBef>
                <a:spcPts val="600"/>
              </a:spcBef>
            </a:pP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33BCD0-9938-8445-89F6-232100E2C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39" name="Group 38" descr="A mountain valley, field in rural area, and three photos of HRSA sites">
            <a:extLst>
              <a:ext uri="{FF2B5EF4-FFF2-40B4-BE49-F238E27FC236}">
                <a16:creationId xmlns:a16="http://schemas.microsoft.com/office/drawing/2014/main" id="{6319F121-7C77-3C48-B478-463EA7ED4638}"/>
              </a:ext>
            </a:extLst>
          </p:cNvPr>
          <p:cNvGrpSpPr>
            <a:grpSpLocks/>
          </p:cNvGrpSpPr>
          <p:nvPr userDrawn="1"/>
        </p:nvGrpSpPr>
        <p:grpSpPr>
          <a:xfrm>
            <a:off x="203200" y="3400640"/>
            <a:ext cx="3676816" cy="3010859"/>
            <a:chOff x="152400" y="2550480"/>
            <a:chExt cx="2720552" cy="2227796"/>
          </a:xfrm>
        </p:grpSpPr>
        <p:pic>
          <p:nvPicPr>
            <p:cNvPr id="38" name="Picture 37" descr="A boat is docked next to a body of water (decorative)&#10;&#10;">
              <a:extLst>
                <a:ext uri="{FF2B5EF4-FFF2-40B4-BE49-F238E27FC236}">
                  <a16:creationId xmlns:a16="http://schemas.microsoft.com/office/drawing/2014/main" id="{B72E60BD-986F-B843-BC76-D2D3E453F6A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2400" y="2558776"/>
              <a:ext cx="1371599" cy="729572"/>
            </a:xfrm>
            <a:prstGeom prst="rect">
              <a:avLst/>
            </a:prstGeom>
          </p:spPr>
        </p:pic>
        <p:pic>
          <p:nvPicPr>
            <p:cNvPr id="7" name="Picture 2" descr="Photo of an office building entrance (decorative)">
              <a:extLst>
                <a:ext uri="{FF2B5EF4-FFF2-40B4-BE49-F238E27FC236}">
                  <a16:creationId xmlns:a16="http://schemas.microsoft.com/office/drawing/2014/main" id="{2AC2E9B7-E394-41B9-801B-A8127F822D7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2400" y="4000796"/>
              <a:ext cx="1361404" cy="777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A car parked on a city street (decorative)&#10;&#10;">
              <a:extLst>
                <a:ext uri="{FF2B5EF4-FFF2-40B4-BE49-F238E27FC236}">
                  <a16:creationId xmlns:a16="http://schemas.microsoft.com/office/drawing/2014/main" id="{40145192-046C-BE40-AC87-D539A47EBE2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3805" y="2550480"/>
              <a:ext cx="1359147" cy="1455063"/>
            </a:xfrm>
            <a:prstGeom prst="rect">
              <a:avLst/>
            </a:prstGeom>
          </p:spPr>
        </p:pic>
        <p:pic>
          <p:nvPicPr>
            <p:cNvPr id="18" name="Picture 17" descr="A large green field (decorative)&#10;">
              <a:extLst>
                <a:ext uri="{FF2B5EF4-FFF2-40B4-BE49-F238E27FC236}">
                  <a16:creationId xmlns:a16="http://schemas.microsoft.com/office/drawing/2014/main" id="{6B60FF21-2F90-9D4A-B17B-C2857222A9B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 r="-633"/>
            <a:stretch/>
          </p:blipFill>
          <p:spPr>
            <a:xfrm>
              <a:off x="152400" y="3285579"/>
              <a:ext cx="1371600" cy="729577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8BE6E31-E776-2048-B35F-B9D2F3221541}"/>
              </a:ext>
            </a:extLst>
          </p:cNvPr>
          <p:cNvGrpSpPr/>
          <p:nvPr userDrawn="1"/>
        </p:nvGrpSpPr>
        <p:grpSpPr>
          <a:xfrm>
            <a:off x="158496" y="3400640"/>
            <a:ext cx="5859275" cy="3181867"/>
            <a:chOff x="25144" y="2541520"/>
            <a:chExt cx="4394456" cy="238640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31B2E0E-9DCF-F145-8CF2-5F051B71D7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192" y="3281037"/>
              <a:ext cx="141043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C0D4C94-D04F-C64D-92C5-4CCA9C5B4CF2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295800" y="3693480"/>
              <a:ext cx="22860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1C87F56-69E1-4F46-BCB2-CAFD20ED39FE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675928" y="3693480"/>
              <a:ext cx="22860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40E8EF5-4D81-9246-90EF-89CFDEDDC50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5144" y="4020554"/>
              <a:ext cx="278892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8967631-2C9C-A049-A61E-6B022CE3F2CD}"/>
                </a:ext>
              </a:extLst>
            </p:cNvPr>
            <p:cNvCxnSpPr/>
            <p:nvPr userDrawn="1"/>
          </p:nvCxnSpPr>
          <p:spPr>
            <a:xfrm>
              <a:off x="28192" y="2541520"/>
              <a:ext cx="439140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685B0F9-DB2F-274C-8EF1-0A8445D09909}"/>
                </a:ext>
              </a:extLst>
            </p:cNvPr>
            <p:cNvCxnSpPr/>
            <p:nvPr userDrawn="1"/>
          </p:nvCxnSpPr>
          <p:spPr>
            <a:xfrm>
              <a:off x="28192" y="4773352"/>
              <a:ext cx="420624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BB7CC99-2DD3-EB41-B102-57DB40C10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14064" y="3281037"/>
              <a:ext cx="141732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B6D9E85-019A-6542-A68C-3FE4E820C8A8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-1130048" y="3739200"/>
              <a:ext cx="237744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898F37D7-E984-D548-A223-3C9D74D5CBA9}"/>
              </a:ext>
            </a:extLst>
          </p:cNvPr>
          <p:cNvSpPr/>
          <p:nvPr userDrawn="1"/>
        </p:nvSpPr>
        <p:spPr>
          <a:xfrm>
            <a:off x="5725864" y="3365008"/>
            <a:ext cx="65337" cy="316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A6991C4-1122-7946-8424-CB4F4B023BB1}"/>
              </a:ext>
            </a:extLst>
          </p:cNvPr>
          <p:cNvSpPr/>
          <p:nvPr userDrawn="1"/>
        </p:nvSpPr>
        <p:spPr>
          <a:xfrm>
            <a:off x="203200" y="6375400"/>
            <a:ext cx="5553760" cy="9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CC377F0-0BE8-5A48-91ED-64728B62462A}"/>
              </a:ext>
            </a:extLst>
          </p:cNvPr>
          <p:cNvSpPr/>
          <p:nvPr userDrawn="1"/>
        </p:nvSpPr>
        <p:spPr>
          <a:xfrm>
            <a:off x="5727701" y="3288331"/>
            <a:ext cx="65337" cy="3291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59617EA-B335-465C-85BE-42759337C439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22B3346-4209-4BD3-BB72-4958F27408D4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0735B32-4AB0-46B8-9551-A748DAFE7D65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8E14340-9AF5-4222-B56C-8BBF332C0B81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CE12AFC-4B6E-44B9-9AD1-8A396E8263A7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05C75B1-FF91-4B2E-8E1A-94BE3E6A2234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3003114-2627-444F-BD80-DD5269AF064A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FF46D49-A238-4FB5-82BD-9E8A3AC10EC8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1B0B1FB-BB7A-492C-AD10-EA616F391B0A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1E2C041-7D22-4F5D-917A-ADB84A64AA87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5518C49-1C1D-4256-871E-BDF773FABC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71AA797-F574-479C-BF1B-9891BFE4FF3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/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218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338A-93E6-5F48-BA2B-CC0583ED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group of medical professionals (decorative)">
            <a:extLst>
              <a:ext uri="{FF2B5EF4-FFF2-40B4-BE49-F238E27FC236}">
                <a16:creationId xmlns:a16="http://schemas.microsoft.com/office/drawing/2014/main" id="{79DA011F-2635-0F43-99BA-B0BEFCCCE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2" r="11422"/>
          <a:stretch/>
        </p:blipFill>
        <p:spPr>
          <a:xfrm>
            <a:off x="203201" y="1601228"/>
            <a:ext cx="5524499" cy="4769088"/>
          </a:xfrm>
          <a:prstGeom prst="rect">
            <a:avLst/>
          </a:prstGeom>
          <a:effectLst/>
        </p:spPr>
      </p:pic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351F66FA-7581-4982-8CA0-0F4229A3FB7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94401" y="1600200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8A09939-96F5-453C-B656-AFE4C21D013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94399" y="2850299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3D7B13E-1839-4F7D-AEB0-0CD01611AEB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4398" y="4130877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CCEA48FE-C628-4DA2-B867-2B899D4E52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4397" y="5376279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5B9D7F-6176-4100-AA62-2D93274E987A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D2CDEBF-A899-4D9A-9F24-EF3ACD68688C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CA41524-BB72-4C0F-A58D-AF65E8944D74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4FE350F-A60C-4F6F-859C-951DD561D946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6FC2C46-01E3-42DE-9DB5-20BC40056D1B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EFF92D-38AF-41B7-B4B9-316A86BD4DB2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60D8A25-05F2-4F3A-98F4-69EB55866EB6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C984A2A-392B-4E9D-AF28-AABA7B720673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EDC0383-4531-46F2-AE4D-B8DE2EF0DD07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CD2205-261A-47CD-9449-3210CFDCF0DA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DAD24F2-62EA-4E0F-A147-87FEE7B62E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3EBDA66-2735-4925-9525-0E9539F113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2098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338A-93E6-5F48-BA2B-CC0583ED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FEB888A9-F0FD-42D3-AB97-464B1A9C9C1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94401" y="1600200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F96F82B-4B51-4B96-BF39-4C717E93761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94399" y="2850299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0C5DB9A-D62D-411A-A40C-991C3024A96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4398" y="4130877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88B92A7-2087-4AF5-AE25-C9E751B601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4397" y="5376279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FF4412-1116-490A-AC4D-94D85EC70FFC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0EBA2E-0B50-455D-B462-00DC04DBEC62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FDE203B-99E3-4E88-A6B3-5E0773763203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30130F-62A5-4378-9370-99CEAFC14D1F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B96F61E-567A-430A-BCBE-9F5A307B4BE5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8C401C3-63DA-42E2-8BE9-E62D713A6971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A67FC8-B0A7-4398-8C9E-10CE3B041FCC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286D6D0-3037-47D5-9350-ABF95373EF5E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E45929-EF93-4240-838C-BED4C405E227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DECF2E9-FC5C-4F34-BAB4-584354E0F59C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D4FCF0C-5B43-4CD3-AE43-D0B48C5D1D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A6DF9C2-328D-4C21-AEA3-10DCD26DBFB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3138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338A-93E6-5F48-BA2B-CC0583ED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Two medical professionals consulting over a patient chart (decorative)">
            <a:extLst>
              <a:ext uri="{FF2B5EF4-FFF2-40B4-BE49-F238E27FC236}">
                <a16:creationId xmlns:a16="http://schemas.microsoft.com/office/drawing/2014/main" id="{40F17738-3DF0-8645-98A1-6146842D4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" r="17139"/>
          <a:stretch/>
        </p:blipFill>
        <p:spPr>
          <a:xfrm>
            <a:off x="203201" y="1601229"/>
            <a:ext cx="5524499" cy="4769091"/>
          </a:xfrm>
          <a:prstGeom prst="rect">
            <a:avLst/>
          </a:prstGeom>
          <a:effectLst/>
        </p:spPr>
      </p:pic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D301B68B-601F-4AD0-8A37-22F0336A9F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94401" y="1600200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0479AD8-857F-4391-84BF-A565BA5369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94399" y="2850299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7F8B3336-0CAF-4F54-8E8A-F9398803D5A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4398" y="4130877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CDAE78B3-3D1D-4BBD-B16E-7A7173DD0B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4397" y="5376279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D0623F-89C0-4EFA-9E1B-FFEF247341A8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4889D9B-87F9-482F-AC5E-5CD442ED6D68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C79C59-45F2-42D3-ABA2-6E7C521E5525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1D85936-8F6F-4906-AFB0-C9DB2906BCA1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66D1600-6078-484E-8E42-CC73A6C2B0B6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F3DB9C5-1E07-4C20-BDAD-EB3C4595CE8D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85EFD26-CBA2-42BE-A8AE-218359C84616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D91CCC-99A2-41BB-BB30-AF2D19B2DCED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829FACC-10B2-492A-93CD-71C52E4DB797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6EEF925-74FE-4113-8727-C42A956CC1A5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C0FAFA9-5601-4CC9-B754-C13028840F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984A707-42F5-4CE9-A91D-72B6CF8954F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4432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338A-93E6-5F48-BA2B-CC0583ED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FAC70209-CB36-4466-B754-ED45BC7BE8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94401" y="1600200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0E53191-6871-4522-9E28-CD0B97CB637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94399" y="2850299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E31CBA7A-F3AF-4EAC-B356-5C08D85ED72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4398" y="4130877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5CAECD44-2D19-46AF-A7CC-DE2660B739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4397" y="5376279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559D41-6157-42F8-8436-77FD3F635070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40E9F89-DD10-4DFF-8D73-0488FBD54B5D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B3A2629-C3B2-4CB9-BF1B-3ECC0043DA58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22DC41A-E78F-4751-B5E2-51BD1D1D81FA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AF68CBC-93D9-4979-B1D4-E4A2A23A1545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DB433B5-F3A9-40C6-BF18-4A4BC03505C1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ADA12AC-C78A-44DC-AAC0-F13375EE1467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6E7C6E0-2B6B-44DC-B6DE-8368581561D0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931388-E6E0-4D8D-A24D-7644C5A1308E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8D43E0-7F63-4E56-9D23-CF9FFEF500CE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2D63B9F-8D76-438C-94E1-6857533A3D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AA55B9C-DC06-4D59-9B38-AEE8FFEA6DF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6380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338A-93E6-5F48-BA2B-CC0583ED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9DF804A2-CA8C-4447-8B8B-E6081F7FC79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94401" y="1600200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1A26BC7-3780-4C00-95C3-7577C19ABF8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94399" y="2850299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7150D9C4-FD25-4792-8282-3B4FBC10BAA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4398" y="4130877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E1DAE57C-8988-45A8-BE69-13F7B76D81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4397" y="5376279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17DEBE-D54C-4242-AA99-01AB4B98A04C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E804901-1A4D-4FE2-A673-43891D80D6DB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686DD38-91AB-42E0-BBFF-9577B744AA3B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5FA079-AB39-400D-8E3F-4862B5262537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01082F-CC9E-4E64-A931-815ED3E46E66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934E3BF-C457-476F-B251-532F1F7227AB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207B63B-2554-4DB1-A5CE-A3A2FF92033B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BDE27E-9602-459C-A586-65FADA87E98F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997D85-262D-4DB0-9EC5-8CC7E58594AB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0795B2-FD55-44DF-9FCC-5687CF44F698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B33235E-1D62-47AF-B222-A05587BCD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8C8DD6-241A-41C8-AEE4-BFA92267594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2545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338A-93E6-5F48-BA2B-CC0583ED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F5CB08D4-3B31-4FE2-87DF-56D0B72ABF5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94401" y="1600200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DCCF508-E247-490D-9E33-FBDD6249FA5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94399" y="2850299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551462B0-D890-4FE3-AB35-2E1F068CEE4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4398" y="4130877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2D13609D-2660-4B77-81B5-1BA9BE5B2A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4397" y="5376279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B980D0-6F88-47F8-85DF-61E9C2414200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0111CD3-D71A-455B-8300-92D7806F7FDE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D2C02DA-8F1B-4ED9-A0B9-64FA2CB6569B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8309AA8-1B53-4D1C-8690-3BB3B5369CFB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6A6F51E-8F54-426C-9B7B-9AE1E57C0D49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2A465C6-2B82-4507-B6FB-1F7FB503250E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AE8A23-4EBF-484C-927D-175D13867784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42AD6A8-9784-4FAE-ABB8-C4C9CFCBC879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0B5DFAB-786A-46DE-AA2D-1B10816916F6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18B6B1-BF7C-41AC-ABB7-8AA4CFB5ABDA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CC80D6B-4C22-4024-95A7-104286FB4A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4577928-D29D-4201-B6E5-9787C1F99C1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1073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plus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A99058EF-0703-4D06-9B7B-D6155FCAFF28}"/>
              </a:ext>
            </a:extLst>
          </p:cNvPr>
          <p:cNvGrpSpPr/>
          <p:nvPr userDrawn="1"/>
        </p:nvGrpSpPr>
        <p:grpSpPr>
          <a:xfrm flipV="1">
            <a:off x="5689601" y="1962148"/>
            <a:ext cx="6502399" cy="3803651"/>
            <a:chOff x="4365859" y="1471611"/>
            <a:chExt cx="4876799" cy="2852738"/>
          </a:xfrm>
        </p:grpSpPr>
        <p:sp>
          <p:nvSpPr>
            <p:cNvPr id="22" name="Pentagon 70">
              <a:extLst>
                <a:ext uri="{FF2B5EF4-FFF2-40B4-BE49-F238E27FC236}">
                  <a16:creationId xmlns:a16="http://schemas.microsoft.com/office/drawing/2014/main" id="{46AF8C7A-47C6-44D2-8B00-3B498AE043A2}"/>
                </a:ext>
              </a:extLst>
            </p:cNvPr>
            <p:cNvSpPr/>
            <p:nvPr/>
          </p:nvSpPr>
          <p:spPr>
            <a:xfrm rot="10800000">
              <a:off x="5105399" y="1471613"/>
              <a:ext cx="4137259" cy="2852736"/>
            </a:xfrm>
            <a:prstGeom prst="homePlate">
              <a:avLst/>
            </a:prstGeom>
            <a:gradFill flip="none" rotWithShape="1">
              <a:gsLst>
                <a:gs pos="0">
                  <a:schemeClr val="bg1"/>
                </a:gs>
                <a:gs pos="60000">
                  <a:srgbClr val="DEDFDE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0E4CCEC-DC36-47B9-A56D-0CB651683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40000"/>
            </a:blip>
            <a:stretch>
              <a:fillRect/>
            </a:stretch>
          </p:blipFill>
          <p:spPr>
            <a:xfrm rot="10800000">
              <a:off x="4365859" y="1471611"/>
              <a:ext cx="2409845" cy="2852735"/>
            </a:xfrm>
            <a:prstGeom prst="rect">
              <a:avLst/>
            </a:prstGeom>
            <a:noFill/>
            <a:effectLst/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0B338A-93E6-5F48-BA2B-CC0583ED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F5CB08D4-3B31-4FE2-87DF-56D0B72ABF5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5" y="1600200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DCCF508-E247-490D-9E33-FBDD6249FA5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3" y="2850299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551462B0-D890-4FE3-AB35-2E1F068CEE4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402" y="4130877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2D13609D-2660-4B77-81B5-1BA9BE5B2A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1" y="5376279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B980D0-6F88-47F8-85DF-61E9C2414200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0111CD3-D71A-455B-8300-92D7806F7FDE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D2C02DA-8F1B-4ED9-A0B9-64FA2CB6569B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8309AA8-1B53-4D1C-8690-3BB3B5369CFB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6A6F51E-8F54-426C-9B7B-9AE1E57C0D49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2A465C6-2B82-4507-B6FB-1F7FB503250E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AE8A23-4EBF-484C-927D-175D13867784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42AD6A8-9784-4FAE-ABB8-C4C9CFCBC879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0B5DFAB-786A-46DE-AA2D-1B10816916F6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18B6B1-BF7C-41AC-ABB7-8AA4CFB5ABDA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CC80D6B-4C22-4024-95A7-104286FB4A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4577928-D29D-4201-B6E5-9787C1F99C1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97A71595-BA4D-49AF-BC46-E138670D479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23200" y="2840139"/>
            <a:ext cx="3515360" cy="21128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3816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8E67806E-3CDA-46EF-AB50-041AF15BFA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8392" y="3249014"/>
            <a:ext cx="5058833" cy="3030919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b="0" dirty="0" smtClean="0">
                <a:solidFill>
                  <a:srgbClr val="0F4D7B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CA" dirty="0"/>
            </a:lvl5pPr>
          </a:lstStyle>
          <a:p>
            <a:pPr lvl="0">
              <a:spcBef>
                <a:spcPts val="600"/>
              </a:spcBef>
            </a:pPr>
            <a:endParaRPr lang="en-CA" dirty="0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3E7D7A8-2D3C-4746-9811-43FCDC07A62E}"/>
              </a:ext>
            </a:extLst>
          </p:cNvPr>
          <p:cNvGrpSpPr/>
          <p:nvPr userDrawn="1"/>
        </p:nvGrpSpPr>
        <p:grpSpPr>
          <a:xfrm>
            <a:off x="164896" y="1604488"/>
            <a:ext cx="5859275" cy="4978941"/>
            <a:chOff x="123672" y="1200922"/>
            <a:chExt cx="4394456" cy="3734206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31B2E0E-9DCF-F145-8CF2-5F051B71D7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6720" y="2358108"/>
              <a:ext cx="141043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C0D4C94-D04F-C64D-92C5-4CCA9C5B4CF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37328" y="1214942"/>
              <a:ext cx="0" cy="356660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1C87F56-69E1-4F46-BCB2-CAFD20ED39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17456" y="1200922"/>
              <a:ext cx="0" cy="358062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40E8EF5-4D81-9246-90EF-89CFDEDDC50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672" y="3515294"/>
              <a:ext cx="279683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8967631-2C9C-A049-A61E-6B022CE3F2C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6720" y="1200922"/>
              <a:ext cx="439140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685B0F9-DB2F-274C-8EF1-0A8445D0990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6720" y="4774535"/>
              <a:ext cx="420624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BB7CC99-2DD3-EB41-B102-57DB40C10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12592" y="2358108"/>
              <a:ext cx="141732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B6D9E85-019A-6542-A68C-3FE4E820C8A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7200" y="1214942"/>
              <a:ext cx="0" cy="372018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898F37D7-E984-D548-A223-3C9D74D5CBA9}"/>
              </a:ext>
            </a:extLst>
          </p:cNvPr>
          <p:cNvSpPr/>
          <p:nvPr userDrawn="1"/>
        </p:nvSpPr>
        <p:spPr>
          <a:xfrm>
            <a:off x="5725864" y="3365008"/>
            <a:ext cx="65337" cy="316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A6991C4-1122-7946-8424-CB4F4B023BB1}"/>
              </a:ext>
            </a:extLst>
          </p:cNvPr>
          <p:cNvSpPr/>
          <p:nvPr userDrawn="1"/>
        </p:nvSpPr>
        <p:spPr>
          <a:xfrm>
            <a:off x="203200" y="6375400"/>
            <a:ext cx="5553760" cy="9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CC377F0-0BE8-5A48-91ED-64728B62462A}"/>
              </a:ext>
            </a:extLst>
          </p:cNvPr>
          <p:cNvSpPr/>
          <p:nvPr userDrawn="1"/>
        </p:nvSpPr>
        <p:spPr>
          <a:xfrm>
            <a:off x="5727701" y="1614284"/>
            <a:ext cx="63499" cy="4965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051ABE14-1113-FD43-80D9-CF4A16880D2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53440" y="487680"/>
            <a:ext cx="10485120" cy="853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506F48-17D8-4C78-B9EE-3BE441936C31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7997EF4-D500-4A7D-97CA-775AC929F36F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0759F21-6C45-4E42-8144-A86F66361028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6101FE0-581F-4B24-9D3E-A11DC6DDD676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D8A0105-9F60-4BB5-95A6-ECA62B573A2B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EEAB11B-48FF-4A42-8872-086A3256C838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9E020DA-B807-4DEB-A716-BA94DD38C7D8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82858A2-978B-4740-B084-6316217B395E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EBB97FD-584D-4A6D-9BB0-C4B85C199E03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81CC725-DD59-4C88-9409-95339E236892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5A31FEB-FB00-485C-B62A-7143804849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A6CE5EB-0CDB-43D5-90D7-A22B409D88F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1714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8E67806E-3CDA-46EF-AB50-041AF15BFA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8392" y="3249014"/>
            <a:ext cx="5058833" cy="3030919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b="0" dirty="0" smtClean="0">
                <a:solidFill>
                  <a:srgbClr val="0F4D7B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CA" dirty="0"/>
            </a:lvl5pPr>
          </a:lstStyle>
          <a:p>
            <a:pPr lvl="0">
              <a:spcBef>
                <a:spcPts val="600"/>
              </a:spcBef>
            </a:pPr>
            <a:endParaRPr lang="en-CA" dirty="0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3E7D7A8-2D3C-4746-9811-43FCDC07A62E}"/>
              </a:ext>
            </a:extLst>
          </p:cNvPr>
          <p:cNvGrpSpPr/>
          <p:nvPr userDrawn="1"/>
        </p:nvGrpSpPr>
        <p:grpSpPr>
          <a:xfrm>
            <a:off x="164896" y="1604488"/>
            <a:ext cx="5859275" cy="4978941"/>
            <a:chOff x="123672" y="1200922"/>
            <a:chExt cx="4394456" cy="3734206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31B2E0E-9DCF-F145-8CF2-5F051B71D7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6720" y="2358108"/>
              <a:ext cx="141043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C0D4C94-D04F-C64D-92C5-4CCA9C5B4CF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37328" y="1214942"/>
              <a:ext cx="0" cy="356660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1C87F56-69E1-4F46-BCB2-CAFD20ED39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17456" y="1200922"/>
              <a:ext cx="0" cy="358062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40E8EF5-4D81-9246-90EF-89CFDEDDC50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672" y="3515294"/>
              <a:ext cx="279683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8967631-2C9C-A049-A61E-6B022CE3F2C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6720" y="1200922"/>
              <a:ext cx="439140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685B0F9-DB2F-274C-8EF1-0A8445D0990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6720" y="4774535"/>
              <a:ext cx="420624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BB7CC99-2DD3-EB41-B102-57DB40C10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12592" y="2358108"/>
              <a:ext cx="141732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B6D9E85-019A-6542-A68C-3FE4E820C8A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7200" y="1214942"/>
              <a:ext cx="0" cy="372018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898F37D7-E984-D548-A223-3C9D74D5CBA9}"/>
              </a:ext>
            </a:extLst>
          </p:cNvPr>
          <p:cNvSpPr/>
          <p:nvPr userDrawn="1"/>
        </p:nvSpPr>
        <p:spPr>
          <a:xfrm>
            <a:off x="5725864" y="3365008"/>
            <a:ext cx="65337" cy="316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A6991C4-1122-7946-8424-CB4F4B023BB1}"/>
              </a:ext>
            </a:extLst>
          </p:cNvPr>
          <p:cNvSpPr/>
          <p:nvPr userDrawn="1"/>
        </p:nvSpPr>
        <p:spPr>
          <a:xfrm>
            <a:off x="203200" y="6375400"/>
            <a:ext cx="5553760" cy="9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CC377F0-0BE8-5A48-91ED-64728B62462A}"/>
              </a:ext>
            </a:extLst>
          </p:cNvPr>
          <p:cNvSpPr/>
          <p:nvPr userDrawn="1"/>
        </p:nvSpPr>
        <p:spPr>
          <a:xfrm>
            <a:off x="5727701" y="1614284"/>
            <a:ext cx="63499" cy="4965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051ABE14-1113-FD43-80D9-CF4A16880D2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53440" y="487680"/>
            <a:ext cx="10485120" cy="853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506F48-17D8-4C78-B9EE-3BE441936C31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7997EF4-D500-4A7D-97CA-775AC929F36F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0759F21-6C45-4E42-8144-A86F66361028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6101FE0-581F-4B24-9D3E-A11DC6DDD676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D8A0105-9F60-4BB5-95A6-ECA62B573A2B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EEAB11B-48FF-4A42-8872-086A3256C838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9E020DA-B807-4DEB-A716-BA94DD38C7D8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82858A2-978B-4740-B084-6316217B395E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EBB97FD-584D-4A6D-9BB0-C4B85C199E03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81CC725-DD59-4C88-9409-95339E236892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5A31FEB-FB00-485C-B62A-7143804849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A6CE5EB-0CDB-43D5-90D7-A22B409D88F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432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2B4E8D-605B-5F4F-A895-D19B5675435B}"/>
              </a:ext>
            </a:extLst>
          </p:cNvPr>
          <p:cNvSpPr/>
          <p:nvPr userDrawn="1"/>
        </p:nvSpPr>
        <p:spPr>
          <a:xfrm>
            <a:off x="0" y="0"/>
            <a:ext cx="76667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8DC9F8-AF55-264F-B437-BC68F6948608}"/>
              </a:ext>
            </a:extLst>
          </p:cNvPr>
          <p:cNvSpPr/>
          <p:nvPr userDrawn="1"/>
        </p:nvSpPr>
        <p:spPr>
          <a:xfrm>
            <a:off x="7742376" y="0"/>
            <a:ext cx="226076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0D1E4A-6E7C-0C4C-89AA-4A3EEDD8C7BA}"/>
              </a:ext>
            </a:extLst>
          </p:cNvPr>
          <p:cNvSpPr/>
          <p:nvPr userDrawn="1"/>
        </p:nvSpPr>
        <p:spPr>
          <a:xfrm>
            <a:off x="10073945" y="0"/>
            <a:ext cx="138424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08C402-4850-1741-A413-D4E2611DF848}"/>
              </a:ext>
            </a:extLst>
          </p:cNvPr>
          <p:cNvSpPr/>
          <p:nvPr userDrawn="1"/>
        </p:nvSpPr>
        <p:spPr>
          <a:xfrm>
            <a:off x="11533789" y="0"/>
            <a:ext cx="6582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08000" y="2006600"/>
            <a:ext cx="10830984" cy="812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5963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Multi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1">
            <a:extLst>
              <a:ext uri="{FF2B5EF4-FFF2-40B4-BE49-F238E27FC236}">
                <a16:creationId xmlns:a16="http://schemas.microsoft.com/office/drawing/2014/main" id="{051ABE14-1113-FD43-80D9-CF4A16880D2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53440" y="487680"/>
            <a:ext cx="10485120" cy="853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506F48-17D8-4C78-B9EE-3BE441936C31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7997EF4-D500-4A7D-97CA-775AC929F36F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0759F21-6C45-4E42-8144-A86F66361028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6101FE0-581F-4B24-9D3E-A11DC6DDD676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D8A0105-9F60-4BB5-95A6-ECA62B573A2B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EEAB11B-48FF-4A42-8872-086A3256C838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9E020DA-B807-4DEB-A716-BA94DD38C7D8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82858A2-978B-4740-B084-6316217B395E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EBB97FD-584D-4A6D-9BB0-C4B85C199E03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81CC725-DD59-4C88-9409-95339E236892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5A31FEB-FB00-485C-B62A-7143804849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A6CE5EB-0CDB-43D5-90D7-A22B409D88F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5413F-498D-4562-9C47-E218DD7F366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6400" y="1618388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E82107C6-EC69-4C4E-9274-E48FB5BE867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78237" y="1618388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2FBC4651-1E2B-4D3F-8E81-8A8F7A40826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80203" y="1618388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26AA618A-EAD4-43E0-9628-4F6224D2E1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400" y="3189832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C03778BF-1B71-4862-BCA0-707D41DEB9C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8237" y="3189832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6CFF6F93-7A54-442D-A469-2611CE8689A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80203" y="3197849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3B3A6043-30DC-4358-9770-CD530977AA0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06400" y="4741149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96824DFF-F053-4D27-8E7A-BBDA1428BBE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24307" y="4741149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2BB172BE-87B4-431E-821C-91626FA8FF8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42213" y="4788787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5911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Multi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1">
            <a:extLst>
              <a:ext uri="{FF2B5EF4-FFF2-40B4-BE49-F238E27FC236}">
                <a16:creationId xmlns:a16="http://schemas.microsoft.com/office/drawing/2014/main" id="{051ABE14-1113-FD43-80D9-CF4A16880D2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53440" y="487680"/>
            <a:ext cx="10485120" cy="853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506F48-17D8-4C78-B9EE-3BE441936C31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7997EF4-D500-4A7D-97CA-775AC929F36F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0759F21-6C45-4E42-8144-A86F66361028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6101FE0-581F-4B24-9D3E-A11DC6DDD676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D8A0105-9F60-4BB5-95A6-ECA62B573A2B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EEAB11B-48FF-4A42-8872-086A3256C838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9E020DA-B807-4DEB-A716-BA94DD38C7D8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82858A2-978B-4740-B084-6316217B395E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EBB97FD-584D-4A6D-9BB0-C4B85C199E03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81CC725-DD59-4C88-9409-95339E236892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5A31FEB-FB00-485C-B62A-7143804849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A6CE5EB-0CDB-43D5-90D7-A22B409D88F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5413F-498D-4562-9C47-E218DD7F366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6400" y="1618388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E82107C6-EC69-4C4E-9274-E48FB5BE867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78237" y="1618388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2FBC4651-1E2B-4D3F-8E81-8A8F7A40826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80203" y="1618388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26AA618A-EAD4-43E0-9628-4F6224D2E1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400" y="3189832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C03778BF-1B71-4862-BCA0-707D41DEB9C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8237" y="3189832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6CFF6F93-7A54-442D-A469-2611CE8689A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80203" y="3197849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3B3A6043-30DC-4358-9770-CD530977AA0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06400" y="4741149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96824DFF-F053-4D27-8E7A-BBDA1428BBE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24307" y="4741149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2BB172BE-87B4-431E-821C-91626FA8FF8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42213" y="4788787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6" name="Picture 35" descr="HRSA Nurse Corps 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40981" y="584201"/>
            <a:ext cx="3828620" cy="114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96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3962E1B-6EA6-42EC-88E4-1BAD7632E451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40ED885-23D0-4D51-B24F-D793719D718C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A85BCAD-4A5D-46DD-8E2E-B56AE4E32731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4BA7BB3-3F11-4A65-8A3D-3D2B3B37E37E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E1C904-B0D8-4F26-9423-53A8DD7141E5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FBFD24-1525-4B52-AD99-B56788270957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1DD9C0-644F-477E-BD7A-0CC4960032D0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A89BA6A-3719-414D-A610-F8FC6F854893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72EE09E-CB3A-4BF4-B2F0-BAC44543673D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06AE05C-0BC9-462D-A853-B556D04F0A7F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669A0E2-6221-48E3-9193-7EBE721871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6A6194A-F7DF-47F1-80DB-A11E211D0A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450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F11C2753-91F8-42B0-9886-9C2E1615A3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33600" y="1600201"/>
            <a:ext cx="7416800" cy="761955"/>
          </a:xfrm>
          <a:noFill/>
        </p:spPr>
        <p:txBody>
          <a:bodyPr wrap="square" rtlCol="0" anchor="ctr" anchorCtr="0">
            <a:noAutofit/>
          </a:bodyPr>
          <a:lstStyle>
            <a:lvl1pPr marL="0" indent="0">
              <a:buNone/>
              <a:defRPr lang="en-US" sz="2667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dirty="0" smtClean="0"/>
            </a:lvl2pPr>
            <a:lvl3pPr>
              <a:defRPr lang="en-US" sz="2400" dirty="0" smtClean="0"/>
            </a:lvl3pPr>
            <a:lvl4pPr>
              <a:defRPr lang="en-US" sz="2400" dirty="0" smtClean="0"/>
            </a:lvl4pPr>
            <a:lvl5pPr>
              <a:defRPr lang="en-CA" sz="2400" dirty="0"/>
            </a:lvl5pPr>
          </a:lstStyle>
          <a:p>
            <a:pPr marL="0" lvl="0" defTabSz="1219140"/>
            <a:endParaRPr lang="en-CA" dirty="0"/>
          </a:p>
        </p:txBody>
      </p:sp>
      <p:sp>
        <p:nvSpPr>
          <p:cNvPr id="20" name="Content Placeholder 18">
            <a:extLst>
              <a:ext uri="{FF2B5EF4-FFF2-40B4-BE49-F238E27FC236}">
                <a16:creationId xmlns:a16="http://schemas.microsoft.com/office/drawing/2014/main" id="{0DD596A6-DC00-4726-BF30-CD3CB8B6765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33600" y="2508788"/>
            <a:ext cx="7416800" cy="761955"/>
          </a:xfrm>
          <a:noFill/>
        </p:spPr>
        <p:txBody>
          <a:bodyPr wrap="square" rtlCol="0" anchor="ctr" anchorCtr="0">
            <a:noAutofit/>
          </a:bodyPr>
          <a:lstStyle>
            <a:lvl1pPr marL="0" indent="0">
              <a:buNone/>
              <a:defRPr lang="en-US" sz="2667" b="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dirty="0" smtClean="0"/>
            </a:lvl2pPr>
            <a:lvl3pPr>
              <a:defRPr lang="en-US" sz="2400" dirty="0" smtClean="0"/>
            </a:lvl3pPr>
            <a:lvl4pPr>
              <a:defRPr lang="en-US" sz="2400" dirty="0" smtClean="0"/>
            </a:lvl4pPr>
            <a:lvl5pPr>
              <a:defRPr lang="en-CA" sz="2400" dirty="0"/>
            </a:lvl5pPr>
          </a:lstStyle>
          <a:p>
            <a:pPr marL="0" lvl="0" defTabSz="1219140"/>
            <a:endParaRPr lang="en-CA" dirty="0"/>
          </a:p>
        </p:txBody>
      </p:sp>
      <p:sp>
        <p:nvSpPr>
          <p:cNvPr id="21" name="Content Placeholder 18">
            <a:extLst>
              <a:ext uri="{FF2B5EF4-FFF2-40B4-BE49-F238E27FC236}">
                <a16:creationId xmlns:a16="http://schemas.microsoft.com/office/drawing/2014/main" id="{F5264B17-DB75-42B0-9827-4B36A92B30A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133600" y="3449021"/>
            <a:ext cx="7416800" cy="761955"/>
          </a:xfrm>
          <a:noFill/>
        </p:spPr>
        <p:txBody>
          <a:bodyPr wrap="square" rtlCol="0" anchor="ctr" anchorCtr="0">
            <a:noAutofit/>
          </a:bodyPr>
          <a:lstStyle>
            <a:lvl1pPr marL="0" indent="0">
              <a:buNone/>
              <a:defRPr lang="en-US" sz="2667" b="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dirty="0" smtClean="0"/>
            </a:lvl2pPr>
            <a:lvl3pPr>
              <a:defRPr lang="en-US" sz="2400" dirty="0" smtClean="0"/>
            </a:lvl3pPr>
            <a:lvl4pPr>
              <a:defRPr lang="en-US" sz="2400" dirty="0" smtClean="0"/>
            </a:lvl4pPr>
            <a:lvl5pPr>
              <a:defRPr lang="en-CA" sz="2400" dirty="0"/>
            </a:lvl5pPr>
          </a:lstStyle>
          <a:p>
            <a:pPr marL="0" lvl="0" defTabSz="1219140"/>
            <a:endParaRPr lang="en-CA" dirty="0"/>
          </a:p>
        </p:txBody>
      </p:sp>
      <p:sp>
        <p:nvSpPr>
          <p:cNvPr id="22" name="Content Placeholder 18">
            <a:extLst>
              <a:ext uri="{FF2B5EF4-FFF2-40B4-BE49-F238E27FC236}">
                <a16:creationId xmlns:a16="http://schemas.microsoft.com/office/drawing/2014/main" id="{914B90DC-EB86-445D-B771-F279EAF7FB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33600" y="4338021"/>
            <a:ext cx="7416800" cy="761955"/>
          </a:xfrm>
          <a:noFill/>
        </p:spPr>
        <p:txBody>
          <a:bodyPr wrap="square" rtlCol="0" anchor="ctr" anchorCtr="0">
            <a:noAutofit/>
          </a:bodyPr>
          <a:lstStyle>
            <a:lvl1pPr marL="0" indent="0">
              <a:buNone/>
              <a:defRPr lang="en-US" sz="2667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dirty="0" smtClean="0"/>
            </a:lvl2pPr>
            <a:lvl3pPr>
              <a:defRPr lang="en-US" sz="2400" dirty="0" smtClean="0"/>
            </a:lvl3pPr>
            <a:lvl4pPr>
              <a:defRPr lang="en-US" sz="2400" dirty="0" smtClean="0"/>
            </a:lvl4pPr>
            <a:lvl5pPr>
              <a:defRPr lang="en-CA" sz="2400" dirty="0"/>
            </a:lvl5pPr>
          </a:lstStyle>
          <a:p>
            <a:pPr marL="0" lvl="0" defTabSz="1219140"/>
            <a:endParaRPr lang="en-CA" dirty="0"/>
          </a:p>
        </p:txBody>
      </p:sp>
      <p:sp>
        <p:nvSpPr>
          <p:cNvPr id="2" name="Rectangle 1" descr="#1">
            <a:extLst>
              <a:ext uri="{FF2B5EF4-FFF2-40B4-BE49-F238E27FC236}">
                <a16:creationId xmlns:a16="http://schemas.microsoft.com/office/drawing/2014/main" id="{C34B051B-04CA-154C-9415-FE0567DAF21B}"/>
              </a:ext>
            </a:extLst>
          </p:cNvPr>
          <p:cNvSpPr/>
          <p:nvPr userDrawn="1"/>
        </p:nvSpPr>
        <p:spPr>
          <a:xfrm>
            <a:off x="1016000" y="1600201"/>
            <a:ext cx="914400" cy="76195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Rectangle 11" descr="#2">
            <a:extLst>
              <a:ext uri="{FF2B5EF4-FFF2-40B4-BE49-F238E27FC236}">
                <a16:creationId xmlns:a16="http://schemas.microsoft.com/office/drawing/2014/main" id="{4B27F389-CB76-494A-991C-12CF63B04E53}"/>
              </a:ext>
            </a:extLst>
          </p:cNvPr>
          <p:cNvSpPr/>
          <p:nvPr userDrawn="1"/>
        </p:nvSpPr>
        <p:spPr>
          <a:xfrm>
            <a:off x="1016000" y="2505365"/>
            <a:ext cx="914400" cy="76195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Rectangle 12" descr="#3">
            <a:extLst>
              <a:ext uri="{FF2B5EF4-FFF2-40B4-BE49-F238E27FC236}">
                <a16:creationId xmlns:a16="http://schemas.microsoft.com/office/drawing/2014/main" id="{979D359B-825D-1143-A9EC-7BD583827AB4}"/>
              </a:ext>
            </a:extLst>
          </p:cNvPr>
          <p:cNvSpPr/>
          <p:nvPr userDrawn="1"/>
        </p:nvSpPr>
        <p:spPr>
          <a:xfrm>
            <a:off x="1016000" y="3410529"/>
            <a:ext cx="914400" cy="76195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Rectangle 17" descr="#4">
            <a:extLst>
              <a:ext uri="{FF2B5EF4-FFF2-40B4-BE49-F238E27FC236}">
                <a16:creationId xmlns:a16="http://schemas.microsoft.com/office/drawing/2014/main" id="{D2FFD24A-7090-2F4F-B93E-04410E102F2E}"/>
              </a:ext>
            </a:extLst>
          </p:cNvPr>
          <p:cNvSpPr/>
          <p:nvPr userDrawn="1"/>
        </p:nvSpPr>
        <p:spPr>
          <a:xfrm>
            <a:off x="1016000" y="4315692"/>
            <a:ext cx="914400" cy="76195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8D85AC-7449-B348-A55D-B28AEB268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830DC5-A083-43DD-BB5F-70213918085E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8DFE98-E568-4CE5-A53E-446DB5C1D822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29350F-93ED-44FD-9563-4576F4AB8277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8AB61EA-1268-4043-8BAC-0EE399FF8E2A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BA9F9FD-6E07-4267-A5B8-052C6AFEF38F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5F1717F-9168-4295-BC1C-6123FDBDDF55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B28D2F4-A754-418B-9AE1-3E882A8EBDC3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4C7F036-2FEA-4078-9226-DA9597E302B0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F193D92-1903-4E6D-A1B3-11AC21B68AA9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F7FEFBD-8ADA-4FF0-B119-435AE0F5850A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B00E30B-2728-4305-B822-95B87E27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D51B8FA-B8BF-42C0-AA80-E3ABDF04041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96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DE11C30-FDC9-4631-8989-52DA634FEFE9}"/>
              </a:ext>
            </a:extLst>
          </p:cNvPr>
          <p:cNvSpPr/>
          <p:nvPr userDrawn="1"/>
        </p:nvSpPr>
        <p:spPr>
          <a:xfrm>
            <a:off x="0" y="1701800"/>
            <a:ext cx="12192000" cy="325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330D16-68EF-44B5-961C-1B5892495B10}"/>
              </a:ext>
            </a:extLst>
          </p:cNvPr>
          <p:cNvSpPr/>
          <p:nvPr userDrawn="1"/>
        </p:nvSpPr>
        <p:spPr>
          <a:xfrm>
            <a:off x="0" y="932580"/>
            <a:ext cx="12192000" cy="3048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47500" lnSpcReduction="20000"/>
          </a:bodyPr>
          <a:lstStyle/>
          <a:p>
            <a:pPr lvl="0" defTabSz="914354">
              <a:lnSpc>
                <a:spcPct val="90000"/>
              </a:lnSpc>
              <a:spcBef>
                <a:spcPct val="0"/>
              </a:spcBef>
              <a:buNone/>
            </a:pPr>
            <a:endParaRPr lang="en-US" sz="3333" dirty="0">
              <a:solidFill>
                <a:srgbClr val="0F4D7B"/>
              </a:solidFill>
              <a:latin typeface="Arial Black" panose="020B0604020202020204" pitchFamily="34" charset="0"/>
              <a:ea typeface="+mj-ea"/>
              <a:cs typeface="+mj-cs"/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BA1DDE0D-7267-4A6D-9584-2369F6673AE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24001" y="2239253"/>
            <a:ext cx="4974667" cy="543675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CA" sz="2933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r" defTabSz="1219140">
              <a:lnSpc>
                <a:spcPct val="100000"/>
              </a:lnSpc>
            </a:pPr>
            <a:endParaRPr lang="en-CA" dirty="0"/>
          </a:p>
        </p:txBody>
      </p:sp>
      <p:sp>
        <p:nvSpPr>
          <p:cNvPr id="27" name="Content Placeholder 25">
            <a:extLst>
              <a:ext uri="{FF2B5EF4-FFF2-40B4-BE49-F238E27FC236}">
                <a16:creationId xmlns:a16="http://schemas.microsoft.com/office/drawing/2014/main" id="{19741617-1448-4B60-B99C-88AF4260FCA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60052" y="2301737"/>
            <a:ext cx="2732880" cy="453363"/>
          </a:xfrm>
        </p:spPr>
        <p:txBody>
          <a:bodyPr wrap="square">
            <a:noAutofit/>
          </a:bodyPr>
          <a:lstStyle>
            <a:lvl1pPr marL="0" indent="0">
              <a:buNone/>
              <a:defRPr lang="en-CA" dirty="0">
                <a:solidFill>
                  <a:srgbClr val="0F4D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endParaRPr lang="en-CA" dirty="0"/>
          </a:p>
        </p:txBody>
      </p:sp>
      <p:sp>
        <p:nvSpPr>
          <p:cNvPr id="28" name="Content Placeholder 25">
            <a:extLst>
              <a:ext uri="{FF2B5EF4-FFF2-40B4-BE49-F238E27FC236}">
                <a16:creationId xmlns:a16="http://schemas.microsoft.com/office/drawing/2014/main" id="{CC7E39C9-8A4B-4845-987F-5F56EE7F2D7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524002" y="2917929"/>
            <a:ext cx="5001676" cy="543675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>
              <a:defRPr lang="en-CA" sz="2933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r" defTabSz="1219140">
              <a:lnSpc>
                <a:spcPct val="100000"/>
              </a:lnSpc>
              <a:buNone/>
            </a:pPr>
            <a:endParaRPr lang="en-CA" dirty="0"/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13247F4B-69C3-4875-94DF-8A650A6CF2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14293" y="2960923"/>
            <a:ext cx="663361" cy="512591"/>
          </a:xfrm>
        </p:spPr>
        <p:txBody>
          <a:bodyPr/>
          <a:lstStyle/>
          <a:p>
            <a:pPr lvl="0"/>
            <a:endParaRPr lang="en-CA" dirty="0"/>
          </a:p>
        </p:txBody>
      </p:sp>
      <p:sp>
        <p:nvSpPr>
          <p:cNvPr id="31" name="Content Placeholder 25">
            <a:extLst>
              <a:ext uri="{FF2B5EF4-FFF2-40B4-BE49-F238E27FC236}">
                <a16:creationId xmlns:a16="http://schemas.microsoft.com/office/drawing/2014/main" id="{9C217957-F9FD-4565-A538-8229780844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24002" y="3559514"/>
            <a:ext cx="5001676" cy="543675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>
              <a:defRPr lang="en-CA" sz="2933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r" defTabSz="1219140">
              <a:lnSpc>
                <a:spcPct val="100000"/>
              </a:lnSpc>
              <a:buNone/>
            </a:pPr>
            <a:endParaRPr lang="en-CA" dirty="0"/>
          </a:p>
        </p:txBody>
      </p:sp>
      <p:sp>
        <p:nvSpPr>
          <p:cNvPr id="32" name="Content Placeholder 29">
            <a:extLst>
              <a:ext uri="{FF2B5EF4-FFF2-40B4-BE49-F238E27FC236}">
                <a16:creationId xmlns:a16="http://schemas.microsoft.com/office/drawing/2014/main" id="{11DA978E-5AD1-45E6-9261-55EEE54745A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835454" y="3647372"/>
            <a:ext cx="663361" cy="512591"/>
          </a:xfrm>
        </p:spPr>
        <p:txBody>
          <a:bodyPr/>
          <a:lstStyle/>
          <a:p>
            <a:pPr lvl="0"/>
            <a:endParaRPr lang="en-CA" dirty="0"/>
          </a:p>
        </p:txBody>
      </p:sp>
      <p:sp>
        <p:nvSpPr>
          <p:cNvPr id="33" name="Content Placeholder 29">
            <a:extLst>
              <a:ext uri="{FF2B5EF4-FFF2-40B4-BE49-F238E27FC236}">
                <a16:creationId xmlns:a16="http://schemas.microsoft.com/office/drawing/2014/main" id="{8FCFD36D-9F8B-4F0A-91F9-F5C60E7106E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92462" y="3653951"/>
            <a:ext cx="663361" cy="512591"/>
          </a:xfrm>
        </p:spPr>
        <p:txBody>
          <a:bodyPr/>
          <a:lstStyle/>
          <a:p>
            <a:pPr lvl="0"/>
            <a:endParaRPr lang="en-CA" dirty="0"/>
          </a:p>
        </p:txBody>
      </p:sp>
      <p:sp>
        <p:nvSpPr>
          <p:cNvPr id="34" name="Content Placeholder 29">
            <a:extLst>
              <a:ext uri="{FF2B5EF4-FFF2-40B4-BE49-F238E27FC236}">
                <a16:creationId xmlns:a16="http://schemas.microsoft.com/office/drawing/2014/main" id="{6101F162-7778-4571-A9DD-DDC56718690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329450" y="3653951"/>
            <a:ext cx="663361" cy="512591"/>
          </a:xfrm>
        </p:spPr>
        <p:txBody>
          <a:bodyPr/>
          <a:lstStyle/>
          <a:p>
            <a:pPr lvl="0"/>
            <a:endParaRPr lang="en-CA" dirty="0"/>
          </a:p>
        </p:txBody>
      </p:sp>
      <p:sp>
        <p:nvSpPr>
          <p:cNvPr id="35" name="Content Placeholder 29">
            <a:extLst>
              <a:ext uri="{FF2B5EF4-FFF2-40B4-BE49-F238E27FC236}">
                <a16:creationId xmlns:a16="http://schemas.microsoft.com/office/drawing/2014/main" id="{6841723D-CAAE-47D4-AFAD-803E83AE397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061593" y="3647372"/>
            <a:ext cx="663361" cy="512591"/>
          </a:xfrm>
        </p:spPr>
        <p:txBody>
          <a:bodyPr/>
          <a:lstStyle/>
          <a:p>
            <a:pPr lvl="0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DF9D3B-54E6-8A40-A3AC-A81DD767D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1450D49-B9F1-46F0-ADF0-972FF76894CF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4DE53D0-0CC7-4A72-9985-44EBD493E0C8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6FE5ECF-D7DC-4CB2-B43F-B6BF605437CB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0065E88-EACF-482D-8386-17CF042D9D79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2057E31-AD0C-486E-BF4C-DDD0FB2CDFC6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48D3361-A4E2-437A-BD16-EF734EDBC3D6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99C9945-DC96-404F-AD15-902551935CA2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73E1E78-A310-44E6-998E-A5FCD503E7C4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03A7E5E-5CE4-42EF-8A63-E4CBB81027CF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5F74C8F-33AC-414E-AF7B-F753A9C93375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36CAA69-D068-4BE5-8F48-0BCAEBE438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C93B7A1-189F-49B9-A24B-7A383D111A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720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89E8846-05AB-4434-AB34-174D789936CD}"/>
              </a:ext>
            </a:extLst>
          </p:cNvPr>
          <p:cNvSpPr/>
          <p:nvPr userDrawn="1"/>
        </p:nvSpPr>
        <p:spPr>
          <a:xfrm>
            <a:off x="0" y="1701800"/>
            <a:ext cx="12192000" cy="325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89EA34-C562-A94F-B8EB-1D0D88C61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839C2B7F-B5DB-4910-905A-C28536D3CA2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727200" y="1747520"/>
            <a:ext cx="8907912" cy="488845"/>
          </a:xfrm>
        </p:spPr>
        <p:txBody>
          <a:bodyPr/>
          <a:lstStyle>
            <a:lvl1pPr marL="0" indent="0">
              <a:buNone/>
              <a:defRPr/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33ACEAE-6233-4312-B34C-1E30A66CEC1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727200" y="2362619"/>
            <a:ext cx="8907912" cy="4888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40C0BA1A-67EA-4188-BBD9-BACF787C4C5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727200" y="3043667"/>
            <a:ext cx="8907912" cy="488845"/>
          </a:xfrm>
        </p:spPr>
        <p:txBody>
          <a:bodyPr/>
          <a:lstStyle>
            <a:lvl1pPr marL="0" indent="0">
              <a:buNone/>
              <a:defRPr/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E2B5CA7D-4A36-4062-B68E-2DB3C1CDBE1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727200" y="3658766"/>
            <a:ext cx="8907912" cy="4888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70AE1C5-F4A1-439B-BBFB-444C3B8C29C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727200" y="4348432"/>
            <a:ext cx="8907912" cy="488845"/>
          </a:xfrm>
        </p:spPr>
        <p:txBody>
          <a:bodyPr/>
          <a:lstStyle>
            <a:lvl1pPr marL="0" indent="0">
              <a:buNone/>
              <a:defRPr/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Content Placeholder 6">
            <a:extLst>
              <a:ext uri="{FF2B5EF4-FFF2-40B4-BE49-F238E27FC236}">
                <a16:creationId xmlns:a16="http://schemas.microsoft.com/office/drawing/2014/main" id="{745AA722-67EB-4E94-8E34-E32759960D8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727200" y="4963531"/>
            <a:ext cx="8907912" cy="4888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Content Placeholder 7">
            <a:extLst>
              <a:ext uri="{FF2B5EF4-FFF2-40B4-BE49-F238E27FC236}">
                <a16:creationId xmlns:a16="http://schemas.microsoft.com/office/drawing/2014/main" id="{95A0D892-7B45-4236-88DD-08C468DB1BD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727200" y="5631601"/>
            <a:ext cx="914400" cy="62807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Content Placeholder 8">
            <a:extLst>
              <a:ext uri="{FF2B5EF4-FFF2-40B4-BE49-F238E27FC236}">
                <a16:creationId xmlns:a16="http://schemas.microsoft.com/office/drawing/2014/main" id="{CFA44FF3-C049-40C9-B4BE-D0E68BD1FCA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957427" y="5631601"/>
            <a:ext cx="914400" cy="62807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Content Placeholder 9">
            <a:extLst>
              <a:ext uri="{FF2B5EF4-FFF2-40B4-BE49-F238E27FC236}">
                <a16:creationId xmlns:a16="http://schemas.microsoft.com/office/drawing/2014/main" id="{F06C2C1A-FED9-488D-A8FB-FA0CE96AB0F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187653" y="5631601"/>
            <a:ext cx="914400" cy="62807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Content Placeholder 10">
            <a:extLst>
              <a:ext uri="{FF2B5EF4-FFF2-40B4-BE49-F238E27FC236}">
                <a16:creationId xmlns:a16="http://schemas.microsoft.com/office/drawing/2014/main" id="{EE2F4822-6699-4CFF-A8B0-6E3D7744B86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530119" y="5631601"/>
            <a:ext cx="914400" cy="62807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Content Placeholder 11">
            <a:extLst>
              <a:ext uri="{FF2B5EF4-FFF2-40B4-BE49-F238E27FC236}">
                <a16:creationId xmlns:a16="http://schemas.microsoft.com/office/drawing/2014/main" id="{DD39F5C8-DB14-4169-92CD-A545A94DA3C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760345" y="5631601"/>
            <a:ext cx="914400" cy="62807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Content Placeholder 12">
            <a:extLst>
              <a:ext uri="{FF2B5EF4-FFF2-40B4-BE49-F238E27FC236}">
                <a16:creationId xmlns:a16="http://schemas.microsoft.com/office/drawing/2014/main" id="{E1635C4E-6731-4FC7-A5BE-B6396B94D6F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990572" y="5631601"/>
            <a:ext cx="914400" cy="62807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Content Placeholder 13">
            <a:extLst>
              <a:ext uri="{FF2B5EF4-FFF2-40B4-BE49-F238E27FC236}">
                <a16:creationId xmlns:a16="http://schemas.microsoft.com/office/drawing/2014/main" id="{DBFEC04B-D3A6-496B-B025-749552AC3AA3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9285176" y="5631601"/>
            <a:ext cx="914400" cy="62807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4D5F735-B2B0-48B9-A5E6-55A4614DD9EE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5100899-84F6-446A-8E2F-0AECD685288F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FC9F2CE-22E6-4897-9E7C-38F327D4CCA8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7BA0D6E-F0E6-41CD-B1D2-06B1B5169129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CCEB014-9227-4684-B69F-C2FF815A2C08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B52E55A-2192-47AF-B418-3CE8D9647D19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D6B5BA8-89FC-4DD4-8967-7E18BB2263E8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52AA2B-6268-4D08-935B-9013EE3E76AA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785E386-CA47-4913-9EAA-F14C5CFCC913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530A127-9027-4C30-8990-D89D2E514124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E2753F0-F04D-4F1F-8EA8-5707B35426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565E1A2-4D46-4214-A553-20AB7DD52FF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0571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91F154D8-DA07-40D2-A974-237460DC6612}"/>
              </a:ext>
            </a:extLst>
          </p:cNvPr>
          <p:cNvSpPr/>
          <p:nvPr/>
        </p:nvSpPr>
        <p:spPr>
          <a:xfrm>
            <a:off x="4013200" y="1346200"/>
            <a:ext cx="4165600" cy="4165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F6FAEF-4584-3C47-B7DE-15DBE5490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9D7E1B-B0CB-4122-B70A-6F25D83C9BA4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984A41-8882-48B8-948E-3692E2C2758B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C0270F7-EDE6-419E-9515-C52E04FD5F35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BB7A5F2-7137-41F3-9C5C-80E3C980C059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D9D306-2F72-4335-89B9-BAF512E23B74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054AE8E-9CE7-4B2F-BCD5-2DA1F050DF1F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865D513-7F36-40E6-A7DD-B515FA8D5423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202DF3-0D81-4855-B7CC-E131D7D3B5A2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9A992E5-23D0-4A90-8861-FF2915EF5C71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BFD4372-8369-4E7C-8EE5-0B55C26B97C8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A3DAF31-51AF-42A7-9C49-6BFF04E1F4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F0F88FD-FE5B-4C65-9DF2-B252961834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930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veral photos of health care workers (decorative)">
            <a:extLst>
              <a:ext uri="{FF2B5EF4-FFF2-40B4-BE49-F238E27FC236}">
                <a16:creationId xmlns:a16="http://schemas.microsoft.com/office/drawing/2014/main" id="{C477551F-A9E4-9B47-926A-6414648A89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33DE76A-621B-47BF-A56C-929270144B1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9231633" y="1038260"/>
            <a:ext cx="1926336" cy="19071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9EBE614E-5623-468E-B4F2-BF059EE197C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55518" y="3124200"/>
            <a:ext cx="3816097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660F88-6F14-41C4-ADFA-076A493ADDA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9519" y="787401"/>
            <a:ext cx="6090591" cy="567267"/>
          </a:xfrm>
        </p:spPr>
        <p:txBody>
          <a:bodyPr lIns="0" tIns="0" bIns="0" anchor="b"/>
          <a:lstStyle>
            <a:lvl1pPr>
              <a:defRPr lang="en-US" sz="2400" b="0" cap="all" baseline="0" smtClean="0">
                <a:solidFill>
                  <a:schemeClr val="bg1"/>
                </a:solidFill>
              </a:defRPr>
            </a:lvl1pPr>
            <a:lvl2pPr>
              <a:defRPr lang="en-US" sz="2667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lang="en-US" sz="2400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lang="en-US" sz="2133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lang="en-CA" sz="2133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marL="0" lvl="0" indent="0" defTabSz="1219140">
              <a:spcBef>
                <a:spcPts val="1333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635793" y="482602"/>
            <a:ext cx="7797009" cy="1889911"/>
          </a:xfrm>
        </p:spPr>
        <p:txBody>
          <a:bodyPr lIns="0" tIns="0" bIns="0" anchor="b">
            <a:noAutofit/>
          </a:bodyPr>
          <a:lstStyle>
            <a:lvl1pPr algn="l">
              <a:lnSpc>
                <a:spcPct val="70000"/>
              </a:lnSpc>
              <a:defRPr sz="7200" b="0" i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EF1AB5A-0581-4015-A090-AD00F0384C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0300" y="4749803"/>
            <a:ext cx="7797009" cy="1117599"/>
          </a:xfrm>
        </p:spPr>
        <p:txBody>
          <a:bodyPr vert="horz" lIns="0" tIns="0" rIns="91440" bIns="0" rtlCol="0">
            <a:noAutofit/>
          </a:bodyPr>
          <a:lstStyle>
            <a:lvl1pPr>
              <a:defRPr lang="en-US" sz="3733" b="1" smtClean="0">
                <a:solidFill>
                  <a:schemeClr val="bg1"/>
                </a:solidFill>
              </a:defRPr>
            </a:lvl1pPr>
            <a:lvl2pPr>
              <a:defRPr lang="en-US" smtClean="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lang="en-US" sz="1600" smtClean="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lang="en-US" sz="2133" smtClean="0"/>
            </a:lvl4pPr>
            <a:lvl5pPr>
              <a:defRPr lang="en-CA" sz="2133"/>
            </a:lvl5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Click to edit Master text styles</a:t>
            </a:r>
          </a:p>
          <a:p>
            <a:pPr marL="10584" lvl="1" indent="0">
              <a:lnSpc>
                <a:spcPct val="100000"/>
              </a:lnSpc>
              <a:spcBef>
                <a:spcPts val="0"/>
              </a:spcBef>
              <a:buNone/>
              <a:tabLst/>
            </a:pPr>
            <a:r>
              <a:rPr lang="en-US" dirty="0"/>
              <a:t>Second level</a:t>
            </a:r>
          </a:p>
          <a:p>
            <a:pPr marL="10584" lvl="2" indent="0">
              <a:lnSpc>
                <a:spcPct val="100000"/>
              </a:lnSpc>
              <a:spcBef>
                <a:spcPts val="0"/>
              </a:spcBef>
              <a:buNone/>
              <a:tabLst/>
            </a:pPr>
            <a:r>
              <a:rPr lang="en-US" dirty="0"/>
              <a:t>Third level</a:t>
            </a:r>
          </a:p>
          <a:p>
            <a:pPr marL="1828709" lvl="3" indent="0" algn="ctr">
              <a:buNone/>
            </a:pPr>
            <a:r>
              <a:rPr lang="en-US" dirty="0"/>
              <a:t>Fourth level</a:t>
            </a:r>
          </a:p>
          <a:p>
            <a:pPr marL="2438278" lvl="4" indent="0" algn="ctr">
              <a:buNone/>
            </a:pPr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8861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Conten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338A-93E6-5F48-BA2B-CC0583ED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7B3B4914-653E-4818-8E6C-64A47F4D41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94401" y="1600200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C84ACDF-57A2-4B82-922D-6EB89C06812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94399" y="2850299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087AF67A-4C98-41AE-8424-A1C85C9E8C4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4398" y="4130877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6524000E-5AA6-4628-892E-A91AEB219E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4397" y="5376279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F7C1ED-63DF-4137-8D1A-6AFB0BA6AC24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CA22522-A6BD-4089-9B99-17C02BD5E463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D350594-074D-48C3-94BA-CC18FFA1B4A9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A68F41-9B37-4E45-B6F1-0A06FE519F1B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EBC9759-94A8-4716-B0B2-726299B579D8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E6A87E2-0C84-47DC-ADAD-C42E586C7119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E5DA01A-BD6F-4E8E-8060-95FDEC4607E9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5FFF2DB-A1C8-4FD1-9F56-08FAE59AA09C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A5BBC30-6F4B-4AE7-A1C1-D55CAFF00AED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B38074-1275-46FC-9DD4-81B2C3631BDE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E530495-541B-41D3-B845-0193DB9A9E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32F4ADA-7D72-4375-A5D1-CA69C11CF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57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A390680-5205-4CDA-AD36-946A746628C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61027" y="973360"/>
            <a:ext cx="5016500" cy="38258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CA"/>
            </a:lvl5pPr>
          </a:lstStyle>
          <a:p>
            <a:pPr marL="4763" lvl="0" indent="0">
              <a:buNone/>
            </a:pPr>
            <a:endParaRPr lang="en-CA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58164C5-1584-40F3-BC27-594C7085352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61537" y="1324197"/>
            <a:ext cx="5058833" cy="1539875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b="0" dirty="0" smtClean="0">
                <a:solidFill>
                  <a:srgbClr val="0F4D7B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CA" dirty="0"/>
            </a:lvl5pPr>
          </a:lstStyle>
          <a:p>
            <a:pPr lvl="0">
              <a:spcBef>
                <a:spcPts val="600"/>
              </a:spcBef>
            </a:pPr>
            <a:endParaRPr lang="en-CA" dirty="0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7A108EF1-368F-4D38-9CA8-30DAB6458A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02558" y="2898176"/>
            <a:ext cx="5016500" cy="38258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CA"/>
            </a:lvl5pPr>
          </a:lstStyle>
          <a:p>
            <a:pPr marL="4763" lvl="0" indent="0">
              <a:buNone/>
            </a:pPr>
            <a:endParaRPr lang="en-CA" dirty="0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8E67806E-3CDA-46EF-AB50-041AF15BFA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8392" y="3249014"/>
            <a:ext cx="5058833" cy="3030919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b="0" dirty="0" smtClean="0">
                <a:solidFill>
                  <a:srgbClr val="0F4D7B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CA" dirty="0"/>
            </a:lvl5pPr>
          </a:lstStyle>
          <a:p>
            <a:pPr lvl="0">
              <a:spcBef>
                <a:spcPts val="600"/>
              </a:spcBef>
            </a:pP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33BCD0-9938-8445-89F6-232100E2C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98F37D7-E984-D548-A223-3C9D74D5CBA9}"/>
              </a:ext>
            </a:extLst>
          </p:cNvPr>
          <p:cNvSpPr/>
          <p:nvPr userDrawn="1"/>
        </p:nvSpPr>
        <p:spPr>
          <a:xfrm>
            <a:off x="5725864" y="3365008"/>
            <a:ext cx="65337" cy="316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A6991C4-1122-7946-8424-CB4F4B023BB1}"/>
              </a:ext>
            </a:extLst>
          </p:cNvPr>
          <p:cNvSpPr/>
          <p:nvPr userDrawn="1"/>
        </p:nvSpPr>
        <p:spPr>
          <a:xfrm>
            <a:off x="203200" y="6375400"/>
            <a:ext cx="5553760" cy="9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CC377F0-0BE8-5A48-91ED-64728B62462A}"/>
              </a:ext>
            </a:extLst>
          </p:cNvPr>
          <p:cNvSpPr/>
          <p:nvPr userDrawn="1"/>
        </p:nvSpPr>
        <p:spPr>
          <a:xfrm>
            <a:off x="5727701" y="3288331"/>
            <a:ext cx="65337" cy="3291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59617EA-B335-465C-85BE-42759337C439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22B3346-4209-4BD3-BB72-4958F27408D4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0735B32-4AB0-46B8-9551-A748DAFE7D65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8E14340-9AF5-4222-B56C-8BBF332C0B81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CE12AFC-4B6E-44B9-9AD1-8A396E8263A7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05C75B1-FF91-4B2E-8E1A-94BE3E6A2234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3003114-2627-444F-BD80-DD5269AF064A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FF46D49-A238-4FB5-82BD-9E8A3AC10EC8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1B0B1FB-BB7A-492C-AD10-EA616F391B0A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1E2C041-7D22-4F5D-917A-ADB84A64AA87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5518C49-1C1D-4256-871E-BDF773FABC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71AA797-F574-479C-BF1B-9891BFE4FF3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8BE6E31-E776-2048-B35F-B9D2F3221541}"/>
              </a:ext>
            </a:extLst>
          </p:cNvPr>
          <p:cNvGrpSpPr/>
          <p:nvPr userDrawn="1"/>
        </p:nvGrpSpPr>
        <p:grpSpPr>
          <a:xfrm>
            <a:off x="158496" y="3400640"/>
            <a:ext cx="5859275" cy="3181867"/>
            <a:chOff x="25144" y="2541520"/>
            <a:chExt cx="4394456" cy="238640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31B2E0E-9DCF-F145-8CF2-5F051B71D7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192" y="3281037"/>
              <a:ext cx="1410430" cy="0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C0D4C94-D04F-C64D-92C5-4CCA9C5B4CF2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295800" y="3693480"/>
              <a:ext cx="2286000" cy="0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1C87F56-69E1-4F46-BCB2-CAFD20ED39FE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675928" y="3693480"/>
              <a:ext cx="2286000" cy="0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40E8EF5-4D81-9246-90EF-89CFDEDDC50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5144" y="4020554"/>
              <a:ext cx="2788920" cy="0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8967631-2C9C-A049-A61E-6B022CE3F2CD}"/>
                </a:ext>
              </a:extLst>
            </p:cNvPr>
            <p:cNvCxnSpPr/>
            <p:nvPr userDrawn="1"/>
          </p:nvCxnSpPr>
          <p:spPr>
            <a:xfrm>
              <a:off x="28192" y="2541520"/>
              <a:ext cx="4391408" cy="0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685B0F9-DB2F-274C-8EF1-0A8445D09909}"/>
                </a:ext>
              </a:extLst>
            </p:cNvPr>
            <p:cNvCxnSpPr/>
            <p:nvPr userDrawn="1"/>
          </p:nvCxnSpPr>
          <p:spPr>
            <a:xfrm>
              <a:off x="28192" y="4773352"/>
              <a:ext cx="4206240" cy="0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BB7CC99-2DD3-EB41-B102-57DB40C10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14064" y="3281037"/>
              <a:ext cx="1417320" cy="0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B6D9E85-019A-6542-A68C-3FE4E820C8A8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-1130048" y="3739200"/>
              <a:ext cx="2377440" cy="0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171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3440" y="487680"/>
            <a:ext cx="10485120" cy="853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F836AE-C8A4-C94F-B126-0254F383C0DC}"/>
              </a:ext>
            </a:extLst>
          </p:cNvPr>
          <p:cNvSpPr txBox="1"/>
          <p:nvPr userDrawn="1"/>
        </p:nvSpPr>
        <p:spPr>
          <a:xfrm>
            <a:off x="10261603" y="6629400"/>
            <a:ext cx="1749135" cy="228600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4F0066B9-3832-0B46-864B-D7C418DAF6B3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C234D6-5CA7-D24E-8FDE-AB56F9DC39D4}"/>
              </a:ext>
            </a:extLst>
          </p:cNvPr>
          <p:cNvSpPr txBox="1"/>
          <p:nvPr userDrawn="1"/>
        </p:nvSpPr>
        <p:spPr>
          <a:xfrm>
            <a:off x="9604595" y="6305576"/>
            <a:ext cx="555407" cy="2358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32DE601C-A876-EA46-B9BA-038053AA9C86}" type="slidenum">
              <a:rPr lang="en-US" sz="933" b="1" i="0" smtClean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pPr algn="ctr"/>
              <a:t>‹#›</a:t>
            </a:fld>
            <a:endParaRPr lang="en-US" sz="3200" b="1" i="0" dirty="0">
              <a:solidFill>
                <a:schemeClr val="accent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8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733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0.jpeg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584200"/>
            <a:ext cx="5445760" cy="853440"/>
          </a:xfrm>
        </p:spPr>
        <p:txBody>
          <a:bodyPr/>
          <a:lstStyle/>
          <a:p>
            <a:r>
              <a:rPr lang="en-US" dirty="0">
                <a:solidFill>
                  <a:srgbClr val="0F4D7B"/>
                </a:solidFill>
                <a:latin typeface="Arial Black" panose="020B0A04020102020204" pitchFamily="34" charset="0"/>
              </a:rPr>
              <a:t>About</a:t>
            </a:r>
            <a:r>
              <a:rPr lang="en-US" dirty="0">
                <a:solidFill>
                  <a:srgbClr val="0F4D7A"/>
                </a:solidFill>
                <a:latin typeface="Arial Black" panose="020B0A04020102020204" pitchFamily="34" charset="0"/>
              </a:rPr>
              <a:t> Nurse Corps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92000" y="1905000"/>
            <a:ext cx="5181600" cy="374101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prstClr val="white">
                  <a:lumMod val="65000"/>
                </a:prstClr>
              </a:buClr>
              <a:buNone/>
            </a:pPr>
            <a:r>
              <a:rPr lang="en-US" sz="1867" dirty="0">
                <a:solidFill>
                  <a:srgbClr val="000000"/>
                </a:solidFill>
              </a:rPr>
              <a:t>The Nurse Corps offers programs to help address shortages of nurses across the country. These include:</a:t>
            </a:r>
          </a:p>
          <a:p>
            <a:pPr lvl="1">
              <a:lnSpc>
                <a:spcPct val="100000"/>
              </a:lnSpc>
              <a:spcBef>
                <a:spcPts val="1867"/>
              </a:spcBef>
              <a:buClr>
                <a:srgbClr val="800000"/>
              </a:buClr>
            </a:pPr>
            <a:r>
              <a:rPr lang="en-US" sz="1867" dirty="0">
                <a:solidFill>
                  <a:srgbClr val="000000"/>
                </a:solidFill>
              </a:rPr>
              <a:t>loan repayment to nurses who work in facilities experiencing a critical shortage of nurses;</a:t>
            </a:r>
          </a:p>
          <a:p>
            <a:pPr lvl="1">
              <a:lnSpc>
                <a:spcPct val="100000"/>
              </a:lnSpc>
              <a:spcBef>
                <a:spcPts val="1867"/>
              </a:spcBef>
              <a:buClr>
                <a:srgbClr val="800000"/>
              </a:buClr>
            </a:pPr>
            <a:r>
              <a:rPr lang="en-US" sz="1867" dirty="0">
                <a:solidFill>
                  <a:srgbClr val="000000"/>
                </a:solidFill>
              </a:rPr>
              <a:t>loan repayment to nurse faculty; and</a:t>
            </a:r>
          </a:p>
          <a:p>
            <a:pPr lvl="1">
              <a:lnSpc>
                <a:spcPct val="100000"/>
              </a:lnSpc>
              <a:spcBef>
                <a:spcPts val="1867"/>
              </a:spcBef>
              <a:buClr>
                <a:srgbClr val="800000"/>
              </a:buClr>
            </a:pPr>
            <a:r>
              <a:rPr lang="en-US" sz="1867" dirty="0">
                <a:solidFill>
                  <a:srgbClr val="000000"/>
                </a:solidFill>
              </a:rPr>
              <a:t>scholarships to students enrolled—or accepted for enrollment—in nursing degree programs.</a:t>
            </a:r>
          </a:p>
          <a:p>
            <a:endParaRPr lang="en-IN" dirty="0"/>
          </a:p>
        </p:txBody>
      </p:sp>
      <p:pic>
        <p:nvPicPr>
          <p:cNvPr id="12" name="Picture 11" descr="The icon for loan repayment program is represented by a pen over a notepad. The notepad contains the dollar symbol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375" y="1936404"/>
            <a:ext cx="1845216" cy="184521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9033600" y="2616200"/>
            <a:ext cx="2743200" cy="60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06599"/>
                </a:solidFill>
              </a:rPr>
              <a:t>LOAN REPAYMENT PROGRAM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3" name="Picture 12" descr="The icon for the scholarship program is represented by a graduation cap with the dollar symbol on it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367" y="3985991"/>
            <a:ext cx="1837087" cy="184521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9033600" y="4656001"/>
            <a:ext cx="2387797" cy="489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06599"/>
                </a:solidFill>
                <a:cs typeface="Arial Black" panose="020B0604020202020204" pitchFamily="34" charset="0"/>
              </a:rPr>
              <a:t>SCHOLARSHIP PROGRAM</a:t>
            </a:r>
          </a:p>
        </p:txBody>
      </p:sp>
    </p:spTree>
    <p:extLst>
      <p:ext uri="{BB962C8B-B14F-4D97-AF65-F5344CB8AC3E}">
        <p14:creationId xmlns:p14="http://schemas.microsoft.com/office/powerpoint/2010/main" val="206137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6F66167-BA49-4399-83A0-A66DAD890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25" y="506968"/>
            <a:ext cx="10257367" cy="969264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Nurse Corps Field Strength</a:t>
            </a:r>
            <a:endParaRPr lang="en-CA" dirty="0">
              <a:latin typeface="Arial Black" panose="020B0A04020102020204" pitchFamily="34" charset="0"/>
            </a:endParaRPr>
          </a:p>
        </p:txBody>
      </p:sp>
      <p:pic>
        <p:nvPicPr>
          <p:cNvPr id="2" name="Picture 1" descr="Two female nurses and a male nurse posing together with a smile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1" y="1600200"/>
            <a:ext cx="5527519" cy="4771549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7656293-6EF5-4BC0-A783-19F11AC8A45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263923" y="1950720"/>
            <a:ext cx="4775200" cy="4119880"/>
          </a:xfrm>
        </p:spPr>
        <p:txBody>
          <a:bodyPr>
            <a:normAutofit/>
          </a:bodyPr>
          <a:lstStyle/>
          <a:p>
            <a:pPr lvl="0">
              <a:buClr>
                <a:srgbClr val="800000"/>
              </a:buClr>
            </a:pPr>
            <a:r>
              <a:rPr lang="en-US" sz="1867" dirty="0"/>
              <a:t>The Nurse Corps program helps alleviate the critical shortage of nurses in high-need areas across the U.S. and its territories.</a:t>
            </a:r>
          </a:p>
          <a:p>
            <a:pPr lvl="0">
              <a:buClr>
                <a:srgbClr val="800000"/>
              </a:buClr>
            </a:pPr>
            <a:r>
              <a:rPr lang="en-US" sz="1867" dirty="0"/>
              <a:t>Currently, there are more than 3,900 Nurse Corps participants serving at over 2,500 sites.</a:t>
            </a:r>
          </a:p>
          <a:p>
            <a:pPr lvl="0">
              <a:buClr>
                <a:srgbClr val="800000"/>
              </a:buClr>
            </a:pPr>
            <a:r>
              <a:rPr lang="en-US" sz="1867" dirty="0"/>
              <a:t>Nurse Corps participants provide care to more than 4 million patients annually in urban, rural, and tribal areas.</a:t>
            </a:r>
          </a:p>
          <a:p>
            <a:pPr lvl="0">
              <a:buClr>
                <a:srgbClr val="800000"/>
              </a:buClr>
            </a:pPr>
            <a:r>
              <a:rPr lang="en-US" sz="1867" dirty="0"/>
              <a:t>About 23</a:t>
            </a:r>
            <a:r>
              <a:rPr lang="en-US" sz="1867"/>
              <a:t>% of </a:t>
            </a:r>
            <a:r>
              <a:rPr lang="en-US" sz="1867" dirty="0"/>
              <a:t>our Nurse Corps clinicians work at a community health center or a community health center look-alike</a:t>
            </a:r>
          </a:p>
          <a:p>
            <a:pPr lvl="0">
              <a:buClr>
                <a:srgbClr val="800000"/>
              </a:buClr>
            </a:pPr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261786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7E4DA2-D725-45E5-8536-CFF16E4EE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491095"/>
            <a:ext cx="9423399" cy="969264"/>
          </a:xfrm>
        </p:spPr>
        <p:txBody>
          <a:bodyPr>
            <a:no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Types of Critical Shortage Facilities (CSF)</a:t>
            </a:r>
            <a:endParaRPr lang="en-CA" dirty="0">
              <a:latin typeface="Arial Black" panose="020B0A040201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C3E4AE1-3062-4B2E-A8AE-1863632AAB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2791" y="1950720"/>
            <a:ext cx="5016500" cy="259080"/>
          </a:xfrm>
        </p:spPr>
        <p:txBody>
          <a:bodyPr/>
          <a:lstStyle/>
          <a:p>
            <a:pPr marL="4763" indent="0">
              <a:buNone/>
            </a:pPr>
            <a:r>
              <a:rPr lang="en-US" sz="1600" b="1" dirty="0">
                <a:solidFill>
                  <a:srgbClr val="0065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Hospitals: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B607115-1CB0-4428-A533-35889CFA52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03302" y="2269463"/>
            <a:ext cx="5058833" cy="980491"/>
          </a:xfrm>
        </p:spPr>
        <p:txBody>
          <a:bodyPr/>
          <a:lstStyle/>
          <a:p>
            <a:pPr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Disproportionate Share Hospital</a:t>
            </a:r>
          </a:p>
          <a:p>
            <a:pPr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Hospital</a:t>
            </a:r>
          </a:p>
          <a:p>
            <a:pPr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Hospital</a:t>
            </a:r>
          </a:p>
        </p:txBody>
      </p:sp>
      <p:pic>
        <p:nvPicPr>
          <p:cNvPr id="9" name="Picture 8" descr="A distant view of several buildings and mountains behind them.&#10;">
            <a:extLst>
              <a:ext uri="{FF2B5EF4-FFF2-40B4-BE49-F238E27FC236}">
                <a16:creationId xmlns:a16="http://schemas.microsoft.com/office/drawing/2014/main" id="{B72E60BD-986F-B843-BC76-D2D3E453F6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1" y="3370223"/>
            <a:ext cx="1853711" cy="986015"/>
          </a:xfrm>
          <a:prstGeom prst="rect">
            <a:avLst/>
          </a:prstGeom>
        </p:spPr>
      </p:pic>
      <p:pic>
        <p:nvPicPr>
          <p:cNvPr id="15" name="Picture 14" descr="A plowing machine moving on the field.">
            <a:extLst>
              <a:ext uri="{FF2B5EF4-FFF2-40B4-BE49-F238E27FC236}">
                <a16:creationId xmlns:a16="http://schemas.microsoft.com/office/drawing/2014/main" id="{6B60FF21-2F90-9D4A-B17B-C2857222A9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-633"/>
          <a:stretch/>
        </p:blipFill>
        <p:spPr>
          <a:xfrm>
            <a:off x="203200" y="4352495"/>
            <a:ext cx="1853712" cy="986021"/>
          </a:xfrm>
          <a:prstGeom prst="rect">
            <a:avLst/>
          </a:prstGeom>
        </p:spPr>
      </p:pic>
      <p:pic>
        <p:nvPicPr>
          <p:cNvPr id="13" name="Picture 2" descr="The side view of a building with the board, ''Health center and pharmacy.''">
            <a:extLst>
              <a:ext uri="{FF2B5EF4-FFF2-40B4-BE49-F238E27FC236}">
                <a16:creationId xmlns:a16="http://schemas.microsoft.com/office/drawing/2014/main" id="{2AC2E9B7-E394-41B9-801B-A8127F822D7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3201" y="5319109"/>
            <a:ext cx="1839932" cy="105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The front view of a hotel building with cars parked in the entrance.">
            <a:extLst>
              <a:ext uri="{FF2B5EF4-FFF2-40B4-BE49-F238E27FC236}">
                <a16:creationId xmlns:a16="http://schemas.microsoft.com/office/drawing/2014/main" id="{40145192-046C-BE40-AC87-D539A47EB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133" y="3359011"/>
            <a:ext cx="1836883" cy="1966512"/>
          </a:xfrm>
          <a:prstGeom prst="rect">
            <a:avLst/>
          </a:prstGeom>
        </p:spPr>
      </p:pic>
      <p:pic>
        <p:nvPicPr>
          <p:cNvPr id="16" name="Picture 15" descr="The front view of Health Center Entrance.&#10;&#10;">
            <a:extLst>
              <a:ext uri="{FF2B5EF4-FFF2-40B4-BE49-F238E27FC236}">
                <a16:creationId xmlns:a16="http://schemas.microsoft.com/office/drawing/2014/main" id="{49AE9731-C8AD-8A46-8CE4-0FDC682211D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"/>
          <a:stretch/>
        </p:blipFill>
        <p:spPr>
          <a:xfrm>
            <a:off x="2046438" y="5318401"/>
            <a:ext cx="1840389" cy="1047599"/>
          </a:xfrm>
          <a:prstGeom prst="rect">
            <a:avLst/>
          </a:prstGeom>
        </p:spPr>
      </p:pic>
      <p:pic>
        <p:nvPicPr>
          <p:cNvPr id="17" name="Picture 16" descr="The view of a sunflower field.">
            <a:extLst>
              <a:ext uri="{FF2B5EF4-FFF2-40B4-BE49-F238E27FC236}">
                <a16:creationId xmlns:a16="http://schemas.microsoft.com/office/drawing/2014/main" id="{D28B0FC8-889D-2F4C-81C7-1BE42D2EC1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3303" y="3368962"/>
            <a:ext cx="1867259" cy="1339197"/>
          </a:xfrm>
          <a:prstGeom prst="rect">
            <a:avLst/>
          </a:prstGeom>
        </p:spPr>
      </p:pic>
      <p:pic>
        <p:nvPicPr>
          <p:cNvPr id="18" name="Picture 17" descr="The front view of Northern Lights Wellness Center building.">
            <a:extLst>
              <a:ext uri="{FF2B5EF4-FFF2-40B4-BE49-F238E27FC236}">
                <a16:creationId xmlns:a16="http://schemas.microsoft.com/office/drawing/2014/main" id="{74ED3F8B-73BD-FF41-9315-F3C54BB1AA1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8664" y="4343582"/>
            <a:ext cx="1861896" cy="2026287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22EE477-519F-480D-9BF0-E54CF1F869D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38391" y="1950720"/>
            <a:ext cx="5016500" cy="259080"/>
          </a:xfrm>
        </p:spPr>
        <p:txBody>
          <a:bodyPr/>
          <a:lstStyle/>
          <a:p>
            <a:pPr marL="4763" indent="0">
              <a:buNone/>
            </a:pPr>
            <a:r>
              <a:rPr lang="en-US" sz="1600" b="1" dirty="0">
                <a:solidFill>
                  <a:srgbClr val="0065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Community-Based Settings: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4944BFC-EE3B-4139-A611-58A9AE1FE7F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438900" y="2269464"/>
            <a:ext cx="5435091" cy="4004337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Ambulatory Surgical Center</a:t>
            </a:r>
          </a:p>
          <a:p>
            <a:pPr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American Indian Health Facilities</a:t>
            </a:r>
          </a:p>
          <a:p>
            <a:pPr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Community Mental Health Center</a:t>
            </a:r>
          </a:p>
          <a:p>
            <a:pPr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End Stage Renal Disease (ESRD) Dialysis Centers</a:t>
            </a:r>
          </a:p>
          <a:p>
            <a:pPr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Federally Qualified Health Center</a:t>
            </a:r>
          </a:p>
          <a:p>
            <a:pPr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Free and Charitable Clinics</a:t>
            </a:r>
          </a:p>
          <a:p>
            <a:pPr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Home Health Agency</a:t>
            </a:r>
          </a:p>
          <a:p>
            <a:pPr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Hospice Program</a:t>
            </a:r>
          </a:p>
          <a:p>
            <a:pPr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Native Hawaiian Health Center</a:t>
            </a:r>
          </a:p>
          <a:p>
            <a:pPr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Nurse Managed Health Clinic/Center</a:t>
            </a:r>
          </a:p>
          <a:p>
            <a:pPr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Residential Nursing Home</a:t>
            </a:r>
          </a:p>
          <a:p>
            <a:pPr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Rural Health Clinic</a:t>
            </a:r>
          </a:p>
          <a:p>
            <a:pPr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Small Rural Hospital</a:t>
            </a:r>
          </a:p>
          <a:p>
            <a:pPr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State or Local Health Department</a:t>
            </a:r>
          </a:p>
          <a:p>
            <a:pPr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Urgent Care Center</a:t>
            </a:r>
          </a:p>
        </p:txBody>
      </p:sp>
    </p:spTree>
    <p:extLst>
      <p:ext uri="{BB962C8B-B14F-4D97-AF65-F5344CB8AC3E}">
        <p14:creationId xmlns:p14="http://schemas.microsoft.com/office/powerpoint/2010/main" val="2250314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7E4DA2-D725-45E5-8536-CFF16E4EE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425036"/>
            <a:ext cx="10599841" cy="978729"/>
          </a:xfrm>
        </p:spPr>
        <p:txBody>
          <a:bodyPr>
            <a:spAutoFit/>
          </a:bodyPr>
          <a:lstStyle/>
          <a:p>
            <a:r>
              <a:rPr lang="en-US" dirty="0">
                <a:solidFill>
                  <a:srgbClr val="0F4D7B"/>
                </a:solidFill>
                <a:latin typeface="Arial Black" panose="020B0A04020102020204" pitchFamily="34" charset="0"/>
              </a:rPr>
              <a:t>Nurse Corps Loan Repayment Program </a:t>
            </a:r>
            <a:r>
              <a:rPr lang="en-US" sz="2667" dirty="0">
                <a:solidFill>
                  <a:srgbClr val="0F4D7B"/>
                </a:solidFill>
                <a:latin typeface="Arial Black" panose="020B0A04020102020204" pitchFamily="34" charset="0"/>
              </a:rPr>
              <a:t>(1 of 4)</a:t>
            </a:r>
            <a:endParaRPr lang="en-CA" sz="2667" dirty="0">
              <a:solidFill>
                <a:srgbClr val="0F4D7B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 descr="Photograph of a nurse with notepad in her hand.">
            <a:extLst>
              <a:ext uri="{FF2B5EF4-FFF2-40B4-BE49-F238E27FC236}">
                <a16:creationId xmlns:a16="http://schemas.microsoft.com/office/drawing/2014/main" id="{72F8F791-30B3-F045-93EC-6EF0362F1C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18" r="-118" b="14464"/>
          <a:stretch/>
        </p:blipFill>
        <p:spPr>
          <a:xfrm>
            <a:off x="203201" y="1600201"/>
            <a:ext cx="5524499" cy="4769089"/>
          </a:xfrm>
          <a:prstGeom prst="rect">
            <a:avLst/>
          </a:prstGeom>
          <a:effectLst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113F13-F223-4DC0-8469-CF37C7D6E9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63922" y="1523192"/>
            <a:ext cx="5189359" cy="190580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prstClr val="white">
                  <a:lumMod val="65000"/>
                </a:prstClr>
              </a:buClr>
              <a:buNone/>
            </a:pPr>
            <a:r>
              <a:rPr lang="en-US" sz="1867" dirty="0"/>
              <a:t>The Nurse Corps offers loan repayment to nurses who work in health centers, rural health clinics, hospitals, and other facilities experiencing a critical shortage of nurses; and to nurse faculty who teach full-time in eligible public or private schools of nursing.</a:t>
            </a:r>
          </a:p>
        </p:txBody>
      </p:sp>
      <p:pic>
        <p:nvPicPr>
          <p:cNvPr id="3" name="Picture 2" descr="&quot; &quot;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201" y="3753600"/>
            <a:ext cx="1837087" cy="184521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7124A-E7D3-42EC-974C-2B387A3991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793921" y="4404511"/>
            <a:ext cx="3122084" cy="101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06599"/>
                </a:solidFill>
              </a:rPr>
              <a:t>LOAN REPAYMENT PROGRAM</a:t>
            </a:r>
          </a:p>
        </p:txBody>
      </p:sp>
    </p:spTree>
    <p:extLst>
      <p:ext uri="{BB962C8B-B14F-4D97-AF65-F5344CB8AC3E}">
        <p14:creationId xmlns:p14="http://schemas.microsoft.com/office/powerpoint/2010/main" val="234243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7E4DA2-D725-45E5-8536-CFF16E4EE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425036"/>
            <a:ext cx="10627360" cy="978729"/>
          </a:xfrm>
        </p:spPr>
        <p:txBody>
          <a:bodyPr>
            <a:spAutoFit/>
          </a:bodyPr>
          <a:lstStyle/>
          <a:p>
            <a:r>
              <a:rPr lang="en-US" dirty="0">
                <a:solidFill>
                  <a:srgbClr val="0F4D7B"/>
                </a:solidFill>
                <a:latin typeface="Arial Black" panose="020B0A04020102020204" pitchFamily="34" charset="0"/>
              </a:rPr>
              <a:t>Nurse Corps Loan Repayment Program </a:t>
            </a:r>
            <a:r>
              <a:rPr lang="en-US" sz="2667" b="0" dirty="0">
                <a:solidFill>
                  <a:srgbClr val="0F4D7B"/>
                </a:solidFill>
                <a:latin typeface="Arial Black" panose="020B0A04020102020204" pitchFamily="34" charset="0"/>
              </a:rPr>
              <a:t>(2 of 4)</a:t>
            </a:r>
            <a:endParaRPr lang="en-CA" sz="2667" dirty="0">
              <a:latin typeface="Arial Black" panose="020B0A04020102020204" pitchFamily="34" charset="0"/>
            </a:endParaRPr>
          </a:p>
        </p:txBody>
      </p:sp>
      <p:sp>
        <p:nvSpPr>
          <p:cNvPr id="34" name="Content Placeholder 35">
            <a:extLst>
              <a:ext uri="{FF2B5EF4-FFF2-40B4-BE49-F238E27FC236}">
                <a16:creationId xmlns:a16="http://schemas.microsoft.com/office/drawing/2014/main" id="{3582D08F-F19D-DB48-8F3A-51A68EDDA8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77665" y="1600201"/>
            <a:ext cx="5418336" cy="4729479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1867"/>
              </a:spcAft>
              <a:buNone/>
            </a:pPr>
            <a:r>
              <a:rPr lang="en-US" sz="1867" b="1" dirty="0">
                <a:solidFill>
                  <a:srgbClr val="0F4D7B"/>
                </a:solidFill>
              </a:rPr>
              <a:t>You may be eligible for loan repayment if: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67" b="1" dirty="0"/>
              <a:t>You are</a:t>
            </a:r>
            <a:r>
              <a:rPr lang="en-US" sz="1867" dirty="0"/>
              <a:t>: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buClr>
                <a:srgbClr val="800000"/>
              </a:buClr>
            </a:pPr>
            <a:r>
              <a:rPr lang="en-US" sz="1867" dirty="0"/>
              <a:t>a licensed registered nurse;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buClr>
                <a:srgbClr val="800000"/>
              </a:buClr>
            </a:pPr>
            <a:r>
              <a:rPr lang="en-US" sz="1867" dirty="0"/>
              <a:t>an advanced practice registered nurse, such as a nurse practitioner; or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800000"/>
              </a:buClr>
            </a:pPr>
            <a:r>
              <a:rPr lang="en-US" sz="1867" dirty="0"/>
              <a:t>a nurse faculty member with qualifying nursing debt;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Clr>
                <a:srgbClr val="800000"/>
              </a:buClr>
              <a:buNone/>
            </a:pPr>
            <a:r>
              <a:rPr lang="en-US" sz="1867" b="1" dirty="0"/>
              <a:t>You received your nursing education from</a:t>
            </a:r>
            <a:r>
              <a:rPr lang="en-US" sz="1867" dirty="0"/>
              <a:t>: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800000"/>
              </a:buClr>
            </a:pPr>
            <a:r>
              <a:rPr lang="en-US" sz="1867" dirty="0"/>
              <a:t>an accredited school of nursing located in a U.S. state or territory.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Clr>
                <a:srgbClr val="800000"/>
              </a:buClr>
              <a:buNone/>
            </a:pPr>
            <a:r>
              <a:rPr lang="en-US" sz="1867" b="1" dirty="0"/>
              <a:t>You work full-time at</a:t>
            </a:r>
            <a:r>
              <a:rPr lang="en-US" sz="1867" dirty="0"/>
              <a:t>: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buClr>
                <a:srgbClr val="800000"/>
              </a:buClr>
            </a:pPr>
            <a:r>
              <a:rPr lang="en-US" sz="1867" dirty="0"/>
              <a:t>an eligible Critical Shortage Facility (CSF) in a high need area (for RNs, APNs),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buClr>
                <a:srgbClr val="800000"/>
              </a:buClr>
            </a:pPr>
            <a:r>
              <a:rPr lang="en-US" sz="1867" dirty="0"/>
              <a:t>an accredited school of nursing (for nurse faculty).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AAC2D7-4A3F-4692-9B77-532C72E9E14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025600" y="2755201"/>
            <a:ext cx="3725600" cy="2227172"/>
          </a:xfrm>
        </p:spPr>
        <p:txBody>
          <a:bodyPr anchor="b">
            <a:noAutofit/>
          </a:bodyPr>
          <a:lstStyle/>
          <a:p>
            <a:pPr marL="0" indent="0" algn="ctr">
              <a:lnSpc>
                <a:spcPct val="40000"/>
              </a:lnSpc>
              <a:spcBef>
                <a:spcPts val="0"/>
              </a:spcBef>
              <a:buNone/>
            </a:pPr>
            <a:r>
              <a:rPr lang="en-US" sz="12800" dirty="0">
                <a:solidFill>
                  <a:srgbClr val="0F4D7B"/>
                </a:solidFill>
                <a:latin typeface="Arial Black" panose="020B0A04020102020204" pitchFamily="34" charset="0"/>
              </a:rPr>
              <a:t>2+1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646464"/>
                </a:solidFill>
                <a:latin typeface="Arial Black" panose="020B0A04020102020204" pitchFamily="34" charset="0"/>
              </a:rPr>
              <a:t>2-Year minimum</a:t>
            </a:r>
            <a:br>
              <a:rPr lang="en-US" sz="2000" dirty="0">
                <a:solidFill>
                  <a:srgbClr val="646464"/>
                </a:solidFill>
                <a:latin typeface="Arial Black" panose="020B0A04020102020204" pitchFamily="34" charset="0"/>
              </a:rPr>
            </a:br>
            <a:r>
              <a:rPr lang="en-US" sz="2000" dirty="0">
                <a:solidFill>
                  <a:srgbClr val="646464"/>
                </a:solidFill>
                <a:latin typeface="Arial Black" panose="020B0A04020102020204" pitchFamily="34" charset="0"/>
              </a:rPr>
              <a:t>With an optional 3</a:t>
            </a:r>
            <a:r>
              <a:rPr lang="en-US" sz="2000" baseline="30000" dirty="0">
                <a:solidFill>
                  <a:srgbClr val="646464"/>
                </a:solidFill>
                <a:latin typeface="Arial Black" panose="020B0A04020102020204" pitchFamily="34" charset="0"/>
              </a:rPr>
              <a:t>rd</a:t>
            </a:r>
            <a:r>
              <a:rPr lang="en-US" sz="2000" dirty="0">
                <a:solidFill>
                  <a:srgbClr val="646464"/>
                </a:solidFill>
                <a:latin typeface="Arial Black" panose="020B0A04020102020204" pitchFamily="34" charset="0"/>
              </a:rPr>
              <a:t> year</a:t>
            </a:r>
            <a:endParaRPr lang="en-US" sz="2000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28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7E4DA2-D725-45E5-8536-CFF16E4EE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425036"/>
            <a:ext cx="10485120" cy="978729"/>
          </a:xfrm>
        </p:spPr>
        <p:txBody>
          <a:bodyPr>
            <a:spAutoFit/>
          </a:bodyPr>
          <a:lstStyle/>
          <a:p>
            <a:r>
              <a:rPr lang="en-US" dirty="0">
                <a:solidFill>
                  <a:srgbClr val="0F4D7B"/>
                </a:solidFill>
                <a:latin typeface="Arial Black" panose="020B0A04020102020204" pitchFamily="34" charset="0"/>
              </a:rPr>
              <a:t>Nurse Corps Loan Repayment Program </a:t>
            </a:r>
            <a:r>
              <a:rPr lang="en-US" sz="2667" b="0" dirty="0">
                <a:solidFill>
                  <a:srgbClr val="0F4D7B"/>
                </a:solidFill>
                <a:latin typeface="Arial Black" panose="020B0A04020102020204" pitchFamily="34" charset="0"/>
              </a:rPr>
              <a:t>(3 of 4)</a:t>
            </a:r>
            <a:endParaRPr lang="en-CA" sz="2667" dirty="0">
              <a:latin typeface="Arial Black" panose="020B0A04020102020204" pitchFamily="34" charset="0"/>
            </a:endParaRPr>
          </a:p>
        </p:txBody>
      </p:sp>
      <p:sp>
        <p:nvSpPr>
          <p:cNvPr id="34" name="Content Placeholder 35">
            <a:extLst>
              <a:ext uri="{FF2B5EF4-FFF2-40B4-BE49-F238E27FC236}">
                <a16:creationId xmlns:a16="http://schemas.microsoft.com/office/drawing/2014/main" id="{3582D08F-F19D-DB48-8F3A-51A68EDDA8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42215" y="1905000"/>
            <a:ext cx="5926336" cy="2540000"/>
          </a:xfrm>
        </p:spPr>
        <p:txBody>
          <a:bodyPr>
            <a:normAutofit/>
          </a:bodyPr>
          <a:lstStyle/>
          <a:p>
            <a:pPr>
              <a:buClr>
                <a:srgbClr val="800000"/>
              </a:buClr>
            </a:pPr>
            <a:r>
              <a:rPr lang="en-US" sz="1867" dirty="0"/>
              <a:t>If awarded, you can pay off up to 85% of your nursing education debt. The program will award 60% of your unpaid nursing student loans in exchange for two years of service.</a:t>
            </a:r>
          </a:p>
          <a:p>
            <a:pPr>
              <a:buClr>
                <a:srgbClr val="800000"/>
              </a:buClr>
            </a:pPr>
            <a:r>
              <a:rPr lang="en-US" sz="1867" dirty="0"/>
              <a:t>If you commit to a third year of service, we will award an additional 25% of your original balance.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AAC2D7-4A3F-4692-9B77-532C72E9E14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977601" y="2553600"/>
            <a:ext cx="3821599" cy="2430371"/>
          </a:xfrm>
        </p:spPr>
        <p:txBody>
          <a:bodyPr anchor="b">
            <a:noAutofit/>
          </a:bodyPr>
          <a:lstStyle/>
          <a:p>
            <a:pPr marL="0" indent="0" algn="ctr">
              <a:lnSpc>
                <a:spcPct val="40000"/>
              </a:lnSpc>
              <a:spcBef>
                <a:spcPts val="0"/>
              </a:spcBef>
              <a:buNone/>
            </a:pPr>
            <a:r>
              <a:rPr lang="en-US" sz="12800" dirty="0">
                <a:solidFill>
                  <a:srgbClr val="0F4D7B"/>
                </a:solidFill>
                <a:latin typeface="Arial Black" panose="020B0A04020102020204" pitchFamily="34" charset="0"/>
              </a:rPr>
              <a:t>2+1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646464"/>
                </a:solidFill>
                <a:latin typeface="Arial Black" panose="020B0A04020102020204" pitchFamily="34" charset="0"/>
              </a:rPr>
              <a:t>2-Year minimum</a:t>
            </a:r>
            <a:br>
              <a:rPr lang="en-US" sz="2000" dirty="0">
                <a:solidFill>
                  <a:srgbClr val="646464"/>
                </a:solidFill>
                <a:latin typeface="Arial Black" panose="020B0A04020102020204" pitchFamily="34" charset="0"/>
              </a:rPr>
            </a:br>
            <a:r>
              <a:rPr lang="en-US" sz="2000" dirty="0">
                <a:solidFill>
                  <a:srgbClr val="646464"/>
                </a:solidFill>
                <a:latin typeface="Arial Black" panose="020B0A04020102020204" pitchFamily="34" charset="0"/>
              </a:rPr>
              <a:t>With an optional 3</a:t>
            </a:r>
            <a:r>
              <a:rPr lang="en-US" sz="2000" baseline="30000" dirty="0">
                <a:solidFill>
                  <a:srgbClr val="646464"/>
                </a:solidFill>
                <a:latin typeface="Arial Black" panose="020B0A04020102020204" pitchFamily="34" charset="0"/>
              </a:rPr>
              <a:t>rd</a:t>
            </a:r>
            <a:r>
              <a:rPr lang="en-US" sz="2000" dirty="0">
                <a:solidFill>
                  <a:srgbClr val="646464"/>
                </a:solidFill>
                <a:latin typeface="Arial Black" panose="020B0A04020102020204" pitchFamily="34" charset="0"/>
              </a:rPr>
              <a:t> year</a:t>
            </a:r>
            <a:endParaRPr lang="en-US" sz="2000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741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7E4DA2-D725-45E5-8536-CFF16E4EE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425036"/>
            <a:ext cx="10485120" cy="978729"/>
          </a:xfrm>
        </p:spPr>
        <p:txBody>
          <a:bodyPr>
            <a:spAutoFit/>
          </a:bodyPr>
          <a:lstStyle/>
          <a:p>
            <a:r>
              <a:rPr lang="en-US" dirty="0">
                <a:solidFill>
                  <a:srgbClr val="0F4D7B"/>
                </a:solidFill>
                <a:latin typeface="Arial Black" panose="020B0A04020102020204" pitchFamily="34" charset="0"/>
              </a:rPr>
              <a:t>Nurse Corps Loan Repayment Program </a:t>
            </a:r>
            <a:r>
              <a:rPr lang="en-US" sz="2667" b="0" dirty="0">
                <a:solidFill>
                  <a:srgbClr val="0F4D7B"/>
                </a:solidFill>
                <a:latin typeface="Arial Black" panose="020B0A04020102020204" pitchFamily="34" charset="0"/>
              </a:rPr>
              <a:t>(4 of 4)</a:t>
            </a:r>
            <a:endParaRPr lang="en-CA" sz="2667" dirty="0">
              <a:latin typeface="Arial Black" panose="020B0A04020102020204" pitchFamily="34" charset="0"/>
            </a:endParaRPr>
          </a:p>
        </p:txBody>
      </p:sp>
      <p:pic>
        <p:nvPicPr>
          <p:cNvPr id="4" name="Picture 3" descr="Two female nurses and a male nurse posing together with a smile.">
            <a:extLst>
              <a:ext uri="{FF2B5EF4-FFF2-40B4-BE49-F238E27FC236}">
                <a16:creationId xmlns:a16="http://schemas.microsoft.com/office/drawing/2014/main" id="{3F88C706-D200-6141-A433-A2FF325137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" r="14782"/>
          <a:stretch/>
        </p:blipFill>
        <p:spPr>
          <a:xfrm>
            <a:off x="218635" y="1614284"/>
            <a:ext cx="1820064" cy="1514411"/>
          </a:xfrm>
          <a:prstGeom prst="rect">
            <a:avLst/>
          </a:prstGeom>
        </p:spPr>
      </p:pic>
      <p:pic>
        <p:nvPicPr>
          <p:cNvPr id="6" name="Picture 5" descr="Photograph of a woman posing.">
            <a:extLst>
              <a:ext uri="{FF2B5EF4-FFF2-40B4-BE49-F238E27FC236}">
                <a16:creationId xmlns:a16="http://schemas.microsoft.com/office/drawing/2014/main" id="{B51048C0-E51D-8442-A953-7F10DEED66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2" b="14182"/>
          <a:stretch/>
        </p:blipFill>
        <p:spPr>
          <a:xfrm>
            <a:off x="215224" y="3148639"/>
            <a:ext cx="1829371" cy="1541677"/>
          </a:xfrm>
          <a:prstGeom prst="rect">
            <a:avLst/>
          </a:prstGeom>
        </p:spPr>
      </p:pic>
      <p:pic>
        <p:nvPicPr>
          <p:cNvPr id="7" name="Picture 6" descr="Two nurses are talking with each other. A device is present on their front.">
            <a:extLst>
              <a:ext uri="{FF2B5EF4-FFF2-40B4-BE49-F238E27FC236}">
                <a16:creationId xmlns:a16="http://schemas.microsoft.com/office/drawing/2014/main" id="{29170B07-D063-BF48-B3F7-E2FB05323A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3" t="3637" r="2043" b="2287"/>
          <a:stretch/>
        </p:blipFill>
        <p:spPr>
          <a:xfrm>
            <a:off x="206742" y="4680521"/>
            <a:ext cx="1847743" cy="1685523"/>
          </a:xfrm>
          <a:prstGeom prst="rect">
            <a:avLst/>
          </a:prstGeom>
        </p:spPr>
      </p:pic>
      <p:pic>
        <p:nvPicPr>
          <p:cNvPr id="8" name="Picture 7" descr="A physician is leaning against a wall and posing.">
            <a:extLst>
              <a:ext uri="{FF2B5EF4-FFF2-40B4-BE49-F238E27FC236}">
                <a16:creationId xmlns:a16="http://schemas.microsoft.com/office/drawing/2014/main" id="{2D0930C8-EAE2-384C-8342-9E44694043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7" r="5569" b="2361"/>
          <a:stretch/>
        </p:blipFill>
        <p:spPr>
          <a:xfrm>
            <a:off x="2053437" y="1614284"/>
            <a:ext cx="1838345" cy="3058680"/>
          </a:xfrm>
          <a:prstGeom prst="rect">
            <a:avLst/>
          </a:prstGeom>
        </p:spPr>
      </p:pic>
      <p:pic>
        <p:nvPicPr>
          <p:cNvPr id="9" name="Picture 8" descr="Photograph of healthcare personnel.">
            <a:extLst>
              <a:ext uri="{FF2B5EF4-FFF2-40B4-BE49-F238E27FC236}">
                <a16:creationId xmlns:a16="http://schemas.microsoft.com/office/drawing/2014/main" id="{9A3D477F-5677-0844-ADAC-9D7FCAAC13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8" t="1260" r="13860"/>
          <a:stretch/>
        </p:blipFill>
        <p:spPr>
          <a:xfrm>
            <a:off x="2043575" y="4689076"/>
            <a:ext cx="1846829" cy="1671672"/>
          </a:xfrm>
          <a:prstGeom prst="rect">
            <a:avLst/>
          </a:prstGeom>
        </p:spPr>
      </p:pic>
      <p:pic>
        <p:nvPicPr>
          <p:cNvPr id="10" name="Picture 9" descr="A doctor interacts with an elderly man. She is smiling while talking to him.">
            <a:extLst>
              <a:ext uri="{FF2B5EF4-FFF2-40B4-BE49-F238E27FC236}">
                <a16:creationId xmlns:a16="http://schemas.microsoft.com/office/drawing/2014/main" id="{459467AA-75DC-7F4E-87C7-892915AA47C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" r="14772"/>
          <a:stretch/>
        </p:blipFill>
        <p:spPr>
          <a:xfrm>
            <a:off x="3883229" y="1595695"/>
            <a:ext cx="1867331" cy="1560264"/>
          </a:xfrm>
          <a:prstGeom prst="rect">
            <a:avLst/>
          </a:prstGeom>
        </p:spPr>
      </p:pic>
      <p:pic>
        <p:nvPicPr>
          <p:cNvPr id="11" name="Picture 10" descr="A nurse with a warm smile on her face.">
            <a:extLst>
              <a:ext uri="{FF2B5EF4-FFF2-40B4-BE49-F238E27FC236}">
                <a16:creationId xmlns:a16="http://schemas.microsoft.com/office/drawing/2014/main" id="{FB05B6C1-9728-7147-A814-F6E0916EA4F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7" r="17727"/>
          <a:stretch/>
        </p:blipFill>
        <p:spPr>
          <a:xfrm>
            <a:off x="3889942" y="3130043"/>
            <a:ext cx="1852281" cy="32547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27D44-9187-410B-A4B9-57E8B9B070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01" y="2023682"/>
            <a:ext cx="4937760" cy="386095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67"/>
              </a:spcAft>
              <a:buClr>
                <a:prstClr val="white">
                  <a:lumMod val="65000"/>
                </a:prstClr>
              </a:buClr>
              <a:buNone/>
            </a:pPr>
            <a:r>
              <a:rPr lang="en-US" sz="1867" dirty="0">
                <a:solidFill>
                  <a:schemeClr val="tx1"/>
                </a:solidFill>
              </a:rPr>
              <a:t>Half of all LRP awards are set aside for nurse practitioners (NPs), who are a critical part of the U.S. primary care workforce.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67"/>
              </a:spcAft>
              <a:buClr>
                <a:prstClr val="white">
                  <a:lumMod val="65000"/>
                </a:prstClr>
              </a:buClr>
              <a:buNone/>
            </a:pPr>
            <a:r>
              <a:rPr lang="en-US" sz="1867" dirty="0">
                <a:solidFill>
                  <a:schemeClr val="tx1"/>
                </a:solidFill>
              </a:rPr>
              <a:t>Of the 50 percent allocated for NPs, up to 20 percent are available for NPs practicing in a psychiatric-mental or behavioral health care capacity.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67"/>
              </a:spcAft>
              <a:buClr>
                <a:prstClr val="white">
                  <a:lumMod val="65000"/>
                </a:prstClr>
              </a:buClr>
              <a:buNone/>
            </a:pPr>
            <a:r>
              <a:rPr lang="en-US" sz="1867" dirty="0">
                <a:solidFill>
                  <a:schemeClr val="tx1"/>
                </a:solidFill>
              </a:rPr>
              <a:t>These allocations expand the integration of mental health, substance use disorder treatment, and other behavioral health services into primary care across the nation.</a:t>
            </a:r>
          </a:p>
        </p:txBody>
      </p:sp>
    </p:spTree>
    <p:extLst>
      <p:ext uri="{BB962C8B-B14F-4D97-AF65-F5344CB8AC3E}">
        <p14:creationId xmlns:p14="http://schemas.microsoft.com/office/powerpoint/2010/main" val="164685455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73">
      <a:dk1>
        <a:srgbClr val="000000"/>
      </a:dk1>
      <a:lt1>
        <a:srgbClr val="FFFFFF"/>
      </a:lt1>
      <a:dk2>
        <a:srgbClr val="0F4D7A"/>
      </a:dk2>
      <a:lt2>
        <a:srgbClr val="E7E6E6"/>
      </a:lt2>
      <a:accent1>
        <a:srgbClr val="006498"/>
      </a:accent1>
      <a:accent2>
        <a:srgbClr val="7E7F7E"/>
      </a:accent2>
      <a:accent3>
        <a:srgbClr val="7F0000"/>
      </a:accent3>
      <a:accent4>
        <a:srgbClr val="25849D"/>
      </a:accent4>
      <a:accent5>
        <a:srgbClr val="CFE0F3"/>
      </a:accent5>
      <a:accent6>
        <a:srgbClr val="DEAD3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SharedContentType xmlns="Microsoft.SharePoint.Taxonomy.ContentTypeSync" SourceId="13ff120d-8bd5-4291-a148-70db8d7e9204" ContentTypeId="0x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F67234D7727749955A18EB9CD6DB92" ma:contentTypeVersion="31" ma:contentTypeDescription="Create a new document." ma:contentTypeScope="" ma:versionID="7cf5842766a596a547d284de083057c1">
  <xsd:schema xmlns:xsd="http://www.w3.org/2001/XMLSchema" xmlns:xs="http://www.w3.org/2001/XMLSchema" xmlns:p="http://schemas.microsoft.com/office/2006/metadata/properties" xmlns:ns2="053a5afd-1424-405b-82d9-63deec7446f8" xmlns:ns3="dda733e9-bf27-4937-8711-2912b3aa0e51" targetNamespace="http://schemas.microsoft.com/office/2006/metadata/properties" ma:root="true" ma:fieldsID="f0624395f11c85f9ce3ca5c0b5492a3d" ns2:_="" ns3:_="">
    <xsd:import namespace="053a5afd-1424-405b-82d9-63deec7446f8"/>
    <xsd:import namespace="dda733e9-bf27-4937-8711-2912b3aa0e5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3a5afd-1424-405b-82d9-63deec7446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a733e9-bf27-4937-8711-2912b3aa0e5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53a5afd-1424-405b-82d9-63deec7446f8">WZ63U36FQ2UJ-593567068-5819</_dlc_DocId>
    <_dlc_DocIdUrl xmlns="053a5afd-1424-405b-82d9-63deec7446f8">
      <Url>https://sharepoint.hrsa.gov/sites/BHW/DEA/_layouts/15/DocIdRedir.aspx?ID=WZ63U36FQ2UJ-593567068-5819</Url>
      <Description>WZ63U36FQ2UJ-593567068-5819</Description>
    </_dlc_DocIdUrl>
  </documentManagement>
</p:properties>
</file>

<file path=customXml/itemProps1.xml><?xml version="1.0" encoding="utf-8"?>
<ds:datastoreItem xmlns:ds="http://schemas.openxmlformats.org/officeDocument/2006/customXml" ds:itemID="{13DB6057-CB93-4520-9F0B-3A0D9E86E7A5}"/>
</file>

<file path=customXml/itemProps2.xml><?xml version="1.0" encoding="utf-8"?>
<ds:datastoreItem xmlns:ds="http://schemas.openxmlformats.org/officeDocument/2006/customXml" ds:itemID="{4BD47CBA-E3CC-4D27-A202-0EA5F7594BB8}"/>
</file>

<file path=customXml/itemProps3.xml><?xml version="1.0" encoding="utf-8"?>
<ds:datastoreItem xmlns:ds="http://schemas.openxmlformats.org/officeDocument/2006/customXml" ds:itemID="{08BAA061-CDA2-477D-B0EC-2D84A5AF443E}"/>
</file>

<file path=customXml/itemProps4.xml><?xml version="1.0" encoding="utf-8"?>
<ds:datastoreItem xmlns:ds="http://schemas.openxmlformats.org/officeDocument/2006/customXml" ds:itemID="{60C72CE3-6025-4D45-B748-AE4E33D705E3}"/>
</file>

<file path=customXml/itemProps5.xml><?xml version="1.0" encoding="utf-8"?>
<ds:datastoreItem xmlns:ds="http://schemas.openxmlformats.org/officeDocument/2006/customXml" ds:itemID="{5F074276-A8C9-4BA0-8BF8-41CC90D68DFD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596</Words>
  <Application>Microsoft Office PowerPoint</Application>
  <PresentationFormat>Widescreen</PresentationFormat>
  <Paragraphs>66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1_Office Theme</vt:lpstr>
      <vt:lpstr>About Nurse Corps</vt:lpstr>
      <vt:lpstr>Nurse Corps Field Strength</vt:lpstr>
      <vt:lpstr>Types of Critical Shortage Facilities (CSF)</vt:lpstr>
      <vt:lpstr>Nurse Corps Loan Repayment Program (1 of 4)</vt:lpstr>
      <vt:lpstr>Nurse Corps Loan Repayment Program (2 of 4)</vt:lpstr>
      <vt:lpstr>Nurse Corps Loan Repayment Program (3 of 4)</vt:lpstr>
      <vt:lpstr>Nurse Corps Loan Repayment Program (4 of 4)</vt:lpstr>
    </vt:vector>
  </TitlesOfParts>
  <Company>HRSA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Nurse Corps</dc:title>
  <dc:creator>Jentsch, Jennifer (HRSA)</dc:creator>
  <cp:lastModifiedBy>Jentsch, Jennifer (HRSA)</cp:lastModifiedBy>
  <cp:revision>1</cp:revision>
  <dcterms:created xsi:type="dcterms:W3CDTF">2023-01-03T20:18:20Z</dcterms:created>
  <dcterms:modified xsi:type="dcterms:W3CDTF">2023-01-03T20:20:41Z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0x01010048F67234D7727749955A18EB9CD6DB92</vt:lpwstr>
  </property>
  <property fmtid="{D5CDD505-2E9C-101B-9397-08002B2CF9AE}" pid="3" name="_dlc_DocIdItemGuid">
    <vt:lpwstr>cfc9273c-578c-44c7-b953-2f36f3e1c784</vt:lpwstr>
  </property>
</Properties>
</file>