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 id="2147483683" r:id="rId6"/>
  </p:sldMasterIdLst>
  <p:notesMasterIdLst>
    <p:notesMasterId r:id="rId77"/>
  </p:notesMasterIdLst>
  <p:sldIdLst>
    <p:sldId id="339" r:id="rId7"/>
    <p:sldId id="309" r:id="rId8"/>
    <p:sldId id="257" r:id="rId9"/>
    <p:sldId id="258" r:id="rId10"/>
    <p:sldId id="259" r:id="rId11"/>
    <p:sldId id="336" r:id="rId12"/>
    <p:sldId id="260" r:id="rId13"/>
    <p:sldId id="321" r:id="rId14"/>
    <p:sldId id="261" r:id="rId15"/>
    <p:sldId id="262" r:id="rId16"/>
    <p:sldId id="334" r:id="rId17"/>
    <p:sldId id="335" r:id="rId18"/>
    <p:sldId id="289" r:id="rId19"/>
    <p:sldId id="310" r:id="rId20"/>
    <p:sldId id="263" r:id="rId21"/>
    <p:sldId id="264" r:id="rId22"/>
    <p:sldId id="265" r:id="rId23"/>
    <p:sldId id="290" r:id="rId24"/>
    <p:sldId id="267" r:id="rId25"/>
    <p:sldId id="305" r:id="rId26"/>
    <p:sldId id="268" r:id="rId27"/>
    <p:sldId id="269" r:id="rId28"/>
    <p:sldId id="311" r:id="rId29"/>
    <p:sldId id="270" r:id="rId30"/>
    <p:sldId id="271" r:id="rId31"/>
    <p:sldId id="272" r:id="rId32"/>
    <p:sldId id="291" r:id="rId33"/>
    <p:sldId id="274" r:id="rId34"/>
    <p:sldId id="306" r:id="rId35"/>
    <p:sldId id="275" r:id="rId36"/>
    <p:sldId id="312" r:id="rId37"/>
    <p:sldId id="276" r:id="rId38"/>
    <p:sldId id="277" r:id="rId39"/>
    <p:sldId id="278" r:id="rId40"/>
    <p:sldId id="279" r:id="rId41"/>
    <p:sldId id="313" r:id="rId42"/>
    <p:sldId id="280" r:id="rId43"/>
    <p:sldId id="281" r:id="rId44"/>
    <p:sldId id="322" r:id="rId45"/>
    <p:sldId id="282" r:id="rId46"/>
    <p:sldId id="283" r:id="rId47"/>
    <p:sldId id="314" r:id="rId48"/>
    <p:sldId id="285" r:id="rId49"/>
    <p:sldId id="286" r:id="rId50"/>
    <p:sldId id="315" r:id="rId51"/>
    <p:sldId id="287" r:id="rId52"/>
    <p:sldId id="292" r:id="rId53"/>
    <p:sldId id="325" r:id="rId54"/>
    <p:sldId id="329" r:id="rId55"/>
    <p:sldId id="303" r:id="rId56"/>
    <p:sldId id="293" r:id="rId57"/>
    <p:sldId id="294" r:id="rId58"/>
    <p:sldId id="295" r:id="rId59"/>
    <p:sldId id="296" r:id="rId60"/>
    <p:sldId id="330" r:id="rId61"/>
    <p:sldId id="297" r:id="rId62"/>
    <p:sldId id="298" r:id="rId63"/>
    <p:sldId id="326" r:id="rId64"/>
    <p:sldId id="299" r:id="rId65"/>
    <p:sldId id="304" r:id="rId66"/>
    <p:sldId id="300" r:id="rId67"/>
    <p:sldId id="316" r:id="rId68"/>
    <p:sldId id="324" r:id="rId69"/>
    <p:sldId id="301" r:id="rId70"/>
    <p:sldId id="273" r:id="rId71"/>
    <p:sldId id="337" r:id="rId72"/>
    <p:sldId id="327" r:id="rId73"/>
    <p:sldId id="331" r:id="rId74"/>
    <p:sldId id="333" r:id="rId75"/>
    <p:sldId id="338"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76">
          <p15:clr>
            <a:srgbClr val="A4A3A4"/>
          </p15:clr>
        </p15:guide>
        <p15:guide id="4" orient="horz" pos="720">
          <p15:clr>
            <a:srgbClr val="A4A3A4"/>
          </p15:clr>
        </p15:guide>
        <p15:guide id="5" pos="384">
          <p15:clr>
            <a:srgbClr val="A4A3A4"/>
          </p15:clr>
        </p15:guide>
        <p15:guide id="6" orient="horz" pos="1632">
          <p15:clr>
            <a:srgbClr val="A4A3A4"/>
          </p15:clr>
        </p15:guide>
        <p15:guide id="7" orient="horz" pos="2400">
          <p15:clr>
            <a:srgbClr val="A4A3A4"/>
          </p15:clr>
        </p15:guide>
        <p15:guide id="8" pos="28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e schneider" initials="ls" lastIdx="4" clrIdx="0">
    <p:extLst/>
  </p:cmAuthor>
  <p:cmAuthor id="2" name="Blonska, Joanna (HRSA)" initials="BJ(" lastIdx="1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978"/>
    <a:srgbClr val="EBBA1A"/>
    <a:srgbClr val="0A5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71" autoAdjust="0"/>
  </p:normalViewPr>
  <p:slideViewPr>
    <p:cSldViewPr snapToGrid="0">
      <p:cViewPr varScale="1">
        <p:scale>
          <a:sx n="63" d="100"/>
          <a:sy n="63" d="100"/>
        </p:scale>
        <p:origin x="954" y="84"/>
      </p:cViewPr>
      <p:guideLst>
        <p:guide orient="horz" pos="2160"/>
        <p:guide pos="2880"/>
        <p:guide orient="horz" pos="576"/>
        <p:guide orient="horz" pos="720"/>
        <p:guide pos="384"/>
        <p:guide orient="horz" pos="1632"/>
        <p:guide orient="horz" pos="2400"/>
        <p:guide pos="2832"/>
      </p:guideLst>
    </p:cSldViewPr>
  </p:slideViewPr>
  <p:outlineViewPr>
    <p:cViewPr>
      <p:scale>
        <a:sx n="33" d="100"/>
        <a:sy n="33" d="100"/>
      </p:scale>
      <p:origin x="0" y="-80658"/>
    </p:cViewPr>
  </p:outlin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97DCE-264D-460C-AE39-1BCCBA0BEDBB}" type="datetimeFigureOut">
              <a:rPr lang="en-US" smtClean="0"/>
              <a:pPr/>
              <a:t>11/14/2018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08369-21AE-4C57-AEDE-6BEFCC98BEB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a:t>
            </a:fld>
            <a:endParaRPr lang="en-US"/>
          </a:p>
        </p:txBody>
      </p:sp>
    </p:spTree>
    <p:extLst>
      <p:ext uri="{BB962C8B-B14F-4D97-AF65-F5344CB8AC3E}">
        <p14:creationId xmlns:p14="http://schemas.microsoft.com/office/powerpoint/2010/main" val="209765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10</a:t>
            </a:fld>
            <a:endParaRPr lang="en-US"/>
          </a:p>
        </p:txBody>
      </p:sp>
    </p:spTree>
    <p:extLst>
      <p:ext uri="{BB962C8B-B14F-4D97-AF65-F5344CB8AC3E}">
        <p14:creationId xmlns:p14="http://schemas.microsoft.com/office/powerpoint/2010/main" val="42488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11</a:t>
            </a:fld>
            <a:endParaRPr lang="en-US"/>
          </a:p>
        </p:txBody>
      </p:sp>
    </p:spTree>
    <p:extLst>
      <p:ext uri="{BB962C8B-B14F-4D97-AF65-F5344CB8AC3E}">
        <p14:creationId xmlns:p14="http://schemas.microsoft.com/office/powerpoint/2010/main" val="3672782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12</a:t>
            </a:fld>
            <a:endParaRPr lang="en-US"/>
          </a:p>
        </p:txBody>
      </p:sp>
    </p:spTree>
    <p:extLst>
      <p:ext uri="{BB962C8B-B14F-4D97-AF65-F5344CB8AC3E}">
        <p14:creationId xmlns:p14="http://schemas.microsoft.com/office/powerpoint/2010/main" val="4203662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13</a:t>
            </a:fld>
            <a:endParaRPr lang="en-US"/>
          </a:p>
        </p:txBody>
      </p:sp>
    </p:spTree>
    <p:extLst>
      <p:ext uri="{BB962C8B-B14F-4D97-AF65-F5344CB8AC3E}">
        <p14:creationId xmlns:p14="http://schemas.microsoft.com/office/powerpoint/2010/main" val="3928565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14</a:t>
            </a:fld>
            <a:endParaRPr lang="en-US"/>
          </a:p>
        </p:txBody>
      </p:sp>
    </p:spTree>
    <p:extLst>
      <p:ext uri="{BB962C8B-B14F-4D97-AF65-F5344CB8AC3E}">
        <p14:creationId xmlns:p14="http://schemas.microsoft.com/office/powerpoint/2010/main" val="3836725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15</a:t>
            </a:fld>
            <a:endParaRPr lang="en-US"/>
          </a:p>
        </p:txBody>
      </p:sp>
    </p:spTree>
    <p:extLst>
      <p:ext uri="{BB962C8B-B14F-4D97-AF65-F5344CB8AC3E}">
        <p14:creationId xmlns:p14="http://schemas.microsoft.com/office/powerpoint/2010/main" val="3836725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16</a:t>
            </a:fld>
            <a:endParaRPr lang="en-US"/>
          </a:p>
        </p:txBody>
      </p:sp>
    </p:spTree>
    <p:extLst>
      <p:ext uri="{BB962C8B-B14F-4D97-AF65-F5344CB8AC3E}">
        <p14:creationId xmlns:p14="http://schemas.microsoft.com/office/powerpoint/2010/main" val="871635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17</a:t>
            </a:fld>
            <a:endParaRPr lang="en-US"/>
          </a:p>
        </p:txBody>
      </p:sp>
    </p:spTree>
    <p:extLst>
      <p:ext uri="{BB962C8B-B14F-4D97-AF65-F5344CB8AC3E}">
        <p14:creationId xmlns:p14="http://schemas.microsoft.com/office/powerpoint/2010/main" val="4201948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18</a:t>
            </a:fld>
            <a:endParaRPr lang="en-US"/>
          </a:p>
        </p:txBody>
      </p:sp>
    </p:spTree>
    <p:extLst>
      <p:ext uri="{BB962C8B-B14F-4D97-AF65-F5344CB8AC3E}">
        <p14:creationId xmlns:p14="http://schemas.microsoft.com/office/powerpoint/2010/main" val="418642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19</a:t>
            </a:fld>
            <a:endParaRPr lang="en-US"/>
          </a:p>
        </p:txBody>
      </p:sp>
    </p:spTree>
    <p:extLst>
      <p:ext uri="{BB962C8B-B14F-4D97-AF65-F5344CB8AC3E}">
        <p14:creationId xmlns:p14="http://schemas.microsoft.com/office/powerpoint/2010/main" val="372296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6E44C6-7856-224A-A3CA-D9EB50D79719}" type="slidenum">
              <a:rPr lang="en-US" smtClean="0"/>
              <a:pPr/>
              <a:t>2</a:t>
            </a:fld>
            <a:endParaRPr lang="en-US"/>
          </a:p>
        </p:txBody>
      </p:sp>
    </p:spTree>
    <p:extLst>
      <p:ext uri="{BB962C8B-B14F-4D97-AF65-F5344CB8AC3E}">
        <p14:creationId xmlns:p14="http://schemas.microsoft.com/office/powerpoint/2010/main" val="1258795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20</a:t>
            </a:fld>
            <a:endParaRPr lang="en-US"/>
          </a:p>
        </p:txBody>
      </p:sp>
    </p:spTree>
    <p:extLst>
      <p:ext uri="{BB962C8B-B14F-4D97-AF65-F5344CB8AC3E}">
        <p14:creationId xmlns:p14="http://schemas.microsoft.com/office/powerpoint/2010/main" val="956768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21</a:t>
            </a:fld>
            <a:endParaRPr lang="en-US"/>
          </a:p>
        </p:txBody>
      </p:sp>
    </p:spTree>
    <p:extLst>
      <p:ext uri="{BB962C8B-B14F-4D97-AF65-F5344CB8AC3E}">
        <p14:creationId xmlns:p14="http://schemas.microsoft.com/office/powerpoint/2010/main" val="1888635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22</a:t>
            </a:fld>
            <a:endParaRPr lang="en-US"/>
          </a:p>
        </p:txBody>
      </p:sp>
    </p:spTree>
    <p:extLst>
      <p:ext uri="{BB962C8B-B14F-4D97-AF65-F5344CB8AC3E}">
        <p14:creationId xmlns:p14="http://schemas.microsoft.com/office/powerpoint/2010/main" val="4133229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23</a:t>
            </a:fld>
            <a:endParaRPr lang="en-US"/>
          </a:p>
        </p:txBody>
      </p:sp>
    </p:spTree>
    <p:extLst>
      <p:ext uri="{BB962C8B-B14F-4D97-AF65-F5344CB8AC3E}">
        <p14:creationId xmlns:p14="http://schemas.microsoft.com/office/powerpoint/2010/main" val="4133229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24</a:t>
            </a:fld>
            <a:endParaRPr lang="en-US"/>
          </a:p>
        </p:txBody>
      </p:sp>
    </p:spTree>
    <p:extLst>
      <p:ext uri="{BB962C8B-B14F-4D97-AF65-F5344CB8AC3E}">
        <p14:creationId xmlns:p14="http://schemas.microsoft.com/office/powerpoint/2010/main" val="794709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25</a:t>
            </a:fld>
            <a:endParaRPr lang="en-US"/>
          </a:p>
        </p:txBody>
      </p:sp>
    </p:spTree>
    <p:extLst>
      <p:ext uri="{BB962C8B-B14F-4D97-AF65-F5344CB8AC3E}">
        <p14:creationId xmlns:p14="http://schemas.microsoft.com/office/powerpoint/2010/main" val="1000801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26</a:t>
            </a:fld>
            <a:endParaRPr lang="en-US"/>
          </a:p>
        </p:txBody>
      </p:sp>
    </p:spTree>
    <p:extLst>
      <p:ext uri="{BB962C8B-B14F-4D97-AF65-F5344CB8AC3E}">
        <p14:creationId xmlns:p14="http://schemas.microsoft.com/office/powerpoint/2010/main" val="801285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27</a:t>
            </a:fld>
            <a:endParaRPr lang="en-US"/>
          </a:p>
        </p:txBody>
      </p:sp>
    </p:spTree>
    <p:extLst>
      <p:ext uri="{BB962C8B-B14F-4D97-AF65-F5344CB8AC3E}">
        <p14:creationId xmlns:p14="http://schemas.microsoft.com/office/powerpoint/2010/main" val="1252078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28</a:t>
            </a:fld>
            <a:endParaRPr lang="en-US"/>
          </a:p>
        </p:txBody>
      </p:sp>
    </p:spTree>
    <p:extLst>
      <p:ext uri="{BB962C8B-B14F-4D97-AF65-F5344CB8AC3E}">
        <p14:creationId xmlns:p14="http://schemas.microsoft.com/office/powerpoint/2010/main" val="1762551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29</a:t>
            </a:fld>
            <a:endParaRPr lang="en-US"/>
          </a:p>
        </p:txBody>
      </p:sp>
    </p:spTree>
    <p:extLst>
      <p:ext uri="{BB962C8B-B14F-4D97-AF65-F5344CB8AC3E}">
        <p14:creationId xmlns:p14="http://schemas.microsoft.com/office/powerpoint/2010/main" val="22888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a:t>
            </a:fld>
            <a:endParaRPr lang="en-US"/>
          </a:p>
        </p:txBody>
      </p:sp>
    </p:spTree>
    <p:extLst>
      <p:ext uri="{BB962C8B-B14F-4D97-AF65-F5344CB8AC3E}">
        <p14:creationId xmlns:p14="http://schemas.microsoft.com/office/powerpoint/2010/main" val="859107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30</a:t>
            </a:fld>
            <a:endParaRPr lang="en-US"/>
          </a:p>
        </p:txBody>
      </p:sp>
    </p:spTree>
    <p:extLst>
      <p:ext uri="{BB962C8B-B14F-4D97-AF65-F5344CB8AC3E}">
        <p14:creationId xmlns:p14="http://schemas.microsoft.com/office/powerpoint/2010/main" val="2342170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31</a:t>
            </a:fld>
            <a:endParaRPr lang="en-US"/>
          </a:p>
        </p:txBody>
      </p:sp>
    </p:spTree>
    <p:extLst>
      <p:ext uri="{BB962C8B-B14F-4D97-AF65-F5344CB8AC3E}">
        <p14:creationId xmlns:p14="http://schemas.microsoft.com/office/powerpoint/2010/main" val="2342170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32</a:t>
            </a:fld>
            <a:endParaRPr lang="en-US"/>
          </a:p>
        </p:txBody>
      </p:sp>
    </p:spTree>
    <p:extLst>
      <p:ext uri="{BB962C8B-B14F-4D97-AF65-F5344CB8AC3E}">
        <p14:creationId xmlns:p14="http://schemas.microsoft.com/office/powerpoint/2010/main" val="2986325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33</a:t>
            </a:fld>
            <a:endParaRPr lang="en-US"/>
          </a:p>
        </p:txBody>
      </p:sp>
    </p:spTree>
    <p:extLst>
      <p:ext uri="{BB962C8B-B14F-4D97-AF65-F5344CB8AC3E}">
        <p14:creationId xmlns:p14="http://schemas.microsoft.com/office/powerpoint/2010/main" val="1453935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34</a:t>
            </a:fld>
            <a:endParaRPr lang="en-US"/>
          </a:p>
        </p:txBody>
      </p:sp>
    </p:spTree>
    <p:extLst>
      <p:ext uri="{BB962C8B-B14F-4D97-AF65-F5344CB8AC3E}">
        <p14:creationId xmlns:p14="http://schemas.microsoft.com/office/powerpoint/2010/main" val="2501897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35</a:t>
            </a:fld>
            <a:endParaRPr lang="en-US"/>
          </a:p>
        </p:txBody>
      </p:sp>
    </p:spTree>
    <p:extLst>
      <p:ext uri="{BB962C8B-B14F-4D97-AF65-F5344CB8AC3E}">
        <p14:creationId xmlns:p14="http://schemas.microsoft.com/office/powerpoint/2010/main" val="3679238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36</a:t>
            </a:fld>
            <a:endParaRPr lang="en-US"/>
          </a:p>
        </p:txBody>
      </p:sp>
    </p:spTree>
    <p:extLst>
      <p:ext uri="{BB962C8B-B14F-4D97-AF65-F5344CB8AC3E}">
        <p14:creationId xmlns:p14="http://schemas.microsoft.com/office/powerpoint/2010/main" val="36792380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37</a:t>
            </a:fld>
            <a:endParaRPr lang="en-US"/>
          </a:p>
        </p:txBody>
      </p:sp>
    </p:spTree>
    <p:extLst>
      <p:ext uri="{BB962C8B-B14F-4D97-AF65-F5344CB8AC3E}">
        <p14:creationId xmlns:p14="http://schemas.microsoft.com/office/powerpoint/2010/main" val="1366629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38</a:t>
            </a:fld>
            <a:endParaRPr lang="en-US"/>
          </a:p>
        </p:txBody>
      </p:sp>
    </p:spTree>
    <p:extLst>
      <p:ext uri="{BB962C8B-B14F-4D97-AF65-F5344CB8AC3E}">
        <p14:creationId xmlns:p14="http://schemas.microsoft.com/office/powerpoint/2010/main" val="1869308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39</a:t>
            </a:fld>
            <a:endParaRPr lang="en-US"/>
          </a:p>
        </p:txBody>
      </p:sp>
    </p:spTree>
    <p:extLst>
      <p:ext uri="{BB962C8B-B14F-4D97-AF65-F5344CB8AC3E}">
        <p14:creationId xmlns:p14="http://schemas.microsoft.com/office/powerpoint/2010/main" val="993902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a:t>
            </a:fld>
            <a:endParaRPr lang="en-US"/>
          </a:p>
        </p:txBody>
      </p:sp>
    </p:spTree>
    <p:extLst>
      <p:ext uri="{BB962C8B-B14F-4D97-AF65-F5344CB8AC3E}">
        <p14:creationId xmlns:p14="http://schemas.microsoft.com/office/powerpoint/2010/main" val="3055457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40</a:t>
            </a:fld>
            <a:endParaRPr lang="en-US"/>
          </a:p>
        </p:txBody>
      </p:sp>
    </p:spTree>
    <p:extLst>
      <p:ext uri="{BB962C8B-B14F-4D97-AF65-F5344CB8AC3E}">
        <p14:creationId xmlns:p14="http://schemas.microsoft.com/office/powerpoint/2010/main" val="3176777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41</a:t>
            </a:fld>
            <a:endParaRPr lang="en-US"/>
          </a:p>
        </p:txBody>
      </p:sp>
    </p:spTree>
    <p:extLst>
      <p:ext uri="{BB962C8B-B14F-4D97-AF65-F5344CB8AC3E}">
        <p14:creationId xmlns:p14="http://schemas.microsoft.com/office/powerpoint/2010/main" val="20392396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42</a:t>
            </a:fld>
            <a:endParaRPr lang="en-US"/>
          </a:p>
        </p:txBody>
      </p:sp>
    </p:spTree>
    <p:extLst>
      <p:ext uri="{BB962C8B-B14F-4D97-AF65-F5344CB8AC3E}">
        <p14:creationId xmlns:p14="http://schemas.microsoft.com/office/powerpoint/2010/main" val="20392396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43</a:t>
            </a:fld>
            <a:endParaRPr lang="en-US"/>
          </a:p>
        </p:txBody>
      </p:sp>
    </p:spTree>
    <p:extLst>
      <p:ext uri="{BB962C8B-B14F-4D97-AF65-F5344CB8AC3E}">
        <p14:creationId xmlns:p14="http://schemas.microsoft.com/office/powerpoint/2010/main" val="1530686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44</a:t>
            </a:fld>
            <a:endParaRPr lang="en-US"/>
          </a:p>
        </p:txBody>
      </p:sp>
    </p:spTree>
    <p:extLst>
      <p:ext uri="{BB962C8B-B14F-4D97-AF65-F5344CB8AC3E}">
        <p14:creationId xmlns:p14="http://schemas.microsoft.com/office/powerpoint/2010/main" val="28403139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45</a:t>
            </a:fld>
            <a:endParaRPr lang="en-US"/>
          </a:p>
        </p:txBody>
      </p:sp>
    </p:spTree>
    <p:extLst>
      <p:ext uri="{BB962C8B-B14F-4D97-AF65-F5344CB8AC3E}">
        <p14:creationId xmlns:p14="http://schemas.microsoft.com/office/powerpoint/2010/main" val="28403139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46</a:t>
            </a:fld>
            <a:endParaRPr lang="en-US"/>
          </a:p>
        </p:txBody>
      </p:sp>
    </p:spTree>
    <p:extLst>
      <p:ext uri="{BB962C8B-B14F-4D97-AF65-F5344CB8AC3E}">
        <p14:creationId xmlns:p14="http://schemas.microsoft.com/office/powerpoint/2010/main" val="469859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47</a:t>
            </a:fld>
            <a:endParaRPr lang="en-US"/>
          </a:p>
        </p:txBody>
      </p:sp>
    </p:spTree>
    <p:extLst>
      <p:ext uri="{BB962C8B-B14F-4D97-AF65-F5344CB8AC3E}">
        <p14:creationId xmlns:p14="http://schemas.microsoft.com/office/powerpoint/2010/main" val="37097791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48</a:t>
            </a:fld>
            <a:endParaRPr lang="en-US"/>
          </a:p>
        </p:txBody>
      </p:sp>
    </p:spTree>
    <p:extLst>
      <p:ext uri="{BB962C8B-B14F-4D97-AF65-F5344CB8AC3E}">
        <p14:creationId xmlns:p14="http://schemas.microsoft.com/office/powerpoint/2010/main" val="37097791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49</a:t>
            </a:fld>
            <a:endParaRPr lang="en-US"/>
          </a:p>
        </p:txBody>
      </p:sp>
    </p:spTree>
    <p:extLst>
      <p:ext uri="{BB962C8B-B14F-4D97-AF65-F5344CB8AC3E}">
        <p14:creationId xmlns:p14="http://schemas.microsoft.com/office/powerpoint/2010/main" val="202965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a:t>
            </a:fld>
            <a:endParaRPr lang="en-US"/>
          </a:p>
        </p:txBody>
      </p:sp>
    </p:spTree>
    <p:extLst>
      <p:ext uri="{BB962C8B-B14F-4D97-AF65-F5344CB8AC3E}">
        <p14:creationId xmlns:p14="http://schemas.microsoft.com/office/powerpoint/2010/main" val="9465105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50</a:t>
            </a:fld>
            <a:endParaRPr lang="en-US"/>
          </a:p>
        </p:txBody>
      </p:sp>
    </p:spTree>
    <p:extLst>
      <p:ext uri="{BB962C8B-B14F-4D97-AF65-F5344CB8AC3E}">
        <p14:creationId xmlns:p14="http://schemas.microsoft.com/office/powerpoint/2010/main" val="2829532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51</a:t>
            </a:fld>
            <a:endParaRPr lang="en-US"/>
          </a:p>
        </p:txBody>
      </p:sp>
    </p:spTree>
    <p:extLst>
      <p:ext uri="{BB962C8B-B14F-4D97-AF65-F5344CB8AC3E}">
        <p14:creationId xmlns:p14="http://schemas.microsoft.com/office/powerpoint/2010/main" val="4705656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52</a:t>
            </a:fld>
            <a:endParaRPr lang="en-US"/>
          </a:p>
        </p:txBody>
      </p:sp>
    </p:spTree>
    <p:extLst>
      <p:ext uri="{BB962C8B-B14F-4D97-AF65-F5344CB8AC3E}">
        <p14:creationId xmlns:p14="http://schemas.microsoft.com/office/powerpoint/2010/main" val="32095328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53</a:t>
            </a:fld>
            <a:endParaRPr lang="en-US"/>
          </a:p>
        </p:txBody>
      </p:sp>
    </p:spTree>
    <p:extLst>
      <p:ext uri="{BB962C8B-B14F-4D97-AF65-F5344CB8AC3E}">
        <p14:creationId xmlns:p14="http://schemas.microsoft.com/office/powerpoint/2010/main" val="22295808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54</a:t>
            </a:fld>
            <a:endParaRPr lang="en-US"/>
          </a:p>
        </p:txBody>
      </p:sp>
    </p:spTree>
    <p:extLst>
      <p:ext uri="{BB962C8B-B14F-4D97-AF65-F5344CB8AC3E}">
        <p14:creationId xmlns:p14="http://schemas.microsoft.com/office/powerpoint/2010/main" val="31271683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55</a:t>
            </a:fld>
            <a:endParaRPr lang="en-US"/>
          </a:p>
        </p:txBody>
      </p:sp>
    </p:spTree>
    <p:extLst>
      <p:ext uri="{BB962C8B-B14F-4D97-AF65-F5344CB8AC3E}">
        <p14:creationId xmlns:p14="http://schemas.microsoft.com/office/powerpoint/2010/main" val="23156341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56</a:t>
            </a:fld>
            <a:endParaRPr lang="en-US"/>
          </a:p>
        </p:txBody>
      </p:sp>
    </p:spTree>
    <p:extLst>
      <p:ext uri="{BB962C8B-B14F-4D97-AF65-F5344CB8AC3E}">
        <p14:creationId xmlns:p14="http://schemas.microsoft.com/office/powerpoint/2010/main" val="37600857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57</a:t>
            </a:fld>
            <a:endParaRPr lang="en-US"/>
          </a:p>
        </p:txBody>
      </p:sp>
    </p:spTree>
    <p:extLst>
      <p:ext uri="{BB962C8B-B14F-4D97-AF65-F5344CB8AC3E}">
        <p14:creationId xmlns:p14="http://schemas.microsoft.com/office/powerpoint/2010/main" val="5937911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58</a:t>
            </a:fld>
            <a:endParaRPr lang="en-US"/>
          </a:p>
        </p:txBody>
      </p:sp>
    </p:spTree>
    <p:extLst>
      <p:ext uri="{BB962C8B-B14F-4D97-AF65-F5344CB8AC3E}">
        <p14:creationId xmlns:p14="http://schemas.microsoft.com/office/powerpoint/2010/main" val="5937911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59</a:t>
            </a:fld>
            <a:endParaRPr lang="en-US"/>
          </a:p>
        </p:txBody>
      </p:sp>
    </p:spTree>
    <p:extLst>
      <p:ext uri="{BB962C8B-B14F-4D97-AF65-F5344CB8AC3E}">
        <p14:creationId xmlns:p14="http://schemas.microsoft.com/office/powerpoint/2010/main" val="238996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a:t>
            </a:fld>
            <a:endParaRPr lang="en-US"/>
          </a:p>
        </p:txBody>
      </p:sp>
    </p:spTree>
    <p:extLst>
      <p:ext uri="{BB962C8B-B14F-4D97-AF65-F5344CB8AC3E}">
        <p14:creationId xmlns:p14="http://schemas.microsoft.com/office/powerpoint/2010/main" val="17740262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60</a:t>
            </a:fld>
            <a:endParaRPr lang="en-US"/>
          </a:p>
        </p:txBody>
      </p:sp>
    </p:spTree>
    <p:extLst>
      <p:ext uri="{BB962C8B-B14F-4D97-AF65-F5344CB8AC3E}">
        <p14:creationId xmlns:p14="http://schemas.microsoft.com/office/powerpoint/2010/main" val="1973192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61</a:t>
            </a:fld>
            <a:endParaRPr lang="en-US"/>
          </a:p>
        </p:txBody>
      </p:sp>
    </p:spTree>
    <p:extLst>
      <p:ext uri="{BB962C8B-B14F-4D97-AF65-F5344CB8AC3E}">
        <p14:creationId xmlns:p14="http://schemas.microsoft.com/office/powerpoint/2010/main" val="17417284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62</a:t>
            </a:fld>
            <a:endParaRPr lang="en-US"/>
          </a:p>
        </p:txBody>
      </p:sp>
    </p:spTree>
    <p:extLst>
      <p:ext uri="{BB962C8B-B14F-4D97-AF65-F5344CB8AC3E}">
        <p14:creationId xmlns:p14="http://schemas.microsoft.com/office/powerpoint/2010/main" val="17417284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63</a:t>
            </a:fld>
            <a:endParaRPr lang="en-US"/>
          </a:p>
        </p:txBody>
      </p:sp>
    </p:spTree>
    <p:extLst>
      <p:ext uri="{BB962C8B-B14F-4D97-AF65-F5344CB8AC3E}">
        <p14:creationId xmlns:p14="http://schemas.microsoft.com/office/powerpoint/2010/main" val="34120650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64</a:t>
            </a:fld>
            <a:endParaRPr lang="en-US"/>
          </a:p>
        </p:txBody>
      </p:sp>
    </p:spTree>
    <p:extLst>
      <p:ext uri="{BB962C8B-B14F-4D97-AF65-F5344CB8AC3E}">
        <p14:creationId xmlns:p14="http://schemas.microsoft.com/office/powerpoint/2010/main" val="15481067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65</a:t>
            </a:fld>
            <a:endParaRPr lang="en-US"/>
          </a:p>
        </p:txBody>
      </p:sp>
    </p:spTree>
    <p:extLst>
      <p:ext uri="{BB962C8B-B14F-4D97-AF65-F5344CB8AC3E}">
        <p14:creationId xmlns:p14="http://schemas.microsoft.com/office/powerpoint/2010/main" val="10187770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66</a:t>
            </a:fld>
            <a:endParaRPr lang="en-US"/>
          </a:p>
        </p:txBody>
      </p:sp>
    </p:spTree>
    <p:extLst>
      <p:ext uri="{BB962C8B-B14F-4D97-AF65-F5344CB8AC3E}">
        <p14:creationId xmlns:p14="http://schemas.microsoft.com/office/powerpoint/2010/main" val="30318779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67</a:t>
            </a:fld>
            <a:endParaRPr lang="en-US"/>
          </a:p>
        </p:txBody>
      </p:sp>
    </p:spTree>
    <p:extLst>
      <p:ext uri="{BB962C8B-B14F-4D97-AF65-F5344CB8AC3E}">
        <p14:creationId xmlns:p14="http://schemas.microsoft.com/office/powerpoint/2010/main" val="9710731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68</a:t>
            </a:fld>
            <a:endParaRPr lang="en-US"/>
          </a:p>
        </p:txBody>
      </p:sp>
    </p:spTree>
    <p:extLst>
      <p:ext uri="{BB962C8B-B14F-4D97-AF65-F5344CB8AC3E}">
        <p14:creationId xmlns:p14="http://schemas.microsoft.com/office/powerpoint/2010/main" val="14170217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E44C6-7856-224A-A3CA-D9EB50D79719}" type="slidenum">
              <a:rPr lang="en-US" smtClean="0"/>
              <a:pPr/>
              <a:t>69</a:t>
            </a:fld>
            <a:endParaRPr lang="en-US"/>
          </a:p>
        </p:txBody>
      </p:sp>
    </p:spTree>
    <p:extLst>
      <p:ext uri="{BB962C8B-B14F-4D97-AF65-F5344CB8AC3E}">
        <p14:creationId xmlns:p14="http://schemas.microsoft.com/office/powerpoint/2010/main" val="4172314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a:t>
            </a:fld>
            <a:endParaRPr lang="en-US"/>
          </a:p>
        </p:txBody>
      </p:sp>
    </p:spTree>
    <p:extLst>
      <p:ext uri="{BB962C8B-B14F-4D97-AF65-F5344CB8AC3E}">
        <p14:creationId xmlns:p14="http://schemas.microsoft.com/office/powerpoint/2010/main" val="2269157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70</a:t>
            </a:fld>
            <a:endParaRPr lang="en-US"/>
          </a:p>
        </p:txBody>
      </p:sp>
    </p:spTree>
    <p:extLst>
      <p:ext uri="{BB962C8B-B14F-4D97-AF65-F5344CB8AC3E}">
        <p14:creationId xmlns:p14="http://schemas.microsoft.com/office/powerpoint/2010/main" val="1136452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8</a:t>
            </a:fld>
            <a:endParaRPr lang="en-US"/>
          </a:p>
        </p:txBody>
      </p:sp>
    </p:spTree>
    <p:extLst>
      <p:ext uri="{BB962C8B-B14F-4D97-AF65-F5344CB8AC3E}">
        <p14:creationId xmlns:p14="http://schemas.microsoft.com/office/powerpoint/2010/main" val="414944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a:xfrm>
            <a:off x="685800" y="4013688"/>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9</a:t>
            </a:fld>
            <a:endParaRPr lang="en-US"/>
          </a:p>
        </p:txBody>
      </p:sp>
    </p:spTree>
    <p:extLst>
      <p:ext uri="{BB962C8B-B14F-4D97-AF65-F5344CB8AC3E}">
        <p14:creationId xmlns:p14="http://schemas.microsoft.com/office/powerpoint/2010/main" val="3320363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7027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Horiz rul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492362508"/>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62194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able and Note">
    <p:spTree>
      <p:nvGrpSpPr>
        <p:cNvPr id="1" name=""/>
        <p:cNvGrpSpPr/>
        <p:nvPr/>
      </p:nvGrpSpPr>
      <p:grpSpPr>
        <a:xfrm>
          <a:off x="0" y="0"/>
          <a:ext cx="0" cy="0"/>
          <a:chOff x="0" y="0"/>
          <a:chExt cx="0" cy="0"/>
        </a:xfrm>
      </p:grpSpPr>
      <p:sp>
        <p:nvSpPr>
          <p:cNvPr id="2" name="Title 1"/>
          <p:cNvSpPr>
            <a:spLocks noGrp="1"/>
          </p:cNvSpPr>
          <p:nvPr>
            <p:ph type="title"/>
          </p:nvPr>
        </p:nvSpPr>
        <p:spPr>
          <a:xfrm>
            <a:off x="457200" y="566928"/>
            <a:ext cx="8229600" cy="429768"/>
          </a:xfrm>
        </p:spPr>
        <p:txBody>
          <a:bodyPr/>
          <a:lstStyle/>
          <a:p>
            <a:r>
              <a:rPr lang="en-US" dirty="0"/>
              <a:t>Click to edit Master title style</a:t>
            </a:r>
          </a:p>
        </p:txBody>
      </p:sp>
      <p:sp>
        <p:nvSpPr>
          <p:cNvPr id="3" name="Content Placeholder 2"/>
          <p:cNvSpPr>
            <a:spLocks noGrp="1"/>
          </p:cNvSpPr>
          <p:nvPr>
            <p:ph sz="half" idx="1"/>
          </p:nvPr>
        </p:nvSpPr>
        <p:spPr>
          <a:xfrm>
            <a:off x="374904" y="1069847"/>
            <a:ext cx="8403336" cy="4270248"/>
          </a:xfrm>
        </p:spPr>
        <p:txBody>
          <a:bodyPr>
            <a:sp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74904" y="5486400"/>
            <a:ext cx="3739896" cy="274320"/>
          </a:xfrm>
        </p:spPr>
        <p:txBody>
          <a:bodyPr>
            <a:sp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364817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572605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707819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725483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351327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731525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242317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96225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838746570"/>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079208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857526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40090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324344" y="384048"/>
            <a:ext cx="1170432" cy="1261872"/>
          </a:xfrm>
          <a:ln w="25400">
            <a:solidFill>
              <a:schemeClr val="accent1">
                <a:shade val="50000"/>
              </a:schemeClr>
            </a:solidFill>
          </a:ln>
        </p:spPr>
        <p:txBody>
          <a:bodyPr/>
          <a:lstStyle/>
          <a:p>
            <a:endParaRPr lang="en-CA" dirty="0"/>
          </a:p>
        </p:txBody>
      </p:sp>
      <p:sp>
        <p:nvSpPr>
          <p:cNvPr id="2" name="Title 1"/>
          <p:cNvSpPr>
            <a:spLocks noGrp="1"/>
          </p:cNvSpPr>
          <p:nvPr>
            <p:ph type="ctrTitle"/>
          </p:nvPr>
        </p:nvSpPr>
        <p:spPr>
          <a:xfrm>
            <a:off x="685800" y="914400"/>
            <a:ext cx="6705600" cy="523220"/>
          </a:xfrm>
        </p:spPr>
        <p:txBody>
          <a:bodyPr wrap="square">
            <a:spAutoFit/>
          </a:bodyPr>
          <a:lstStyle/>
          <a:p>
            <a:r>
              <a:rPr lang="en-US"/>
              <a:t>Click to edit Master title style</a:t>
            </a:r>
          </a:p>
        </p:txBody>
      </p:sp>
      <p:sp>
        <p:nvSpPr>
          <p:cNvPr id="3" name="Subtitle 2"/>
          <p:cNvSpPr>
            <a:spLocks noGrp="1"/>
          </p:cNvSpPr>
          <p:nvPr>
            <p:ph type="subTitle" idx="1"/>
          </p:nvPr>
        </p:nvSpPr>
        <p:spPr>
          <a:xfrm>
            <a:off x="777240" y="3584447"/>
            <a:ext cx="7772400" cy="2743200"/>
          </a:xfrm>
        </p:spPr>
        <p:txBody>
          <a:bodyPr>
            <a:spAutoFit/>
          </a:bodyPr>
          <a:lstStyle>
            <a:lvl1pPr marL="0" indent="0" algn="ctr">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6" name="Content Placeholder 5">
            <a:extLst>
              <a:ext uri="{FF2B5EF4-FFF2-40B4-BE49-F238E27FC236}">
                <a16:creationId xmlns:a16="http://schemas.microsoft.com/office/drawing/2014/main" id="{53D173E2-0F08-4B57-888D-D504B25F7A16}"/>
              </a:ext>
            </a:extLst>
          </p:cNvPr>
          <p:cNvSpPr>
            <a:spLocks noGrp="1"/>
          </p:cNvSpPr>
          <p:nvPr>
            <p:ph sz="quarter" idx="13"/>
          </p:nvPr>
        </p:nvSpPr>
        <p:spPr>
          <a:xfrm>
            <a:off x="777240" y="4328159"/>
            <a:ext cx="7777798" cy="2039303"/>
          </a:xfrm>
        </p:spPr>
        <p:txBody>
          <a:bodyPr>
            <a:normAutofit/>
          </a:bodyPr>
          <a:lstStyle>
            <a:lvl1pPr marL="0" indent="0" algn="ctr">
              <a:buNone/>
              <a:defRPr sz="1400"/>
            </a:lvl1pPr>
          </a:lstStyle>
          <a:p>
            <a:pPr lvl="0"/>
            <a:r>
              <a:rPr lang="en-US" dirty="0"/>
              <a:t>Edit Master text styles</a:t>
            </a:r>
          </a:p>
        </p:txBody>
      </p:sp>
    </p:spTree>
    <p:extLst>
      <p:ext uri="{BB962C8B-B14F-4D97-AF65-F5344CB8AC3E}">
        <p14:creationId xmlns:p14="http://schemas.microsoft.com/office/powerpoint/2010/main" val="135797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ought B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2"/>
            <a:ext cx="7772400" cy="1472184"/>
          </a:xfrm>
        </p:spPr>
        <p:txBody>
          <a:bodyPr wrap="square">
            <a:spAutoFit/>
          </a:bodyPr>
          <a:lstStyle>
            <a:lvl1pPr algn="ctr">
              <a:defRPr sz="2400">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8"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69754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c_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62573" cy="304800"/>
          </a:xfrm>
        </p:spPr>
        <p:txBody>
          <a:bodyPr>
            <a:normAutofit/>
          </a:bodyPr>
          <a:lstStyle>
            <a:lvl1pPr>
              <a:defRPr sz="5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360" y="603504"/>
            <a:ext cx="7955280" cy="5358384"/>
          </a:xfrm>
          <a:ln w="25400">
            <a:solidFill>
              <a:schemeClr val="accent1"/>
            </a:solidFill>
          </a:ln>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406412074"/>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dditional Info">
    <p:spTree>
      <p:nvGrpSpPr>
        <p:cNvPr id="1" name=""/>
        <p:cNvGrpSpPr/>
        <p:nvPr/>
      </p:nvGrpSpPr>
      <p:grpSpPr>
        <a:xfrm>
          <a:off x="0" y="0"/>
          <a:ext cx="0" cy="0"/>
          <a:chOff x="0" y="0"/>
          <a:chExt cx="0" cy="0"/>
        </a:xfrm>
      </p:grpSpPr>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2031999"/>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pic>
        <p:nvPicPr>
          <p:cNvPr id="5" name="Picture 4"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68096"/>
            <a:ext cx="585216" cy="585216"/>
          </a:xfrm>
          <a:prstGeom prst="rect">
            <a:avLst/>
          </a:prstGeom>
        </p:spPr>
      </p:pic>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11465175"/>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7324344" y="384048"/>
            <a:ext cx="1170432" cy="1261872"/>
          </a:xfrm>
          <a:ln w="25400">
            <a:solidFill>
              <a:schemeClr val="accent1">
                <a:shade val="50000"/>
              </a:schemeClr>
            </a:solidFill>
          </a:ln>
        </p:spPr>
        <p:txBody>
          <a:bodyPr/>
          <a:lstStyle/>
          <a:p>
            <a:endParaRPr lang="en-CA" dirty="0"/>
          </a:p>
        </p:txBody>
      </p:sp>
      <p:pic>
        <p:nvPicPr>
          <p:cNvPr id="6" name="Picture 5" descr="Boo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7123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560945"/>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928573788"/>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earning Objectives">
    <p:spTree>
      <p:nvGrpSpPr>
        <p:cNvPr id="1" name=""/>
        <p:cNvGrpSpPr/>
        <p:nvPr/>
      </p:nvGrpSpPr>
      <p:grpSpPr>
        <a:xfrm>
          <a:off x="0" y="0"/>
          <a:ext cx="0" cy="0"/>
          <a:chOff x="0" y="0"/>
          <a:chExt cx="0" cy="0"/>
        </a:xfrm>
      </p:grpSpPr>
      <p:pic>
        <p:nvPicPr>
          <p:cNvPr id="6" name="Picture 5" descr="Blackboard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029"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927415106"/>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Evaluation">
    <p:spTree>
      <p:nvGrpSpPr>
        <p:cNvPr id="1" name=""/>
        <p:cNvGrpSpPr/>
        <p:nvPr/>
      </p:nvGrpSpPr>
      <p:grpSpPr>
        <a:xfrm>
          <a:off x="0" y="0"/>
          <a:ext cx="0" cy="0"/>
          <a:chOff x="0" y="0"/>
          <a:chExt cx="0" cy="0"/>
        </a:xfrm>
      </p:grpSpPr>
      <p:pic>
        <p:nvPicPr>
          <p:cNvPr id="5" name="Picture 4" descr="Finger on touch scree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307730642"/>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cknowledgements">
    <p:spTree>
      <p:nvGrpSpPr>
        <p:cNvPr id="1" name=""/>
        <p:cNvGrpSpPr/>
        <p:nvPr/>
      </p:nvGrpSpPr>
      <p:grpSpPr>
        <a:xfrm>
          <a:off x="0" y="0"/>
          <a:ext cx="0" cy="0"/>
          <a:chOff x="0" y="0"/>
          <a:chExt cx="0" cy="0"/>
        </a:xfrm>
      </p:grpSpPr>
      <p:pic>
        <p:nvPicPr>
          <p:cNvPr id="6" name="Picture 5"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612648"/>
            <a:ext cx="585216" cy="585216"/>
          </a:xfrm>
          <a:prstGeom prst="rect">
            <a:avLst/>
          </a:prstGeom>
        </p:spPr>
      </p:pic>
      <p:sp>
        <p:nvSpPr>
          <p:cNvPr id="2" name="Title 1"/>
          <p:cNvSpPr>
            <a:spLocks noGrp="1"/>
          </p:cNvSpPr>
          <p:nvPr>
            <p:ph type="title"/>
          </p:nvPr>
        </p:nvSpPr>
        <p:spPr>
          <a:xfrm>
            <a:off x="987552" y="786384"/>
            <a:ext cx="6473952" cy="228600"/>
          </a:xfrm>
        </p:spPr>
        <p:txBody>
          <a:bodyPr>
            <a:spAutoFit/>
          </a:bodyPr>
          <a:lstStyle/>
          <a:p>
            <a:r>
              <a:rPr lang="en-US" dirty="0"/>
              <a:t>Click to edit Master title style</a:t>
            </a:r>
          </a:p>
        </p:txBody>
      </p:sp>
      <p:sp>
        <p:nvSpPr>
          <p:cNvPr id="3" name="Content Placeholder 2"/>
          <p:cNvSpPr>
            <a:spLocks noGrp="1"/>
          </p:cNvSpPr>
          <p:nvPr>
            <p:ph idx="1"/>
          </p:nvPr>
        </p:nvSpPr>
        <p:spPr>
          <a:xfrm>
            <a:off x="228600" y="1225296"/>
            <a:ext cx="8787384" cy="4965192"/>
          </a:xfrm>
        </p:spPr>
        <p:txBody>
          <a:bodyPr wrap="square">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801126852"/>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ake Home">
    <p:spTree>
      <p:nvGrpSpPr>
        <p:cNvPr id="1" name=""/>
        <p:cNvGrpSpPr/>
        <p:nvPr/>
      </p:nvGrpSpPr>
      <p:grpSpPr>
        <a:xfrm>
          <a:off x="0" y="0"/>
          <a:ext cx="0" cy="0"/>
          <a:chOff x="0" y="0"/>
          <a:chExt cx="0" cy="0"/>
        </a:xfrm>
      </p:grpSpPr>
      <p:pic>
        <p:nvPicPr>
          <p:cNvPr id="5" name="Picture 4" descr="Backpac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996"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237254667"/>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 name="Group 26"/>
          <p:cNvGrpSpPr/>
          <p:nvPr userDrawn="1"/>
        </p:nvGrpSpPr>
        <p:grpSpPr>
          <a:xfrm>
            <a:off x="513087" y="-18238"/>
            <a:ext cx="8054040" cy="307777"/>
            <a:chOff x="513087" y="-18238"/>
            <a:chExt cx="8054040" cy="307777"/>
          </a:xfrm>
        </p:grpSpPr>
        <p:sp>
          <p:nvSpPr>
            <p:cNvPr id="28" name="TextBox 27"/>
            <p:cNvSpPr txBox="1"/>
            <p:nvPr userDrawn="1"/>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sp>
          <p:nvSpPr>
            <p:cNvPr id="29" name="Rectangle 28"/>
            <p:cNvSpPr/>
            <p:nvPr userDrawn="1"/>
          </p:nvSpPr>
          <p:spPr>
            <a:xfrm>
              <a:off x="1317181"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a:t>
              </a:r>
            </a:p>
          </p:txBody>
        </p:sp>
        <p:sp>
          <p:nvSpPr>
            <p:cNvPr id="30" name="Rectangle 29"/>
            <p:cNvSpPr/>
            <p:nvPr userDrawn="1"/>
          </p:nvSpPr>
          <p:spPr>
            <a:xfrm>
              <a:off x="1774257"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2</a:t>
              </a:r>
            </a:p>
          </p:txBody>
        </p:sp>
        <p:sp>
          <p:nvSpPr>
            <p:cNvPr id="31" name="Rectangle 30"/>
            <p:cNvSpPr/>
            <p:nvPr userDrawn="1"/>
          </p:nvSpPr>
          <p:spPr>
            <a:xfrm>
              <a:off x="2231333"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3</a:t>
              </a:r>
            </a:p>
          </p:txBody>
        </p:sp>
        <p:sp>
          <p:nvSpPr>
            <p:cNvPr id="32" name="Rectangle 31"/>
            <p:cNvSpPr/>
            <p:nvPr userDrawn="1"/>
          </p:nvSpPr>
          <p:spPr>
            <a:xfrm>
              <a:off x="2688409"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4</a:t>
              </a:r>
            </a:p>
          </p:txBody>
        </p:sp>
        <p:sp>
          <p:nvSpPr>
            <p:cNvPr id="33" name="Rectangle 32"/>
            <p:cNvSpPr/>
            <p:nvPr userDrawn="1"/>
          </p:nvSpPr>
          <p:spPr>
            <a:xfrm>
              <a:off x="3145485"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5</a:t>
              </a:r>
            </a:p>
          </p:txBody>
        </p:sp>
        <p:sp>
          <p:nvSpPr>
            <p:cNvPr id="34" name="Rectangle 33"/>
            <p:cNvSpPr/>
            <p:nvPr userDrawn="1"/>
          </p:nvSpPr>
          <p:spPr>
            <a:xfrm>
              <a:off x="3602561"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6</a:t>
              </a:r>
            </a:p>
          </p:txBody>
        </p:sp>
        <p:sp>
          <p:nvSpPr>
            <p:cNvPr id="35" name="Rectangle 34"/>
            <p:cNvSpPr/>
            <p:nvPr userDrawn="1"/>
          </p:nvSpPr>
          <p:spPr>
            <a:xfrm>
              <a:off x="4059637"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7</a:t>
              </a:r>
            </a:p>
          </p:txBody>
        </p:sp>
        <p:sp>
          <p:nvSpPr>
            <p:cNvPr id="36" name="Rectangle 35"/>
            <p:cNvSpPr/>
            <p:nvPr userDrawn="1"/>
          </p:nvSpPr>
          <p:spPr>
            <a:xfrm>
              <a:off x="4516713" y="-13142"/>
              <a:ext cx="393804" cy="259363"/>
            </a:xfrm>
            <a:prstGeom prst="rect">
              <a:avLst/>
            </a:prstGeom>
            <a:solidFill>
              <a:srgbClr val="EBBA1A"/>
            </a:solidFill>
            <a:ln>
              <a:noFill/>
            </a:ln>
            <a:effectLst>
              <a:reflection blurRad="6350" stA="50000" endA="300" endPos="555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a:solidFill>
                    <a:schemeClr val="tx1"/>
                  </a:solidFill>
                </a:rPr>
                <a:t>8</a:t>
              </a:r>
            </a:p>
          </p:txBody>
        </p:sp>
        <p:sp>
          <p:nvSpPr>
            <p:cNvPr id="37" name="Rectangle 36"/>
            <p:cNvSpPr/>
            <p:nvPr userDrawn="1"/>
          </p:nvSpPr>
          <p:spPr>
            <a:xfrm>
              <a:off x="4973789"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9</a:t>
              </a:r>
            </a:p>
          </p:txBody>
        </p:sp>
        <p:sp>
          <p:nvSpPr>
            <p:cNvPr id="38" name="Rectangle 37"/>
            <p:cNvSpPr/>
            <p:nvPr userDrawn="1"/>
          </p:nvSpPr>
          <p:spPr>
            <a:xfrm>
              <a:off x="5430865"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10</a:t>
              </a:r>
            </a:p>
          </p:txBody>
        </p:sp>
        <p:sp>
          <p:nvSpPr>
            <p:cNvPr id="39" name="Rectangle 38"/>
            <p:cNvSpPr/>
            <p:nvPr userDrawn="1"/>
          </p:nvSpPr>
          <p:spPr>
            <a:xfrm>
              <a:off x="5887941"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11</a:t>
              </a:r>
            </a:p>
          </p:txBody>
        </p:sp>
        <p:sp>
          <p:nvSpPr>
            <p:cNvPr id="40" name="Rectangle 39"/>
            <p:cNvSpPr/>
            <p:nvPr userDrawn="1"/>
          </p:nvSpPr>
          <p:spPr>
            <a:xfrm>
              <a:off x="6345017"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12</a:t>
              </a:r>
            </a:p>
          </p:txBody>
        </p:sp>
        <p:sp>
          <p:nvSpPr>
            <p:cNvPr id="41" name="Rectangle 40"/>
            <p:cNvSpPr/>
            <p:nvPr userDrawn="1"/>
          </p:nvSpPr>
          <p:spPr>
            <a:xfrm>
              <a:off x="6802093"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13</a:t>
              </a:r>
            </a:p>
          </p:txBody>
        </p:sp>
        <p:sp>
          <p:nvSpPr>
            <p:cNvPr id="42" name="Rectangle 41"/>
            <p:cNvSpPr/>
            <p:nvPr userDrawn="1"/>
          </p:nvSpPr>
          <p:spPr>
            <a:xfrm>
              <a:off x="7259169"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14</a:t>
              </a:r>
            </a:p>
          </p:txBody>
        </p:sp>
        <p:sp>
          <p:nvSpPr>
            <p:cNvPr id="43" name="Rectangle 42"/>
            <p:cNvSpPr/>
            <p:nvPr userDrawn="1"/>
          </p:nvSpPr>
          <p:spPr>
            <a:xfrm>
              <a:off x="7716245"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15</a:t>
              </a:r>
            </a:p>
          </p:txBody>
        </p:sp>
        <p:sp>
          <p:nvSpPr>
            <p:cNvPr id="44" name="Rectangle 43"/>
            <p:cNvSpPr/>
            <p:nvPr userDrawn="1"/>
          </p:nvSpPr>
          <p:spPr>
            <a:xfrm>
              <a:off x="8173323"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16</a:t>
              </a:r>
            </a:p>
          </p:txBody>
        </p:sp>
      </p:grpSp>
    </p:spTree>
    <p:extLst>
      <p:ext uri="{BB962C8B-B14F-4D97-AF65-F5344CB8AC3E}">
        <p14:creationId xmlns:p14="http://schemas.microsoft.com/office/powerpoint/2010/main" val="34205349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6"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6" name="Group 25"/>
          <p:cNvGrpSpPr/>
          <p:nvPr userDrawn="1"/>
        </p:nvGrpSpPr>
        <p:grpSpPr>
          <a:xfrm>
            <a:off x="513087" y="-18238"/>
            <a:ext cx="8054040" cy="307777"/>
            <a:chOff x="513087" y="-18238"/>
            <a:chExt cx="8054040" cy="307777"/>
          </a:xfrm>
        </p:grpSpPr>
        <p:sp>
          <p:nvSpPr>
            <p:cNvPr id="27" name="TextBox 26"/>
            <p:cNvSpPr txBox="1"/>
            <p:nvPr userDrawn="1"/>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sp>
          <p:nvSpPr>
            <p:cNvPr id="28" name="Rectangle 27"/>
            <p:cNvSpPr/>
            <p:nvPr userDrawn="1"/>
          </p:nvSpPr>
          <p:spPr>
            <a:xfrm>
              <a:off x="1317181"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a:t>
              </a:r>
            </a:p>
          </p:txBody>
        </p:sp>
        <p:sp>
          <p:nvSpPr>
            <p:cNvPr id="29" name="Rectangle 28"/>
            <p:cNvSpPr/>
            <p:nvPr userDrawn="1"/>
          </p:nvSpPr>
          <p:spPr>
            <a:xfrm>
              <a:off x="1774257"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2</a:t>
              </a:r>
            </a:p>
          </p:txBody>
        </p:sp>
        <p:sp>
          <p:nvSpPr>
            <p:cNvPr id="30" name="Rectangle 29"/>
            <p:cNvSpPr/>
            <p:nvPr userDrawn="1"/>
          </p:nvSpPr>
          <p:spPr>
            <a:xfrm>
              <a:off x="2231333"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3</a:t>
              </a:r>
            </a:p>
          </p:txBody>
        </p:sp>
        <p:sp>
          <p:nvSpPr>
            <p:cNvPr id="31" name="Rectangle 30"/>
            <p:cNvSpPr/>
            <p:nvPr userDrawn="1"/>
          </p:nvSpPr>
          <p:spPr>
            <a:xfrm>
              <a:off x="2688409"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4</a:t>
              </a:r>
            </a:p>
          </p:txBody>
        </p:sp>
        <p:sp>
          <p:nvSpPr>
            <p:cNvPr id="32" name="Rectangle 31"/>
            <p:cNvSpPr/>
            <p:nvPr userDrawn="1"/>
          </p:nvSpPr>
          <p:spPr>
            <a:xfrm>
              <a:off x="3145485"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5</a:t>
              </a:r>
            </a:p>
          </p:txBody>
        </p:sp>
        <p:sp>
          <p:nvSpPr>
            <p:cNvPr id="33" name="Rectangle 32"/>
            <p:cNvSpPr/>
            <p:nvPr userDrawn="1"/>
          </p:nvSpPr>
          <p:spPr>
            <a:xfrm>
              <a:off x="3602561"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6</a:t>
              </a:r>
            </a:p>
          </p:txBody>
        </p:sp>
        <p:sp>
          <p:nvSpPr>
            <p:cNvPr id="34" name="Rectangle 33"/>
            <p:cNvSpPr/>
            <p:nvPr userDrawn="1"/>
          </p:nvSpPr>
          <p:spPr>
            <a:xfrm>
              <a:off x="4059637"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7</a:t>
              </a:r>
            </a:p>
          </p:txBody>
        </p:sp>
        <p:sp>
          <p:nvSpPr>
            <p:cNvPr id="35" name="Rectangle 34"/>
            <p:cNvSpPr/>
            <p:nvPr userDrawn="1"/>
          </p:nvSpPr>
          <p:spPr>
            <a:xfrm>
              <a:off x="4516713" y="-13142"/>
              <a:ext cx="393804" cy="259363"/>
            </a:xfrm>
            <a:prstGeom prst="rect">
              <a:avLst/>
            </a:prstGeom>
            <a:solidFill>
              <a:srgbClr val="EBBA1A"/>
            </a:solidFill>
            <a:ln>
              <a:noFill/>
            </a:ln>
            <a:effectLst>
              <a:reflection blurRad="6350" stA="50000" endA="300" endPos="555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0">
                  <a:solidFill>
                    <a:schemeClr val="tx1"/>
                  </a:solidFill>
                </a:rPr>
                <a:t>8</a:t>
              </a:r>
            </a:p>
          </p:txBody>
        </p:sp>
        <p:sp>
          <p:nvSpPr>
            <p:cNvPr id="36" name="Rectangle 35"/>
            <p:cNvSpPr/>
            <p:nvPr userDrawn="1"/>
          </p:nvSpPr>
          <p:spPr>
            <a:xfrm>
              <a:off x="4973789"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9</a:t>
              </a:r>
            </a:p>
          </p:txBody>
        </p:sp>
        <p:sp>
          <p:nvSpPr>
            <p:cNvPr id="37" name="Rectangle 36"/>
            <p:cNvSpPr/>
            <p:nvPr userDrawn="1"/>
          </p:nvSpPr>
          <p:spPr>
            <a:xfrm>
              <a:off x="5430865"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10</a:t>
              </a:r>
            </a:p>
          </p:txBody>
        </p:sp>
        <p:sp>
          <p:nvSpPr>
            <p:cNvPr id="38" name="Rectangle 37"/>
            <p:cNvSpPr/>
            <p:nvPr userDrawn="1"/>
          </p:nvSpPr>
          <p:spPr>
            <a:xfrm>
              <a:off x="5887941"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11</a:t>
              </a:r>
            </a:p>
          </p:txBody>
        </p:sp>
        <p:sp>
          <p:nvSpPr>
            <p:cNvPr id="39" name="Rectangle 38"/>
            <p:cNvSpPr/>
            <p:nvPr userDrawn="1"/>
          </p:nvSpPr>
          <p:spPr>
            <a:xfrm>
              <a:off x="6345017"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12</a:t>
              </a:r>
            </a:p>
          </p:txBody>
        </p:sp>
        <p:sp>
          <p:nvSpPr>
            <p:cNvPr id="40" name="Rectangle 39"/>
            <p:cNvSpPr/>
            <p:nvPr userDrawn="1"/>
          </p:nvSpPr>
          <p:spPr>
            <a:xfrm>
              <a:off x="6802093"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13</a:t>
              </a:r>
            </a:p>
          </p:txBody>
        </p:sp>
        <p:sp>
          <p:nvSpPr>
            <p:cNvPr id="41" name="Rectangle 40"/>
            <p:cNvSpPr/>
            <p:nvPr userDrawn="1"/>
          </p:nvSpPr>
          <p:spPr>
            <a:xfrm>
              <a:off x="7259169"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14</a:t>
              </a:r>
            </a:p>
          </p:txBody>
        </p:sp>
        <p:sp>
          <p:nvSpPr>
            <p:cNvPr id="42" name="Rectangle 41"/>
            <p:cNvSpPr/>
            <p:nvPr userDrawn="1"/>
          </p:nvSpPr>
          <p:spPr>
            <a:xfrm>
              <a:off x="7716245"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15</a:t>
              </a:r>
            </a:p>
          </p:txBody>
        </p:sp>
        <p:sp>
          <p:nvSpPr>
            <p:cNvPr id="43" name="Rectangle 42"/>
            <p:cNvSpPr/>
            <p:nvPr userDrawn="1"/>
          </p:nvSpPr>
          <p:spPr>
            <a:xfrm>
              <a:off x="8173323" y="-13142"/>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16</a:t>
              </a:r>
            </a:p>
          </p:txBody>
        </p:sp>
      </p:grpSp>
    </p:spTree>
    <p:extLst>
      <p:ext uri="{BB962C8B-B14F-4D97-AF65-F5344CB8AC3E}">
        <p14:creationId xmlns:p14="http://schemas.microsoft.com/office/powerpoint/2010/main" val="204349137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google.com/websearch/answer/29508?hl=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73608" y="1162228"/>
            <a:ext cx="6705600" cy="1023759"/>
          </a:xfrm>
        </p:spPr>
        <p:txBody>
          <a:bodyPr/>
          <a:lstStyle/>
          <a:p>
            <a:pPr lvl="0" algn="l">
              <a:spcBef>
                <a:spcPts val="0"/>
              </a:spcBef>
            </a:pPr>
            <a:r>
              <a:rPr lang="en-US" sz="3600" b="1" dirty="0">
                <a:solidFill>
                  <a:srgbClr val="0A5287"/>
                </a:solidFill>
                <a:ea typeface="+mn-ea"/>
                <a:cs typeface="+mn-cs"/>
              </a:rPr>
              <a:t>Medical Treatments of Dementia</a:t>
            </a:r>
            <a:br>
              <a:rPr lang="en-US" sz="3600" b="1" dirty="0">
                <a:solidFill>
                  <a:srgbClr val="0A5287"/>
                </a:solidFill>
                <a:ea typeface="+mn-ea"/>
                <a:cs typeface="+mn-cs"/>
              </a:rPr>
            </a:br>
            <a:r>
              <a:rPr lang="en-US" sz="2000" b="1" dirty="0">
                <a:solidFill>
                  <a:srgbClr val="F79646">
                    <a:lumMod val="50000"/>
                  </a:srgbClr>
                </a:solidFill>
                <a:ea typeface="+mn-ea"/>
                <a:cs typeface="+mn-cs"/>
              </a:rPr>
              <a:t>MODULE 8</a:t>
            </a:r>
          </a:p>
        </p:txBody>
      </p:sp>
      <p:pic>
        <p:nvPicPr>
          <p:cNvPr id="7" name="Picture Placeholder 6" descr="Thumbnail photo of young hand placing pills in older hand."/>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32" r="32"/>
          <a:stretch>
            <a:fillRect/>
          </a:stretch>
        </p:blipFill>
        <p:spPr/>
      </p:pic>
      <p:sp>
        <p:nvSpPr>
          <p:cNvPr id="10" name="Subtitle 9" descr="Logo of the Health Resources and Services Administration (HRSA) "/>
          <p:cNvSpPr>
            <a:spLocks noGrp="1"/>
          </p:cNvSpPr>
          <p:nvPr>
            <p:ph type="subTitle" idx="1"/>
          </p:nvPr>
        </p:nvSpPr>
        <p:spPr/>
        <p:txBody>
          <a:bodyPr>
            <a:normAutofit/>
          </a:bodyPr>
          <a:lstStyle/>
          <a:p>
            <a:pPr>
              <a:spcBef>
                <a:spcPts val="0"/>
              </a:spcBef>
            </a:pPr>
            <a:r>
              <a:rPr lang="en-US" sz="1400" dirty="0">
                <a:solidFill>
                  <a:schemeClr val="tx1"/>
                </a:solidFill>
              </a:rPr>
              <a:t>U.S. Department of Health and Human Services</a:t>
            </a:r>
          </a:p>
          <a:p>
            <a:pPr>
              <a:spcBef>
                <a:spcPts val="0"/>
              </a:spcBef>
            </a:pPr>
            <a:r>
              <a:rPr lang="en-US" sz="1400" dirty="0">
                <a:solidFill>
                  <a:schemeClr val="tx1"/>
                </a:solidFill>
              </a:rPr>
              <a:t>Health Resources and Services Administration</a:t>
            </a:r>
          </a:p>
          <a:p>
            <a:pPr>
              <a:spcBef>
                <a:spcPts val="0"/>
              </a:spcBef>
            </a:pPr>
            <a:r>
              <a:rPr lang="en-US" dirty="0" smtClean="0"/>
              <a:t>November</a:t>
            </a:r>
            <a:r>
              <a:rPr lang="en-US" sz="1400" dirty="0" smtClean="0">
                <a:solidFill>
                  <a:schemeClr val="tx1"/>
                </a:solidFill>
              </a:rPr>
              <a:t> 2018</a:t>
            </a:r>
            <a:endParaRPr lang="en-US" sz="1400" i="1" dirty="0">
              <a:solidFill>
                <a:schemeClr val="tx1"/>
              </a:solidFill>
            </a:endParaRPr>
          </a:p>
        </p:txBody>
      </p:sp>
      <p:sp>
        <p:nvSpPr>
          <p:cNvPr id="2" name="Content Placeholder 1">
            <a:extLst>
              <a:ext uri="{FF2B5EF4-FFF2-40B4-BE49-F238E27FC236}">
                <a16:creationId xmlns:a16="http://schemas.microsoft.com/office/drawing/2014/main" id="{9F88D041-8009-46A7-9C86-0A6D63C5FEF3}"/>
              </a:ext>
            </a:extLst>
          </p:cNvPr>
          <p:cNvSpPr>
            <a:spLocks noGrp="1"/>
          </p:cNvSpPr>
          <p:nvPr>
            <p:ph sz="quarter" idx="13"/>
          </p:nvPr>
        </p:nvSpPr>
        <p:spPr/>
        <p:txBody>
          <a:bodyPr/>
          <a:lstStyle/>
          <a:p>
            <a:endParaRPr lang="en-US" i="1" dirty="0"/>
          </a:p>
          <a:p>
            <a:r>
              <a:rPr lang="en-US" i="1" dirty="0"/>
              <a:t>The U.S. Department of Health and Human Services, Health Resources and Services Administration developed this module on a contract. Some of the views expressed in this presentation module are solely the opinions of the author(s) and do not necessarily reflect the official policies of the U.S. Department of Health and Human Services or the Health Resources and Services Administration, nor does mention of the department or agency names imply endorsement by the U.S. Government.</a:t>
            </a:r>
          </a:p>
          <a:p>
            <a:endParaRPr lang="en-US" dirty="0"/>
          </a:p>
        </p:txBody>
      </p:sp>
      <p:pic>
        <p:nvPicPr>
          <p:cNvPr id="6" name="Picture Placeholder 5" descr="Logo of the U.S. Department of Health &amp; Human Services. "/>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p:pic>
      <p:pic>
        <p:nvPicPr>
          <p:cNvPr id="11" name="Picture Placeholder 10" descr="Logo of the Health Resources and Services Administration (HRSA)"/>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2614712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1999"/>
            <a:ext cx="8229600" cy="809625"/>
          </a:xfrm>
        </p:spPr>
        <p:txBody>
          <a:bodyPr>
            <a:noAutofit/>
          </a:bodyPr>
          <a:lstStyle/>
          <a:p>
            <a:r>
              <a:rPr lang="en-US" b="1" dirty="0"/>
              <a:t>Medications for the Cognitive Symptoms of Dementia: Overview</a:t>
            </a:r>
            <a:endParaRPr lang="en-US" dirty="0"/>
          </a:p>
        </p:txBody>
      </p:sp>
      <p:sp>
        <p:nvSpPr>
          <p:cNvPr id="3" name="Content Placeholder 2"/>
          <p:cNvSpPr>
            <a:spLocks noGrp="1"/>
          </p:cNvSpPr>
          <p:nvPr>
            <p:ph idx="1"/>
          </p:nvPr>
        </p:nvSpPr>
        <p:spPr>
          <a:xfrm>
            <a:off x="533400" y="1874837"/>
            <a:ext cx="8229600" cy="4525963"/>
          </a:xfrm>
        </p:spPr>
        <p:txBody>
          <a:bodyPr>
            <a:normAutofit/>
          </a:bodyPr>
          <a:lstStyle/>
          <a:p>
            <a:pPr lvl="0"/>
            <a:r>
              <a:rPr lang="en-US" dirty="0"/>
              <a:t>The primary goal of dementia management is to delay the progression of cognitive and functional impairment; secondary goals are to minimize BPSD and preserve quality of life.</a:t>
            </a:r>
          </a:p>
          <a:p>
            <a:pPr lvl="0"/>
            <a:r>
              <a:rPr lang="en-US" dirty="0"/>
              <a:t>Currently, the only strategies with demonstrated moderate grade of evidence are the 3 approved cholinesterase inhibitors (</a:t>
            </a:r>
            <a:r>
              <a:rPr lang="en-US" dirty="0" err="1"/>
              <a:t>ChEIs</a:t>
            </a:r>
            <a:r>
              <a:rPr lang="en-US" dirty="0"/>
              <a:t>): donepezil, </a:t>
            </a:r>
            <a:r>
              <a:rPr lang="en-US" dirty="0" err="1"/>
              <a:t>galantamine</a:t>
            </a:r>
            <a:r>
              <a:rPr lang="en-US" dirty="0"/>
              <a:t>, and </a:t>
            </a:r>
            <a:r>
              <a:rPr lang="en-US" dirty="0" err="1"/>
              <a:t>rivastigmine</a:t>
            </a:r>
            <a:r>
              <a:rPr lang="en-US" dirty="0"/>
              <a:t>, and the N-methyl-D-aspartate (NMDA) receptor antagonist </a:t>
            </a:r>
            <a:r>
              <a:rPr lang="en-US" dirty="0" err="1"/>
              <a:t>memantine</a:t>
            </a:r>
            <a:r>
              <a:rPr lang="en-US" dirty="0"/>
              <a:t> (Laver et al., 2016).</a:t>
            </a:r>
          </a:p>
          <a:p>
            <a:pPr lvl="0"/>
            <a:r>
              <a:rPr lang="en-US" dirty="0"/>
              <a:t>These medications do not stop or reverse the course of dementia. </a:t>
            </a:r>
          </a:p>
          <a:p>
            <a:pPr lvl="0"/>
            <a:r>
              <a:rPr lang="en-US" dirty="0"/>
              <a:t>They should be prescribed with caution due to uncomfortable side effects and cost.</a:t>
            </a:r>
          </a:p>
        </p:txBody>
      </p:sp>
    </p:spTree>
    <p:extLst>
      <p:ext uri="{BB962C8B-B14F-4D97-AF65-F5344CB8AC3E}">
        <p14:creationId xmlns:p14="http://schemas.microsoft.com/office/powerpoint/2010/main" val="324365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Photo – Medicine names</a:t>
            </a:r>
          </a:p>
        </p:txBody>
      </p:sp>
      <p:pic>
        <p:nvPicPr>
          <p:cNvPr id="5" name="Content Placeholder 4" descr="Background photo of pharmacy shelves with the following 3 text boxes laid on top: Donepezil, Rivastigmine, and Rivastigmine patch.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2014" y="754820"/>
            <a:ext cx="7552944" cy="5041392"/>
          </a:xfrm>
        </p:spPr>
      </p:pic>
    </p:spTree>
    <p:extLst>
      <p:ext uri="{BB962C8B-B14F-4D97-AF65-F5344CB8AC3E}">
        <p14:creationId xmlns:p14="http://schemas.microsoft.com/office/powerpoint/2010/main" val="3934264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 Photo – Medicine</a:t>
            </a:r>
            <a:r>
              <a:rPr lang="en-US" baseline="0" dirty="0"/>
              <a:t> names 2</a:t>
            </a:r>
            <a:endParaRPr lang="en-US" dirty="0"/>
          </a:p>
        </p:txBody>
      </p:sp>
      <p:pic>
        <p:nvPicPr>
          <p:cNvPr id="8" name="Content Placeholder 7" descr="Background photo of pharmacy shelves with the following 3 text boxes laid on top: Galantamine, Memantine, and Memantine with donepezil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5528" y="762254"/>
            <a:ext cx="7552944" cy="5041392"/>
          </a:xfrm>
        </p:spPr>
      </p:pic>
    </p:spTree>
    <p:extLst>
      <p:ext uri="{BB962C8B-B14F-4D97-AF65-F5344CB8AC3E}">
        <p14:creationId xmlns:p14="http://schemas.microsoft.com/office/powerpoint/2010/main" val="177599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23900"/>
          </a:xfrm>
        </p:spPr>
        <p:txBody>
          <a:bodyPr>
            <a:noAutofit/>
          </a:bodyPr>
          <a:lstStyle/>
          <a:p>
            <a:r>
              <a:rPr lang="en-US" b="1" dirty="0"/>
              <a:t>Medications for the Cognitive Symptoms of Dementia: Overview </a:t>
            </a:r>
            <a:r>
              <a:rPr lang="en-US" dirty="0"/>
              <a:t>(continued)</a:t>
            </a:r>
          </a:p>
        </p:txBody>
      </p:sp>
      <p:sp>
        <p:nvSpPr>
          <p:cNvPr id="3" name="Content Placeholder 2"/>
          <p:cNvSpPr>
            <a:spLocks noGrp="1"/>
          </p:cNvSpPr>
          <p:nvPr>
            <p:ph idx="1"/>
          </p:nvPr>
        </p:nvSpPr>
        <p:spPr>
          <a:xfrm>
            <a:off x="533400" y="1874836"/>
            <a:ext cx="8229600" cy="4425952"/>
          </a:xfrm>
        </p:spPr>
        <p:txBody>
          <a:bodyPr>
            <a:normAutofit fontScale="92500" lnSpcReduction="20000"/>
          </a:bodyPr>
          <a:lstStyle/>
          <a:p>
            <a:pPr lvl="0"/>
            <a:r>
              <a:rPr lang="en-US" dirty="0"/>
              <a:t>Other approaches have low or very low grades of evidence (Laver et al., 2016; McGuinness et al., 2012).</a:t>
            </a:r>
          </a:p>
          <a:p>
            <a:pPr lvl="0"/>
            <a:r>
              <a:rPr lang="en-US" dirty="0"/>
              <a:t>Rivastigmine is also approved for management of cognitive impairment associated with Parkinson’s disease dementia. </a:t>
            </a:r>
          </a:p>
          <a:p>
            <a:pPr lvl="0"/>
            <a:r>
              <a:rPr lang="en-US" dirty="0"/>
              <a:t>There are no medications specifically indicated for cognitive impairment in vascular dementia, dementia with Lewy bodies, or frontotemporal degeneration (Li et al., 2015). </a:t>
            </a:r>
            <a:endParaRPr lang="en-US" dirty="0" smtClean="0"/>
          </a:p>
          <a:p>
            <a:pPr lvl="0"/>
            <a:r>
              <a:rPr lang="en-US" dirty="0" smtClean="0"/>
              <a:t>With </a:t>
            </a:r>
            <a:r>
              <a:rPr lang="en-US" dirty="0"/>
              <a:t>respect to </a:t>
            </a:r>
            <a:r>
              <a:rPr lang="en-US" dirty="0" smtClean="0"/>
              <a:t>persons living with dementia and </a:t>
            </a:r>
            <a:r>
              <a:rPr lang="en-US" dirty="0"/>
              <a:t>intellectual disability, there is limited data on the usage, benefit and impact upon longevity and quality of life (</a:t>
            </a:r>
            <a:r>
              <a:rPr lang="en-US" dirty="0" err="1"/>
              <a:t>QoL</a:t>
            </a:r>
            <a:r>
              <a:rPr lang="en-US" dirty="0"/>
              <a:t>) of any of the four available medications for dementia, and in particular on those with Down syndrome and early onset Alzheimer’s disease (</a:t>
            </a:r>
            <a:r>
              <a:rPr lang="en-US" dirty="0" err="1"/>
              <a:t>Prasher</a:t>
            </a:r>
            <a:r>
              <a:rPr lang="en-US" dirty="0"/>
              <a:t>, 2014).   </a:t>
            </a:r>
            <a:r>
              <a:rPr lang="en-US" dirty="0" smtClean="0"/>
              <a:t>Adverse effects (AEs) </a:t>
            </a:r>
            <a:r>
              <a:rPr lang="en-US" dirty="0"/>
              <a:t>may be difficult to determine due to the individuals lower baseline cognitive and language skills. The reliance and adequacy on a treatment effect may be solely dependent on the quality of information obtained from a care provider or aging family member. This may render outcome measures of care inconsistent and potentially unreliable (Livingston et., 2015). </a:t>
            </a:r>
          </a:p>
          <a:p>
            <a:pPr lvl="0"/>
            <a:endParaRPr lang="en-US" dirty="0"/>
          </a:p>
        </p:txBody>
      </p:sp>
    </p:spTree>
    <p:extLst>
      <p:ext uri="{BB962C8B-B14F-4D97-AF65-F5344CB8AC3E}">
        <p14:creationId xmlns:p14="http://schemas.microsoft.com/office/powerpoint/2010/main" val="349729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FDA-approved Medications for Dementia</a:t>
            </a:r>
            <a:endParaRPr lang="en-US" dirty="0"/>
          </a:p>
        </p:txBody>
      </p:sp>
      <p:graphicFrame>
        <p:nvGraphicFramePr>
          <p:cNvPr id="4" name="Content Placeholder 3" title="Table with information on three medications."/>
          <p:cNvGraphicFramePr>
            <a:graphicFrameLocks noGrp="1"/>
          </p:cNvGraphicFramePr>
          <p:nvPr>
            <p:ph sz="half" idx="1"/>
            <p:extLst>
              <p:ext uri="{D42A27DB-BD31-4B8C-83A1-F6EECF244321}">
                <p14:modId xmlns:p14="http://schemas.microsoft.com/office/powerpoint/2010/main" val="1782333982"/>
              </p:ext>
            </p:extLst>
          </p:nvPr>
        </p:nvGraphicFramePr>
        <p:xfrm>
          <a:off x="374650" y="1069975"/>
          <a:ext cx="8405556" cy="4267200"/>
        </p:xfrm>
        <a:graphic>
          <a:graphicData uri="http://schemas.openxmlformats.org/drawingml/2006/table">
            <a:tbl>
              <a:tblPr firstRow="1" firstCol="1" bandRow="1">
                <a:tableStyleId>{5C22544A-7EE6-4342-B048-85BDC9FD1C3A}</a:tableStyleId>
              </a:tblPr>
              <a:tblGrid>
                <a:gridCol w="1228731">
                  <a:extLst>
                    <a:ext uri="{9D8B030D-6E8A-4147-A177-3AD203B41FA5}">
                      <a16:colId xmlns:a16="http://schemas.microsoft.com/office/drawing/2014/main" val="478803309"/>
                    </a:ext>
                  </a:extLst>
                </a:gridCol>
                <a:gridCol w="1220122">
                  <a:extLst>
                    <a:ext uri="{9D8B030D-6E8A-4147-A177-3AD203B41FA5}">
                      <a16:colId xmlns:a16="http://schemas.microsoft.com/office/drawing/2014/main" val="722169185"/>
                    </a:ext>
                  </a:extLst>
                </a:gridCol>
                <a:gridCol w="1817245">
                  <a:extLst>
                    <a:ext uri="{9D8B030D-6E8A-4147-A177-3AD203B41FA5}">
                      <a16:colId xmlns:a16="http://schemas.microsoft.com/office/drawing/2014/main" val="1307954868"/>
                    </a:ext>
                  </a:extLst>
                </a:gridCol>
                <a:gridCol w="1690605">
                  <a:extLst>
                    <a:ext uri="{9D8B030D-6E8A-4147-A177-3AD203B41FA5}">
                      <a16:colId xmlns:a16="http://schemas.microsoft.com/office/drawing/2014/main" val="3781166600"/>
                    </a:ext>
                  </a:extLst>
                </a:gridCol>
                <a:gridCol w="1143864">
                  <a:extLst>
                    <a:ext uri="{9D8B030D-6E8A-4147-A177-3AD203B41FA5}">
                      <a16:colId xmlns:a16="http://schemas.microsoft.com/office/drawing/2014/main" val="2248729219"/>
                    </a:ext>
                  </a:extLst>
                </a:gridCol>
                <a:gridCol w="1304989">
                  <a:extLst>
                    <a:ext uri="{9D8B030D-6E8A-4147-A177-3AD203B41FA5}">
                      <a16:colId xmlns:a16="http://schemas.microsoft.com/office/drawing/2014/main" val="1155907991"/>
                    </a:ext>
                  </a:extLst>
                </a:gridCol>
              </a:tblGrid>
              <a:tr h="0">
                <a:tc>
                  <a:txBody>
                    <a:bodyPr/>
                    <a:lstStyle/>
                    <a:p>
                      <a:pPr marL="0" marR="0">
                        <a:lnSpc>
                          <a:spcPct val="115000"/>
                        </a:lnSpc>
                        <a:spcBef>
                          <a:spcPts val="0"/>
                        </a:spcBef>
                        <a:spcAft>
                          <a:spcPts val="800"/>
                        </a:spcAft>
                      </a:pPr>
                      <a:r>
                        <a:rPr lang="en-US" sz="1200" dirty="0">
                          <a:effectLst/>
                        </a:rPr>
                        <a:t>Medication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36576" marB="36576">
                    <a:solidFill>
                      <a:schemeClr val="tx2"/>
                    </a:solidFill>
                  </a:tcPr>
                </a:tc>
                <a:tc>
                  <a:txBody>
                    <a:bodyPr/>
                    <a:lstStyle/>
                    <a:p>
                      <a:pPr marL="0" marR="0">
                        <a:lnSpc>
                          <a:spcPct val="100000"/>
                        </a:lnSpc>
                        <a:spcBef>
                          <a:spcPts val="0"/>
                        </a:spcBef>
                        <a:spcAft>
                          <a:spcPts val="800"/>
                        </a:spcAft>
                      </a:pPr>
                      <a:r>
                        <a:rPr lang="en-US" sz="1200" b="1" dirty="0">
                          <a:effectLst/>
                        </a:rPr>
                        <a:t>Indications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36576" marB="36576">
                    <a:solidFill>
                      <a:schemeClr val="tx2"/>
                    </a:solidFill>
                  </a:tcPr>
                </a:tc>
                <a:tc>
                  <a:txBody>
                    <a:bodyPr/>
                    <a:lstStyle/>
                    <a:p>
                      <a:pPr marL="0" marR="0">
                        <a:lnSpc>
                          <a:spcPct val="100000"/>
                        </a:lnSpc>
                        <a:spcBef>
                          <a:spcPts val="0"/>
                        </a:spcBef>
                        <a:spcAft>
                          <a:spcPts val="800"/>
                        </a:spcAft>
                      </a:pPr>
                      <a:r>
                        <a:rPr lang="en-US" sz="1200" b="1" dirty="0">
                          <a:effectLst/>
                        </a:rPr>
                        <a:t>Dosing Guidelines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36576" marB="36576">
                    <a:solidFill>
                      <a:schemeClr val="tx2"/>
                    </a:solidFill>
                  </a:tcPr>
                </a:tc>
                <a:tc>
                  <a:txBody>
                    <a:bodyPr/>
                    <a:lstStyle/>
                    <a:p>
                      <a:pPr marL="0" marR="0">
                        <a:lnSpc>
                          <a:spcPct val="100000"/>
                        </a:lnSpc>
                        <a:spcBef>
                          <a:spcPts val="0"/>
                        </a:spcBef>
                        <a:spcAft>
                          <a:spcPts val="800"/>
                        </a:spcAft>
                      </a:pPr>
                      <a:r>
                        <a:rPr lang="en-US" sz="1200" b="1" dirty="0">
                          <a:effectLst/>
                        </a:rPr>
                        <a:t>Adverse Effects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36576" marB="36576">
                    <a:solidFill>
                      <a:schemeClr val="tx2"/>
                    </a:solidFill>
                  </a:tcPr>
                </a:tc>
                <a:tc>
                  <a:txBody>
                    <a:bodyPr/>
                    <a:lstStyle/>
                    <a:p>
                      <a:pPr marL="0" marR="0">
                        <a:lnSpc>
                          <a:spcPct val="100000"/>
                        </a:lnSpc>
                        <a:spcBef>
                          <a:spcPts val="0"/>
                        </a:spcBef>
                        <a:spcAft>
                          <a:spcPts val="800"/>
                        </a:spcAft>
                      </a:pPr>
                      <a:r>
                        <a:rPr lang="en-US" sz="1200" b="1" kern="1200" dirty="0">
                          <a:solidFill>
                            <a:schemeClr val="bg1"/>
                          </a:solidFill>
                          <a:effectLst/>
                          <a:latin typeface="+mn-lt"/>
                          <a:ea typeface="+mn-ea"/>
                          <a:cs typeface="+mn-cs"/>
                        </a:rPr>
                        <a:t>Mechanism </a:t>
                      </a:r>
                      <a:br>
                        <a:rPr lang="en-US" sz="1200" b="1" kern="1200" dirty="0">
                          <a:solidFill>
                            <a:schemeClr val="bg1"/>
                          </a:solidFill>
                          <a:effectLst/>
                          <a:latin typeface="+mn-lt"/>
                          <a:ea typeface="+mn-ea"/>
                          <a:cs typeface="+mn-cs"/>
                        </a:rPr>
                      </a:br>
                      <a:r>
                        <a:rPr lang="en-US" sz="1200" b="1" kern="1200" dirty="0">
                          <a:solidFill>
                            <a:schemeClr val="bg1"/>
                          </a:solidFill>
                          <a:effectLst/>
                          <a:latin typeface="+mn-lt"/>
                          <a:ea typeface="+mn-ea"/>
                          <a:cs typeface="+mn-cs"/>
                        </a:rPr>
                        <a:t>of Action</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36576" marB="36576">
                    <a:solidFill>
                      <a:schemeClr val="tx2"/>
                    </a:solidFill>
                  </a:tcPr>
                </a:tc>
                <a:tc>
                  <a:txBody>
                    <a:bodyPr/>
                    <a:lstStyle/>
                    <a:p>
                      <a:pPr marL="0" marR="0">
                        <a:lnSpc>
                          <a:spcPct val="100000"/>
                        </a:lnSpc>
                        <a:spcBef>
                          <a:spcPts val="0"/>
                        </a:spcBef>
                        <a:spcAft>
                          <a:spcPts val="800"/>
                        </a:spcAft>
                      </a:pPr>
                      <a:r>
                        <a:rPr lang="en-US" sz="1200" b="1" dirty="0">
                          <a:effectLst/>
                        </a:rPr>
                        <a:t>Other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36576" marB="36576">
                    <a:solidFill>
                      <a:schemeClr val="tx2"/>
                    </a:solidFill>
                  </a:tcPr>
                </a:tc>
                <a:extLst>
                  <a:ext uri="{0D108BD9-81ED-4DB2-BD59-A6C34878D82A}">
                    <a16:rowId xmlns:a16="http://schemas.microsoft.com/office/drawing/2014/main" val="212960330"/>
                  </a:ext>
                </a:extLst>
              </a:tr>
              <a:tr h="1313688">
                <a:tc>
                  <a:txBody>
                    <a:bodyPr/>
                    <a:lstStyle/>
                    <a:p>
                      <a:pPr marL="0" marR="0">
                        <a:lnSpc>
                          <a:spcPct val="115000"/>
                        </a:lnSpc>
                        <a:spcBef>
                          <a:spcPts val="0"/>
                        </a:spcBef>
                        <a:spcAft>
                          <a:spcPts val="800"/>
                        </a:spcAft>
                      </a:pPr>
                      <a:r>
                        <a:rPr lang="en-US" sz="1200" baseline="0" dirty="0">
                          <a:effectLst/>
                        </a:rPr>
                        <a:t>Donepezil</a:t>
                      </a:r>
                    </a:p>
                  </a:txBody>
                  <a:tcPr marL="91509" marR="91509" marT="54864" marB="0">
                    <a:solidFill>
                      <a:schemeClr val="tx2"/>
                    </a:solidFill>
                  </a:tcPr>
                </a:tc>
                <a:tc>
                  <a:txBody>
                    <a:bodyPr/>
                    <a:lstStyle/>
                    <a:p>
                      <a:pPr marL="0" marR="0">
                        <a:lnSpc>
                          <a:spcPct val="100000"/>
                        </a:lnSpc>
                        <a:spcBef>
                          <a:spcPts val="0"/>
                        </a:spcBef>
                        <a:spcAft>
                          <a:spcPts val="800"/>
                        </a:spcAft>
                      </a:pPr>
                      <a:r>
                        <a:rPr lang="en-US" sz="1200" baseline="0" dirty="0">
                          <a:effectLst/>
                        </a:rPr>
                        <a:t>Mild to moderate Alzheimer’s disease (AD)</a:t>
                      </a:r>
                    </a:p>
                    <a:p>
                      <a:pPr marL="0" marR="0">
                        <a:lnSpc>
                          <a:spcPct val="100000"/>
                        </a:lnSpc>
                        <a:spcBef>
                          <a:spcPts val="0"/>
                        </a:spcBef>
                        <a:spcAft>
                          <a:spcPts val="800"/>
                        </a:spcAft>
                      </a:pPr>
                      <a:r>
                        <a:rPr lang="en-US" sz="1200" baseline="0" dirty="0">
                          <a:effectLst/>
                        </a:rPr>
                        <a:t>Moderate to severe AD</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5 mg at bedtime, titrate to 10 mg/day at </a:t>
                      </a:r>
                      <a:br>
                        <a:rPr lang="en-US" sz="1200" baseline="0" dirty="0">
                          <a:effectLst/>
                        </a:rPr>
                      </a:br>
                      <a:r>
                        <a:rPr lang="en-US" sz="1200" baseline="0" dirty="0">
                          <a:effectLst/>
                        </a:rPr>
                        <a:t>4-6 weeks</a:t>
                      </a:r>
                    </a:p>
                    <a:p>
                      <a:pPr marL="0" marR="0">
                        <a:lnSpc>
                          <a:spcPct val="100000"/>
                        </a:lnSpc>
                        <a:spcBef>
                          <a:spcPts val="0"/>
                        </a:spcBef>
                        <a:spcAft>
                          <a:spcPts val="800"/>
                        </a:spcAft>
                      </a:pPr>
                      <a:r>
                        <a:rPr lang="en-US" sz="1200" baseline="0" dirty="0">
                          <a:effectLst/>
                        </a:rPr>
                        <a:t>Moderate-to-severe: titrate to 23 mg/d at </a:t>
                      </a:r>
                      <a:br>
                        <a:rPr lang="en-US" sz="1200" baseline="0" dirty="0">
                          <a:effectLst/>
                        </a:rPr>
                      </a:br>
                      <a:r>
                        <a:rPr lang="en-US" sz="1200" baseline="0" dirty="0">
                          <a:effectLst/>
                        </a:rPr>
                        <a:t>3 months</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Nausea**, vomiting*, diarrhea**, vertigo*, weight loss*, abdominal pain*, constipation*</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err="1">
                          <a:effectLst/>
                        </a:rPr>
                        <a:t>ChEI</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 </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extLst>
                  <a:ext uri="{0D108BD9-81ED-4DB2-BD59-A6C34878D82A}">
                    <a16:rowId xmlns:a16="http://schemas.microsoft.com/office/drawing/2014/main" val="3743003213"/>
                  </a:ext>
                </a:extLst>
              </a:tr>
              <a:tr h="1060136">
                <a:tc>
                  <a:txBody>
                    <a:bodyPr/>
                    <a:lstStyle/>
                    <a:p>
                      <a:pPr marL="0" marR="0">
                        <a:lnSpc>
                          <a:spcPct val="115000"/>
                        </a:lnSpc>
                        <a:spcBef>
                          <a:spcPts val="0"/>
                        </a:spcBef>
                        <a:spcAft>
                          <a:spcPts val="800"/>
                        </a:spcAft>
                      </a:pPr>
                      <a:r>
                        <a:rPr lang="en-US" sz="1200" baseline="0" dirty="0">
                          <a:effectLst/>
                        </a:rPr>
                        <a:t>Galantamine</a:t>
                      </a:r>
                    </a:p>
                  </a:txBody>
                  <a:tcPr marL="91509" marR="91509" marT="54864" marB="0">
                    <a:solidFill>
                      <a:schemeClr val="tx2"/>
                    </a:solidFill>
                  </a:tcPr>
                </a:tc>
                <a:tc>
                  <a:txBody>
                    <a:bodyPr/>
                    <a:lstStyle/>
                    <a:p>
                      <a:pPr marL="0" marR="0">
                        <a:lnSpc>
                          <a:spcPct val="100000"/>
                        </a:lnSpc>
                        <a:spcBef>
                          <a:spcPts val="0"/>
                        </a:spcBef>
                        <a:spcAft>
                          <a:spcPts val="800"/>
                        </a:spcAft>
                      </a:pPr>
                      <a:r>
                        <a:rPr lang="en-US" sz="1200" baseline="0" dirty="0">
                          <a:effectLst/>
                        </a:rPr>
                        <a:t>Mild to moderate AD</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4 mg BID, titrate to 8 – 12 mg BID at 4 weeks; </a:t>
                      </a:r>
                    </a:p>
                    <a:p>
                      <a:pPr marL="0" marR="0">
                        <a:lnSpc>
                          <a:spcPct val="100000"/>
                        </a:lnSpc>
                        <a:spcBef>
                          <a:spcPts val="0"/>
                        </a:spcBef>
                        <a:spcAft>
                          <a:spcPts val="800"/>
                        </a:spcAft>
                      </a:pPr>
                      <a:r>
                        <a:rPr lang="en-US" sz="1200" baseline="0" dirty="0">
                          <a:effectLst/>
                        </a:rPr>
                        <a:t>ER capsules for QD dosing available</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Nausea***, vomiting**, diarrhea*, vertigo**, weight loss*, abdominal pain*, constipation*</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err="1">
                          <a:effectLst/>
                        </a:rPr>
                        <a:t>ChEI</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Adjust dose in renal and hepatic impairment</a:t>
                      </a:r>
                    </a:p>
                    <a:p>
                      <a:pPr marL="0" marR="0">
                        <a:lnSpc>
                          <a:spcPct val="100000"/>
                        </a:lnSpc>
                        <a:spcBef>
                          <a:spcPts val="0"/>
                        </a:spcBef>
                        <a:spcAft>
                          <a:spcPts val="800"/>
                        </a:spcAft>
                      </a:pPr>
                      <a:r>
                        <a:rPr lang="en-US" sz="1200" baseline="0" dirty="0">
                          <a:effectLst/>
                        </a:rPr>
                        <a:t> </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extLst>
                  <a:ext uri="{0D108BD9-81ED-4DB2-BD59-A6C34878D82A}">
                    <a16:rowId xmlns:a16="http://schemas.microsoft.com/office/drawing/2014/main" val="3131818857"/>
                  </a:ext>
                </a:extLst>
              </a:tr>
              <a:tr h="1454464">
                <a:tc>
                  <a:txBody>
                    <a:bodyPr/>
                    <a:lstStyle/>
                    <a:p>
                      <a:pPr marL="0" marR="0">
                        <a:lnSpc>
                          <a:spcPct val="115000"/>
                        </a:lnSpc>
                        <a:spcBef>
                          <a:spcPts val="0"/>
                        </a:spcBef>
                        <a:spcAft>
                          <a:spcPts val="800"/>
                        </a:spcAft>
                      </a:pPr>
                      <a:r>
                        <a:rPr lang="en-US" sz="1200" baseline="0" dirty="0">
                          <a:effectLst/>
                        </a:rPr>
                        <a:t>Rivastigmine</a:t>
                      </a:r>
                    </a:p>
                  </a:txBody>
                  <a:tcPr marL="91509" marR="91509" marT="54864" marB="0">
                    <a:solidFill>
                      <a:schemeClr val="tx2"/>
                    </a:solidFill>
                  </a:tcPr>
                </a:tc>
                <a:tc>
                  <a:txBody>
                    <a:bodyPr/>
                    <a:lstStyle/>
                    <a:p>
                      <a:pPr marL="0" marR="0">
                        <a:lnSpc>
                          <a:spcPct val="100000"/>
                        </a:lnSpc>
                        <a:spcBef>
                          <a:spcPts val="0"/>
                        </a:spcBef>
                        <a:spcAft>
                          <a:spcPts val="800"/>
                        </a:spcAft>
                      </a:pPr>
                      <a:r>
                        <a:rPr lang="en-US" sz="1200" baseline="0" dirty="0">
                          <a:effectLst/>
                        </a:rPr>
                        <a:t>Mild to moderate AD</a:t>
                      </a:r>
                    </a:p>
                    <a:p>
                      <a:pPr marL="0" marR="0">
                        <a:lnSpc>
                          <a:spcPct val="100000"/>
                        </a:lnSpc>
                        <a:spcBef>
                          <a:spcPts val="0"/>
                        </a:spcBef>
                        <a:spcAft>
                          <a:spcPts val="800"/>
                        </a:spcAft>
                      </a:pPr>
                      <a:r>
                        <a:rPr lang="en-US" sz="1200" baseline="0" dirty="0">
                          <a:effectLst/>
                        </a:rPr>
                        <a:t>Cognitive Impairment in Parkinson’s disease (PD)</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1.5 mg BID X 2 weeks; increase by 1.5 mg BID every 2 weeks to max dose of 12 mg/d</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Nausea***, vomiting***, diarrhea**, vertigo***, weight loss**, abdominal pain, constipation</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err="1">
                          <a:effectLst/>
                        </a:rPr>
                        <a:t>ChEI</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Caution in </a:t>
                      </a:r>
                      <a:br>
                        <a:rPr lang="en-US" sz="1200" baseline="0" dirty="0">
                          <a:effectLst/>
                        </a:rPr>
                      </a:br>
                      <a:r>
                        <a:rPr lang="en-US" sz="1200" baseline="0" dirty="0">
                          <a:effectLst/>
                        </a:rPr>
                        <a:t>low-body weight patients</a:t>
                      </a:r>
                    </a:p>
                    <a:p>
                      <a:pPr marL="0" marR="0">
                        <a:lnSpc>
                          <a:spcPct val="100000"/>
                        </a:lnSpc>
                        <a:spcBef>
                          <a:spcPts val="0"/>
                        </a:spcBef>
                        <a:spcAft>
                          <a:spcPts val="800"/>
                        </a:spcAft>
                      </a:pPr>
                      <a:r>
                        <a:rPr lang="en-US" sz="1200" baseline="0" dirty="0">
                          <a:effectLst/>
                        </a:rPr>
                        <a:t>Adjust dose in renal and hepatic impairment</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extLst>
                  <a:ext uri="{0D108BD9-81ED-4DB2-BD59-A6C34878D82A}">
                    <a16:rowId xmlns:a16="http://schemas.microsoft.com/office/drawing/2014/main" val="2441596408"/>
                  </a:ext>
                </a:extLst>
              </a:tr>
            </a:tbl>
          </a:graphicData>
        </a:graphic>
      </p:graphicFrame>
      <p:sp>
        <p:nvSpPr>
          <p:cNvPr id="6" name="Content Placeholder 5"/>
          <p:cNvSpPr>
            <a:spLocks noGrp="1"/>
          </p:cNvSpPr>
          <p:nvPr>
            <p:ph sz="half" idx="2"/>
          </p:nvPr>
        </p:nvSpPr>
        <p:spPr/>
        <p:txBody>
          <a:bodyPr/>
          <a:lstStyle/>
          <a:p>
            <a:pPr marL="0" indent="0">
              <a:buNone/>
            </a:pPr>
            <a:r>
              <a:rPr lang="en-US" dirty="0"/>
              <a:t>Somewhat*, Moderately**, Very***</a:t>
            </a:r>
            <a:endParaRPr lang="en-CA" dirty="0"/>
          </a:p>
        </p:txBody>
      </p:sp>
    </p:spTree>
    <p:extLst>
      <p:ext uri="{BB962C8B-B14F-4D97-AF65-F5344CB8AC3E}">
        <p14:creationId xmlns:p14="http://schemas.microsoft.com/office/powerpoint/2010/main" val="219439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FDA-approved Medications for Dementia, continued</a:t>
            </a:r>
            <a:endParaRPr lang="en-US" dirty="0"/>
          </a:p>
        </p:txBody>
      </p:sp>
      <p:graphicFrame>
        <p:nvGraphicFramePr>
          <p:cNvPr id="4" name="Content Placeholder 3" title="Table with information on four medications"/>
          <p:cNvGraphicFramePr>
            <a:graphicFrameLocks noGrp="1"/>
          </p:cNvGraphicFramePr>
          <p:nvPr>
            <p:ph sz="half" idx="1"/>
            <p:extLst>
              <p:ext uri="{D42A27DB-BD31-4B8C-83A1-F6EECF244321}">
                <p14:modId xmlns:p14="http://schemas.microsoft.com/office/powerpoint/2010/main" val="3666273791"/>
              </p:ext>
            </p:extLst>
          </p:nvPr>
        </p:nvGraphicFramePr>
        <p:xfrm>
          <a:off x="374650" y="1069975"/>
          <a:ext cx="8405557" cy="4625593"/>
        </p:xfrm>
        <a:graphic>
          <a:graphicData uri="http://schemas.openxmlformats.org/drawingml/2006/table">
            <a:tbl>
              <a:tblPr firstRow="1" firstCol="1" bandRow="1">
                <a:tableStyleId>{5C22544A-7EE6-4342-B048-85BDC9FD1C3A}</a:tableStyleId>
              </a:tblPr>
              <a:tblGrid>
                <a:gridCol w="1076216">
                  <a:extLst>
                    <a:ext uri="{9D8B030D-6E8A-4147-A177-3AD203B41FA5}">
                      <a16:colId xmlns:a16="http://schemas.microsoft.com/office/drawing/2014/main" val="478803309"/>
                    </a:ext>
                  </a:extLst>
                </a:gridCol>
                <a:gridCol w="915091">
                  <a:extLst>
                    <a:ext uri="{9D8B030D-6E8A-4147-A177-3AD203B41FA5}">
                      <a16:colId xmlns:a16="http://schemas.microsoft.com/office/drawing/2014/main" val="722169185"/>
                    </a:ext>
                  </a:extLst>
                </a:gridCol>
                <a:gridCol w="2363986">
                  <a:extLst>
                    <a:ext uri="{9D8B030D-6E8A-4147-A177-3AD203B41FA5}">
                      <a16:colId xmlns:a16="http://schemas.microsoft.com/office/drawing/2014/main" val="1307954868"/>
                    </a:ext>
                  </a:extLst>
                </a:gridCol>
                <a:gridCol w="1601410">
                  <a:extLst>
                    <a:ext uri="{9D8B030D-6E8A-4147-A177-3AD203B41FA5}">
                      <a16:colId xmlns:a16="http://schemas.microsoft.com/office/drawing/2014/main" val="3781166600"/>
                    </a:ext>
                  </a:extLst>
                </a:gridCol>
                <a:gridCol w="1067607">
                  <a:extLst>
                    <a:ext uri="{9D8B030D-6E8A-4147-A177-3AD203B41FA5}">
                      <a16:colId xmlns:a16="http://schemas.microsoft.com/office/drawing/2014/main" val="2248729219"/>
                    </a:ext>
                  </a:extLst>
                </a:gridCol>
                <a:gridCol w="1381247">
                  <a:extLst>
                    <a:ext uri="{9D8B030D-6E8A-4147-A177-3AD203B41FA5}">
                      <a16:colId xmlns:a16="http://schemas.microsoft.com/office/drawing/2014/main" val="1155907991"/>
                    </a:ext>
                  </a:extLst>
                </a:gridCol>
              </a:tblGrid>
              <a:tr h="221129">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200" dirty="0">
                          <a:effectLst/>
                        </a:rPr>
                        <a:t>Medication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0" marB="0">
                    <a:solidFill>
                      <a:schemeClr val="tx2"/>
                    </a:solidFill>
                  </a:tcPr>
                </a:tc>
                <a:tc>
                  <a:txBody>
                    <a:bodyPr/>
                    <a:lstStyle/>
                    <a:p>
                      <a:pPr marL="0" marR="0">
                        <a:lnSpc>
                          <a:spcPct val="100000"/>
                        </a:lnSpc>
                        <a:spcBef>
                          <a:spcPts val="0"/>
                        </a:spcBef>
                        <a:spcAft>
                          <a:spcPts val="800"/>
                        </a:spcAft>
                      </a:pPr>
                      <a:r>
                        <a:rPr lang="en-US" sz="1200" b="1" dirty="0">
                          <a:effectLst/>
                        </a:rPr>
                        <a:t>Indications</a:t>
                      </a:r>
                      <a:endParaRPr lang="en-US" sz="12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36576" marB="36576">
                    <a:solidFill>
                      <a:schemeClr val="tx2"/>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200" b="1" dirty="0">
                          <a:effectLst/>
                        </a:rPr>
                        <a:t>Dosing Guidelines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36576" marB="36576">
                    <a:solidFill>
                      <a:schemeClr val="tx2"/>
                    </a:solidFill>
                  </a:tcPr>
                </a:tc>
                <a:tc>
                  <a:txBody>
                    <a:bodyPr/>
                    <a:lstStyle/>
                    <a:p>
                      <a:pPr marL="0" marR="0">
                        <a:lnSpc>
                          <a:spcPct val="100000"/>
                        </a:lnSpc>
                        <a:spcBef>
                          <a:spcPts val="0"/>
                        </a:spcBef>
                        <a:spcAft>
                          <a:spcPts val="800"/>
                        </a:spcAft>
                      </a:pPr>
                      <a:r>
                        <a:rPr lang="en-US" sz="1200" b="1" baseline="0" dirty="0">
                          <a:effectLst/>
                          <a:latin typeface="+mn-lt"/>
                          <a:ea typeface="+mn-ea"/>
                          <a:cs typeface="+mn-cs"/>
                        </a:rPr>
                        <a:t>Adverse Effects</a:t>
                      </a:r>
                      <a:endParaRPr lang="en-US" sz="12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36576" marB="36576">
                    <a:solidFill>
                      <a:schemeClr val="tx2"/>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200" b="1" kern="1200" dirty="0">
                          <a:solidFill>
                            <a:schemeClr val="bg1"/>
                          </a:solidFill>
                          <a:effectLst/>
                          <a:latin typeface="+mn-lt"/>
                          <a:ea typeface="+mn-ea"/>
                          <a:cs typeface="+mn-cs"/>
                        </a:rPr>
                        <a:t>Mechanism </a:t>
                      </a:r>
                      <a:br>
                        <a:rPr lang="en-US" sz="1200" b="1" kern="1200" dirty="0">
                          <a:solidFill>
                            <a:schemeClr val="bg1"/>
                          </a:solidFill>
                          <a:effectLst/>
                          <a:latin typeface="+mn-lt"/>
                          <a:ea typeface="+mn-ea"/>
                          <a:cs typeface="+mn-cs"/>
                        </a:rPr>
                      </a:br>
                      <a:r>
                        <a:rPr lang="en-US" sz="1200" b="1" kern="1200" dirty="0">
                          <a:solidFill>
                            <a:schemeClr val="bg1"/>
                          </a:solidFill>
                          <a:effectLst/>
                          <a:latin typeface="+mn-lt"/>
                          <a:ea typeface="+mn-ea"/>
                          <a:cs typeface="+mn-cs"/>
                        </a:rPr>
                        <a:t>of Action</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36576" marB="36576">
                    <a:solidFill>
                      <a:schemeClr val="tx2"/>
                    </a:solidFill>
                  </a:tcPr>
                </a:tc>
                <a:tc>
                  <a:txBody>
                    <a:bodyPr/>
                    <a:lstStyle/>
                    <a:p>
                      <a:pPr marL="0" marR="0">
                        <a:lnSpc>
                          <a:spcPct val="100000"/>
                        </a:lnSpc>
                        <a:spcBef>
                          <a:spcPts val="0"/>
                        </a:spcBef>
                        <a:spcAft>
                          <a:spcPts val="800"/>
                        </a:spcAft>
                      </a:pPr>
                      <a:r>
                        <a:rPr lang="en-US" sz="1200" b="1" baseline="0" dirty="0">
                          <a:effectLst/>
                          <a:latin typeface="Calibri" panose="020F0502020204030204" pitchFamily="34" charset="0"/>
                          <a:ea typeface="Calibri" panose="020F0502020204030204" pitchFamily="34" charset="0"/>
                          <a:cs typeface="Times New Roman" panose="02020603050405020304" pitchFamily="18" charset="0"/>
                        </a:rPr>
                        <a:t>Other</a:t>
                      </a:r>
                    </a:p>
                  </a:txBody>
                  <a:tcPr marL="91509" marR="91509" marT="36576" marB="36576">
                    <a:solidFill>
                      <a:schemeClr val="tx2"/>
                    </a:solidFill>
                  </a:tcPr>
                </a:tc>
                <a:extLst>
                  <a:ext uri="{0D108BD9-81ED-4DB2-BD59-A6C34878D82A}">
                    <a16:rowId xmlns:a16="http://schemas.microsoft.com/office/drawing/2014/main" val="10000"/>
                  </a:ext>
                </a:extLst>
              </a:tr>
              <a:tr h="1161288">
                <a:tc>
                  <a:txBody>
                    <a:bodyPr/>
                    <a:lstStyle/>
                    <a:p>
                      <a:pPr marL="0" marR="0">
                        <a:lnSpc>
                          <a:spcPct val="100000"/>
                        </a:lnSpc>
                        <a:spcBef>
                          <a:spcPts val="0"/>
                        </a:spcBef>
                        <a:spcAft>
                          <a:spcPts val="800"/>
                        </a:spcAft>
                      </a:pPr>
                      <a:r>
                        <a:rPr lang="en-US" sz="1200" baseline="0" dirty="0">
                          <a:effectLst/>
                        </a:rPr>
                        <a:t>Rivastigmine Patch</a:t>
                      </a:r>
                    </a:p>
                  </a:txBody>
                  <a:tcPr marL="91509" marR="91509" marT="54864" marB="0">
                    <a:solidFill>
                      <a:schemeClr val="tx2"/>
                    </a:solidFill>
                  </a:tcPr>
                </a:tc>
                <a:tc>
                  <a:txBody>
                    <a:bodyPr/>
                    <a:lstStyle/>
                    <a:p>
                      <a:pPr marL="0" marR="0">
                        <a:lnSpc>
                          <a:spcPct val="100000"/>
                        </a:lnSpc>
                        <a:spcBef>
                          <a:spcPts val="0"/>
                        </a:spcBef>
                        <a:spcAft>
                          <a:spcPts val="800"/>
                        </a:spcAft>
                      </a:pPr>
                      <a:r>
                        <a:rPr lang="en-US" sz="1200" baseline="0" dirty="0">
                          <a:effectLst/>
                        </a:rPr>
                        <a:t>Mild to moderate AD</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400"/>
                        </a:spcAft>
                      </a:pPr>
                      <a:r>
                        <a:rPr lang="en-US" sz="1200" baseline="0" dirty="0">
                          <a:effectLst/>
                        </a:rPr>
                        <a:t>4.6 mg/24 h topical QD X 4 weeks</a:t>
                      </a:r>
                    </a:p>
                    <a:p>
                      <a:pPr marL="0" marR="0">
                        <a:lnSpc>
                          <a:spcPct val="100000"/>
                        </a:lnSpc>
                        <a:spcBef>
                          <a:spcPts val="0"/>
                        </a:spcBef>
                        <a:spcAft>
                          <a:spcPts val="400"/>
                        </a:spcAft>
                      </a:pPr>
                      <a:r>
                        <a:rPr lang="en-US" sz="1200" baseline="0" dirty="0">
                          <a:effectLst/>
                        </a:rPr>
                        <a:t>Titrate to 9.5 mg/24 </a:t>
                      </a:r>
                      <a:r>
                        <a:rPr lang="en-US" sz="1200" baseline="0" dirty="0" err="1">
                          <a:effectLst/>
                        </a:rPr>
                        <a:t>h</a:t>
                      </a:r>
                      <a:r>
                        <a:rPr lang="en-US" sz="1200" baseline="0" dirty="0">
                          <a:effectLst/>
                        </a:rPr>
                        <a:t> topical QD</a:t>
                      </a:r>
                    </a:p>
                    <a:p>
                      <a:pPr marL="0" marR="0">
                        <a:lnSpc>
                          <a:spcPct val="100000"/>
                        </a:lnSpc>
                        <a:spcBef>
                          <a:spcPts val="0"/>
                        </a:spcBef>
                        <a:spcAft>
                          <a:spcPts val="400"/>
                        </a:spcAft>
                      </a:pPr>
                      <a:r>
                        <a:rPr lang="en-US" sz="1200" baseline="0" dirty="0">
                          <a:effectLst/>
                        </a:rPr>
                        <a:t>Severe dementia: max of 13.3 mg/</a:t>
                      </a:r>
                      <a:br>
                        <a:rPr lang="en-US" sz="1200" baseline="0" dirty="0">
                          <a:effectLst/>
                        </a:rPr>
                      </a:br>
                      <a:r>
                        <a:rPr lang="en-US" sz="1200" baseline="0" dirty="0">
                          <a:effectLst/>
                        </a:rPr>
                        <a:t>24 h topical QD after 4 weeks at lower dose</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 </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err="1">
                          <a:effectLst/>
                        </a:rPr>
                        <a:t>ChEI</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Adjust dose in low- and high-body weight patients</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extLst>
                  <a:ext uri="{0D108BD9-81ED-4DB2-BD59-A6C34878D82A}">
                    <a16:rowId xmlns:a16="http://schemas.microsoft.com/office/drawing/2014/main" val="3656674540"/>
                  </a:ext>
                </a:extLst>
              </a:tr>
              <a:tr h="914400">
                <a:tc>
                  <a:txBody>
                    <a:bodyPr/>
                    <a:lstStyle/>
                    <a:p>
                      <a:pPr marL="0" marR="0">
                        <a:lnSpc>
                          <a:spcPct val="100000"/>
                        </a:lnSpc>
                        <a:spcBef>
                          <a:spcPts val="0"/>
                        </a:spcBef>
                        <a:spcAft>
                          <a:spcPts val="800"/>
                        </a:spcAft>
                      </a:pPr>
                      <a:r>
                        <a:rPr lang="en-US" sz="1200" baseline="0" dirty="0">
                          <a:effectLst/>
                        </a:rPr>
                        <a:t>Memantine (tablets and solution) </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solidFill>
                      <a:schemeClr val="tx2"/>
                    </a:solidFill>
                  </a:tcPr>
                </a:tc>
                <a:tc>
                  <a:txBody>
                    <a:bodyPr/>
                    <a:lstStyle/>
                    <a:p>
                      <a:pPr marL="0" marR="0">
                        <a:lnSpc>
                          <a:spcPct val="100000"/>
                        </a:lnSpc>
                        <a:spcBef>
                          <a:spcPts val="0"/>
                        </a:spcBef>
                        <a:spcAft>
                          <a:spcPts val="800"/>
                        </a:spcAft>
                      </a:pPr>
                      <a:r>
                        <a:rPr lang="en-US" sz="1200" baseline="0" dirty="0">
                          <a:effectLst/>
                        </a:rPr>
                        <a:t>Moderate to severe AD</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5 mg/d for 1 week, then 5 mg BID for 1 week, then 10 mg/d am and 5 mg pm then 10 mg BID</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Dizziness, headache, confusion, constipation</a:t>
                      </a:r>
                    </a:p>
                    <a:p>
                      <a:pPr marL="0" marR="0">
                        <a:lnSpc>
                          <a:spcPct val="100000"/>
                        </a:lnSpc>
                        <a:spcBef>
                          <a:spcPts val="0"/>
                        </a:spcBef>
                        <a:spcAft>
                          <a:spcPts val="800"/>
                        </a:spcAft>
                      </a:pPr>
                      <a:r>
                        <a:rPr lang="en-US" sz="1200" baseline="0" dirty="0">
                          <a:effectLst/>
                        </a:rPr>
                        <a:t> </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NMDA</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Adjust dose in severe renal and hepatic impairment</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extLst>
                  <a:ext uri="{0D108BD9-81ED-4DB2-BD59-A6C34878D82A}">
                    <a16:rowId xmlns:a16="http://schemas.microsoft.com/office/drawing/2014/main" val="782097101"/>
                  </a:ext>
                </a:extLst>
              </a:tr>
              <a:tr h="914400">
                <a:tc>
                  <a:txBody>
                    <a:bodyPr/>
                    <a:lstStyle/>
                    <a:p>
                      <a:pPr marL="0" marR="0">
                        <a:lnSpc>
                          <a:spcPct val="100000"/>
                        </a:lnSpc>
                        <a:spcBef>
                          <a:spcPts val="0"/>
                        </a:spcBef>
                        <a:spcAft>
                          <a:spcPts val="800"/>
                        </a:spcAft>
                      </a:pPr>
                      <a:r>
                        <a:rPr lang="en-US" sz="1200" baseline="0" dirty="0">
                          <a:effectLst/>
                        </a:rPr>
                        <a:t>Memantine XR capsules</a:t>
                      </a:r>
                    </a:p>
                  </a:txBody>
                  <a:tcPr marL="91509" marR="91509" marT="54864" marB="0">
                    <a:solidFill>
                      <a:schemeClr val="tx2"/>
                    </a:solidFill>
                  </a:tcPr>
                </a:tc>
                <a:tc>
                  <a:txBody>
                    <a:bodyPr/>
                    <a:lstStyle/>
                    <a:p>
                      <a:pPr marL="0" marR="0">
                        <a:lnSpc>
                          <a:spcPct val="100000"/>
                        </a:lnSpc>
                        <a:spcBef>
                          <a:spcPts val="0"/>
                        </a:spcBef>
                        <a:spcAft>
                          <a:spcPts val="800"/>
                        </a:spcAft>
                      </a:pPr>
                      <a:r>
                        <a:rPr lang="en-US" sz="1200" baseline="0" dirty="0">
                          <a:effectLst/>
                        </a:rPr>
                        <a:t>Moderate to severe AD</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400"/>
                        </a:spcAft>
                      </a:pPr>
                      <a:r>
                        <a:rPr lang="en-US" sz="1200" baseline="0" dirty="0">
                          <a:effectLst/>
                        </a:rPr>
                        <a:t>Memantine XR: 7 mg/d X 1 week, then 14 mg/d X 1 week, then </a:t>
                      </a:r>
                      <a:br>
                        <a:rPr lang="en-US" sz="1200" baseline="0" dirty="0">
                          <a:effectLst/>
                        </a:rPr>
                      </a:br>
                      <a:r>
                        <a:rPr lang="en-US" sz="1200" baseline="0" dirty="0">
                          <a:effectLst/>
                        </a:rPr>
                        <a:t>21 mg/d X 1 week to maximum </a:t>
                      </a:r>
                      <a:br>
                        <a:rPr lang="en-US" sz="1200" baseline="0" dirty="0">
                          <a:effectLst/>
                        </a:rPr>
                      </a:br>
                      <a:r>
                        <a:rPr lang="en-US" sz="1200" baseline="0" dirty="0">
                          <a:effectLst/>
                        </a:rPr>
                        <a:t>of 28 mg/d</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Dizziness, headache, confusion, constipation</a:t>
                      </a:r>
                    </a:p>
                  </a:txBody>
                  <a:tcPr marL="91509" marR="91509" marT="54864" marB="0"/>
                </a:tc>
                <a:tc>
                  <a:txBody>
                    <a:bodyPr/>
                    <a:lstStyle/>
                    <a:p>
                      <a:pPr marL="0" marR="0">
                        <a:lnSpc>
                          <a:spcPct val="100000"/>
                        </a:lnSpc>
                        <a:spcBef>
                          <a:spcPts val="0"/>
                        </a:spcBef>
                        <a:spcAft>
                          <a:spcPts val="800"/>
                        </a:spcAft>
                      </a:pPr>
                      <a:r>
                        <a:rPr lang="en-US" sz="1200" baseline="0" dirty="0">
                          <a:effectLst/>
                        </a:rPr>
                        <a:t>NMDA</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Adjust dose in severe renal and hepatic impairment </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extLst>
                  <a:ext uri="{0D108BD9-81ED-4DB2-BD59-A6C34878D82A}">
                    <a16:rowId xmlns:a16="http://schemas.microsoft.com/office/drawing/2014/main" val="3186929741"/>
                  </a:ext>
                </a:extLst>
              </a:tr>
              <a:tr h="1196593">
                <a:tc>
                  <a:txBody>
                    <a:bodyPr/>
                    <a:lstStyle/>
                    <a:p>
                      <a:pPr marL="0" marR="0">
                        <a:lnSpc>
                          <a:spcPct val="100000"/>
                        </a:lnSpc>
                        <a:spcBef>
                          <a:spcPts val="0"/>
                        </a:spcBef>
                        <a:spcAft>
                          <a:spcPts val="800"/>
                        </a:spcAft>
                      </a:pPr>
                      <a:r>
                        <a:rPr lang="en-US" sz="1200" baseline="0" dirty="0">
                          <a:effectLst/>
                        </a:rPr>
                        <a:t>Memantine XR with Donepezil</a:t>
                      </a:r>
                    </a:p>
                  </a:txBody>
                  <a:tcPr marL="91509" marR="91509" marT="54864" marB="0">
                    <a:solidFill>
                      <a:schemeClr val="tx2"/>
                    </a:solidFill>
                  </a:tcPr>
                </a:tc>
                <a:tc>
                  <a:txBody>
                    <a:bodyPr/>
                    <a:lstStyle/>
                    <a:p>
                      <a:pPr marL="0" marR="0">
                        <a:lnSpc>
                          <a:spcPct val="100000"/>
                        </a:lnSpc>
                        <a:spcBef>
                          <a:spcPts val="0"/>
                        </a:spcBef>
                        <a:spcAft>
                          <a:spcPts val="800"/>
                        </a:spcAft>
                      </a:pPr>
                      <a:r>
                        <a:rPr lang="en-US" sz="1200" baseline="0" dirty="0">
                          <a:effectLst/>
                        </a:rPr>
                        <a:t>Moderate to severe AD</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400"/>
                        </a:spcAft>
                      </a:pPr>
                      <a:r>
                        <a:rPr lang="en-US" sz="1200" baseline="0" dirty="0">
                          <a:effectLst/>
                        </a:rPr>
                        <a:t>Memantine XR 14 mg/Donepezil 10 mg once daily </a:t>
                      </a:r>
                    </a:p>
                    <a:p>
                      <a:pPr marL="0" marR="0">
                        <a:lnSpc>
                          <a:spcPct val="100000"/>
                        </a:lnSpc>
                        <a:spcBef>
                          <a:spcPts val="0"/>
                        </a:spcBef>
                        <a:spcAft>
                          <a:spcPts val="400"/>
                        </a:spcAft>
                      </a:pPr>
                      <a:r>
                        <a:rPr lang="en-US" sz="1200" b="0" baseline="0" dirty="0">
                          <a:effectLst/>
                        </a:rPr>
                        <a:t>OR</a:t>
                      </a:r>
                    </a:p>
                    <a:p>
                      <a:pPr marL="0" marR="0">
                        <a:lnSpc>
                          <a:spcPct val="100000"/>
                        </a:lnSpc>
                        <a:spcBef>
                          <a:spcPts val="0"/>
                        </a:spcBef>
                        <a:spcAft>
                          <a:spcPts val="0"/>
                        </a:spcAft>
                      </a:pPr>
                      <a:r>
                        <a:rPr lang="en-US" sz="1200" baseline="0" dirty="0">
                          <a:effectLst/>
                        </a:rPr>
                        <a:t>Memantine XR 28 mg/Donepezil 10 mg once daily</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Dizziness, headache, confusion, diarrhea, vomiting, anorexia, nausea, ecchymosis</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NMDA/</a:t>
                      </a:r>
                      <a:r>
                        <a:rPr lang="en-US" sz="1200" baseline="0" dirty="0" err="1">
                          <a:effectLst/>
                        </a:rPr>
                        <a:t>ChEI</a:t>
                      </a:r>
                      <a:endParaRPr lang="en-US" sz="12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1509" marR="91509" marT="54864" marB="0"/>
                </a:tc>
                <a:tc>
                  <a:txBody>
                    <a:bodyPr/>
                    <a:lstStyle/>
                    <a:p>
                      <a:pPr marL="0" marR="0">
                        <a:lnSpc>
                          <a:spcPct val="100000"/>
                        </a:lnSpc>
                        <a:spcBef>
                          <a:spcPts val="0"/>
                        </a:spcBef>
                        <a:spcAft>
                          <a:spcPts val="800"/>
                        </a:spcAft>
                      </a:pPr>
                      <a:r>
                        <a:rPr lang="en-US" sz="1200" baseline="0" dirty="0">
                          <a:effectLst/>
                        </a:rPr>
                        <a:t>Adjust dose in severe renal and hepatic impairment</a:t>
                      </a:r>
                    </a:p>
                  </a:txBody>
                  <a:tcPr marL="91509" marR="91509" marT="54864" marB="0"/>
                </a:tc>
                <a:extLst>
                  <a:ext uri="{0D108BD9-81ED-4DB2-BD59-A6C34878D82A}">
                    <a16:rowId xmlns:a16="http://schemas.microsoft.com/office/drawing/2014/main" val="1992084121"/>
                  </a:ext>
                </a:extLst>
              </a:tr>
            </a:tbl>
          </a:graphicData>
        </a:graphic>
      </p:graphicFrame>
      <p:sp>
        <p:nvSpPr>
          <p:cNvPr id="3" name="Content Placeholder 2"/>
          <p:cNvSpPr>
            <a:spLocks noGrp="1"/>
          </p:cNvSpPr>
          <p:nvPr>
            <p:ph sz="half" idx="2"/>
          </p:nvPr>
        </p:nvSpPr>
        <p:spPr>
          <a:xfrm>
            <a:off x="374904" y="5821680"/>
            <a:ext cx="3739896" cy="274320"/>
          </a:xfrm>
        </p:spPr>
        <p:txBody>
          <a:bodyPr/>
          <a:lstStyle/>
          <a:p>
            <a:pPr marL="0" indent="0">
              <a:buNone/>
            </a:pPr>
            <a:r>
              <a:rPr lang="en-US" dirty="0"/>
              <a:t>Somewhat*, Moderately**, Very***</a:t>
            </a:r>
            <a:endParaRPr lang="en-CA" dirty="0"/>
          </a:p>
        </p:txBody>
      </p:sp>
    </p:spTree>
    <p:extLst>
      <p:ext uri="{BB962C8B-B14F-4D97-AF65-F5344CB8AC3E}">
        <p14:creationId xmlns:p14="http://schemas.microsoft.com/office/powerpoint/2010/main" val="1609246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1999"/>
            <a:ext cx="8229600" cy="914401"/>
          </a:xfrm>
        </p:spPr>
        <p:txBody>
          <a:bodyPr>
            <a:noAutofit/>
          </a:bodyPr>
          <a:lstStyle/>
          <a:p>
            <a:r>
              <a:rPr lang="en-US" b="1" dirty="0"/>
              <a:t>Cholinesterase Inhibitors (</a:t>
            </a:r>
            <a:r>
              <a:rPr lang="en-US" b="1" dirty="0" err="1"/>
              <a:t>ChEIs</a:t>
            </a:r>
            <a:r>
              <a:rPr lang="en-US" b="1" dirty="0"/>
              <a:t>) for Alzheimer’s Disease</a:t>
            </a:r>
            <a:endParaRPr lang="en-US" dirty="0"/>
          </a:p>
        </p:txBody>
      </p:sp>
      <p:sp>
        <p:nvSpPr>
          <p:cNvPr id="3" name="Content Placeholder 2"/>
          <p:cNvSpPr>
            <a:spLocks noGrp="1"/>
          </p:cNvSpPr>
          <p:nvPr>
            <p:ph idx="1"/>
          </p:nvPr>
        </p:nvSpPr>
        <p:spPr>
          <a:xfrm>
            <a:off x="533400" y="1676401"/>
            <a:ext cx="8229600" cy="4724400"/>
          </a:xfrm>
        </p:spPr>
        <p:txBody>
          <a:bodyPr>
            <a:normAutofit/>
          </a:bodyPr>
          <a:lstStyle/>
          <a:p>
            <a:pPr lvl="0"/>
            <a:r>
              <a:rPr lang="en-US" dirty="0"/>
              <a:t>It is hypothesized that </a:t>
            </a:r>
            <a:r>
              <a:rPr lang="en-US" dirty="0" err="1"/>
              <a:t>ChEIs</a:t>
            </a:r>
            <a:r>
              <a:rPr lang="en-US" dirty="0"/>
              <a:t> work by inhibiting the enzyme acetylcholinesterase (</a:t>
            </a:r>
            <a:r>
              <a:rPr lang="en-US" dirty="0" err="1"/>
              <a:t>AChE</a:t>
            </a:r>
            <a:r>
              <a:rPr lang="en-US" dirty="0"/>
              <a:t>) which breaks down the neurotransmitter acetylcholine (Li et al., 2015).</a:t>
            </a:r>
          </a:p>
          <a:p>
            <a:pPr lvl="0"/>
            <a:r>
              <a:rPr lang="en-US" dirty="0" err="1"/>
              <a:t>ChEIs</a:t>
            </a:r>
            <a:r>
              <a:rPr lang="en-US" dirty="0"/>
              <a:t> are used as symptomatic treatments (</a:t>
            </a:r>
            <a:r>
              <a:rPr lang="en-US" dirty="0" err="1"/>
              <a:t>Uriri</a:t>
            </a:r>
            <a:r>
              <a:rPr lang="en-US" dirty="0"/>
              <a:t>-Glover et al., 2015).</a:t>
            </a:r>
          </a:p>
          <a:p>
            <a:pPr lvl="1">
              <a:buFont typeface="Courier New" panose="02070309020205020404" pitchFamily="49" charset="0"/>
              <a:buChar char="o"/>
            </a:pPr>
            <a:r>
              <a:rPr lang="en-US" sz="2000" dirty="0"/>
              <a:t>They may temporarily delay symptoms from worsening.</a:t>
            </a:r>
          </a:p>
          <a:p>
            <a:pPr lvl="1">
              <a:buFont typeface="Courier New" panose="02070309020205020404" pitchFamily="49" charset="0"/>
              <a:buChar char="o"/>
            </a:pPr>
            <a:r>
              <a:rPr lang="en-US" sz="2000" dirty="0"/>
              <a:t>At best, they afford modest improvements or maintenance of current levels of function for some </a:t>
            </a:r>
            <a:r>
              <a:rPr lang="en-US" sz="2000" dirty="0" err="1"/>
              <a:t>PLwd</a:t>
            </a:r>
            <a:r>
              <a:rPr lang="en-US" sz="2000" dirty="0"/>
              <a:t> (</a:t>
            </a:r>
            <a:r>
              <a:rPr lang="en-US" sz="2000" dirty="0" err="1"/>
              <a:t>Ströhle</a:t>
            </a:r>
            <a:r>
              <a:rPr lang="en-US" sz="2000" dirty="0"/>
              <a:t> et al., 2015.)</a:t>
            </a:r>
          </a:p>
          <a:p>
            <a:pPr lvl="0"/>
            <a:r>
              <a:rPr lang="en-US" dirty="0"/>
              <a:t>As a class, </a:t>
            </a:r>
            <a:r>
              <a:rPr lang="en-US" dirty="0" err="1"/>
              <a:t>ChEIs</a:t>
            </a:r>
            <a:r>
              <a:rPr lang="en-US" dirty="0"/>
              <a:t> can take up to 6 weeks before improvement is observed (</a:t>
            </a:r>
            <a:r>
              <a:rPr lang="en-US" dirty="0" err="1"/>
              <a:t>Uriri</a:t>
            </a:r>
            <a:r>
              <a:rPr lang="en-US" dirty="0"/>
              <a:t>-Glover et al., 2012).</a:t>
            </a:r>
          </a:p>
          <a:p>
            <a:pPr lvl="0"/>
            <a:r>
              <a:rPr lang="en-US" dirty="0"/>
              <a:t>As dementia progresses, the effectiveness of </a:t>
            </a:r>
            <a:r>
              <a:rPr lang="en-US" dirty="0" err="1"/>
              <a:t>ChEIs</a:t>
            </a:r>
            <a:r>
              <a:rPr lang="en-US" dirty="0"/>
              <a:t> may be reduced (</a:t>
            </a:r>
            <a:r>
              <a:rPr lang="en-US" dirty="0" err="1"/>
              <a:t>Caccamo</a:t>
            </a:r>
            <a:r>
              <a:rPr lang="en-US" dirty="0"/>
              <a:t> et al.).</a:t>
            </a:r>
          </a:p>
          <a:p>
            <a:pPr lvl="0"/>
            <a:r>
              <a:rPr lang="en-US" dirty="0"/>
              <a:t>It is not yet known how long PLwD should continue on </a:t>
            </a:r>
            <a:r>
              <a:rPr lang="en-US" dirty="0" err="1"/>
              <a:t>ChEIs</a:t>
            </a:r>
            <a:r>
              <a:rPr lang="en-US" dirty="0"/>
              <a:t> (</a:t>
            </a:r>
            <a:r>
              <a:rPr lang="en-US" dirty="0" err="1"/>
              <a:t>O’Regan</a:t>
            </a:r>
            <a:r>
              <a:rPr lang="en-US" dirty="0"/>
              <a:t> et al., 2015).</a:t>
            </a:r>
          </a:p>
        </p:txBody>
      </p:sp>
    </p:spTree>
    <p:extLst>
      <p:ext uri="{BB962C8B-B14F-4D97-AF65-F5344CB8AC3E}">
        <p14:creationId xmlns:p14="http://schemas.microsoft.com/office/powerpoint/2010/main" val="387946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399"/>
            <a:ext cx="8229600" cy="371475"/>
          </a:xfrm>
        </p:spPr>
        <p:txBody>
          <a:bodyPr>
            <a:noAutofit/>
          </a:bodyPr>
          <a:lstStyle/>
          <a:p>
            <a:pPr>
              <a:lnSpc>
                <a:spcPct val="50000"/>
              </a:lnSpc>
            </a:pPr>
            <a:r>
              <a:rPr lang="en-US" b="1" dirty="0"/>
              <a:t>Adverse Effects Associated With </a:t>
            </a:r>
            <a:r>
              <a:rPr lang="en-US" b="1" dirty="0" err="1"/>
              <a:t>ChEIs</a:t>
            </a:r>
            <a:endParaRPr lang="en-US" dirty="0"/>
          </a:p>
        </p:txBody>
      </p:sp>
      <p:sp>
        <p:nvSpPr>
          <p:cNvPr id="3" name="Content Placeholder 2"/>
          <p:cNvSpPr>
            <a:spLocks noGrp="1"/>
          </p:cNvSpPr>
          <p:nvPr>
            <p:ph idx="1"/>
          </p:nvPr>
        </p:nvSpPr>
        <p:spPr>
          <a:xfrm>
            <a:off x="533400" y="1463040"/>
            <a:ext cx="8229600" cy="3718559"/>
          </a:xfrm>
        </p:spPr>
        <p:txBody>
          <a:bodyPr>
            <a:noAutofit/>
          </a:bodyPr>
          <a:lstStyle/>
          <a:p>
            <a:pPr lvl="0"/>
            <a:r>
              <a:rPr lang="en-US" sz="2000" dirty="0"/>
              <a:t>There are minimal differences between the </a:t>
            </a:r>
            <a:r>
              <a:rPr lang="en-US" sz="2000" dirty="0" err="1"/>
              <a:t>ChEIs</a:t>
            </a:r>
            <a:r>
              <a:rPr lang="en-US" sz="2000" dirty="0"/>
              <a:t> in effectiveness but some differences in the adverse effects (AE) profiles (</a:t>
            </a:r>
            <a:r>
              <a:rPr lang="en-US" sz="2000" dirty="0" err="1"/>
              <a:t>Massoud</a:t>
            </a:r>
            <a:r>
              <a:rPr lang="en-US" sz="2000" dirty="0"/>
              <a:t> et al., 2011).</a:t>
            </a:r>
          </a:p>
          <a:p>
            <a:pPr lvl="0"/>
            <a:r>
              <a:rPr lang="en-US" sz="2000" dirty="0"/>
              <a:t>The most common side effects are gastrointestinal (GI) complaints (</a:t>
            </a:r>
            <a:r>
              <a:rPr lang="en-US" sz="2000" dirty="0" err="1"/>
              <a:t>Borisovskaya</a:t>
            </a:r>
            <a:r>
              <a:rPr lang="en-US" sz="2000" dirty="0"/>
              <a:t> et al., 2014; </a:t>
            </a:r>
            <a:r>
              <a:rPr lang="en-US" sz="2000" dirty="0" err="1"/>
              <a:t>Sheffrin</a:t>
            </a:r>
            <a:r>
              <a:rPr lang="en-US" sz="2000" dirty="0"/>
              <a:t> et al., 2015; </a:t>
            </a:r>
            <a:r>
              <a:rPr lang="en-US" sz="2000" dirty="0" err="1"/>
              <a:t>Uriri</a:t>
            </a:r>
            <a:r>
              <a:rPr lang="en-US" sz="2000" dirty="0"/>
              <a:t>-Glover et al., 2012).</a:t>
            </a:r>
          </a:p>
          <a:p>
            <a:pPr lvl="1">
              <a:buFont typeface="Courier New" panose="02070309020205020404" pitchFamily="49" charset="0"/>
              <a:buChar char="o"/>
            </a:pPr>
            <a:r>
              <a:rPr lang="en-US" sz="2000" dirty="0"/>
              <a:t>The increased risk of weight loss should be considered when prescribing for elderly PLwD (</a:t>
            </a:r>
            <a:r>
              <a:rPr lang="en-US" sz="2000" dirty="0" err="1"/>
              <a:t>Sheffrin</a:t>
            </a:r>
            <a:r>
              <a:rPr lang="en-US" sz="2000" dirty="0"/>
              <a:t> et al., 2015).</a:t>
            </a:r>
          </a:p>
          <a:p>
            <a:pPr lvl="1">
              <a:buFont typeface="Courier New" panose="02070309020205020404" pitchFamily="49" charset="0"/>
              <a:buChar char="o"/>
            </a:pPr>
            <a:r>
              <a:rPr lang="en-US" sz="2000" dirty="0"/>
              <a:t>GI complaints are more common than cardiovascular concerns (</a:t>
            </a:r>
            <a:r>
              <a:rPr lang="en-US" sz="2000" dirty="0" err="1"/>
              <a:t>Howes</a:t>
            </a:r>
            <a:r>
              <a:rPr lang="en-US" sz="2000" dirty="0"/>
              <a:t>, 2014; </a:t>
            </a:r>
            <a:r>
              <a:rPr lang="en-US" sz="2000" dirty="0" err="1"/>
              <a:t>Nordström</a:t>
            </a:r>
            <a:r>
              <a:rPr lang="en-US" sz="2000" dirty="0"/>
              <a:t> et al., 2013).</a:t>
            </a:r>
          </a:p>
          <a:p>
            <a:r>
              <a:rPr lang="en-US" sz="2000" dirty="0"/>
              <a:t>Risk of AEs increases in PLwD who are over age 85 (Buckley &amp; Saltpeter, 2015).</a:t>
            </a:r>
          </a:p>
        </p:txBody>
      </p:sp>
    </p:spTree>
    <p:extLst>
      <p:ext uri="{BB962C8B-B14F-4D97-AF65-F5344CB8AC3E}">
        <p14:creationId xmlns:p14="http://schemas.microsoft.com/office/powerpoint/2010/main" val="2974046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400050"/>
          </a:xfrm>
        </p:spPr>
        <p:txBody>
          <a:bodyPr>
            <a:noAutofit/>
          </a:bodyPr>
          <a:lstStyle/>
          <a:p>
            <a:pPr>
              <a:lnSpc>
                <a:spcPct val="50000"/>
              </a:lnSpc>
            </a:pPr>
            <a:r>
              <a:rPr lang="en-US" b="1" dirty="0"/>
              <a:t>Adverse Effects Associated with </a:t>
            </a:r>
            <a:r>
              <a:rPr lang="en-US" b="1" dirty="0" err="1"/>
              <a:t>ChEIs</a:t>
            </a:r>
            <a:r>
              <a:rPr lang="en-US" b="1" dirty="0"/>
              <a:t> </a:t>
            </a:r>
            <a:r>
              <a:rPr lang="en-US" dirty="0"/>
              <a:t>(continued)</a:t>
            </a:r>
          </a:p>
        </p:txBody>
      </p:sp>
      <p:sp>
        <p:nvSpPr>
          <p:cNvPr id="3" name="Content Placeholder 2"/>
          <p:cNvSpPr>
            <a:spLocks noGrp="1"/>
          </p:cNvSpPr>
          <p:nvPr>
            <p:ph idx="1"/>
          </p:nvPr>
        </p:nvSpPr>
        <p:spPr>
          <a:xfrm>
            <a:off x="533400" y="1463041"/>
            <a:ext cx="8229600" cy="2956560"/>
          </a:xfrm>
        </p:spPr>
        <p:txBody>
          <a:bodyPr>
            <a:normAutofit lnSpcReduction="10000"/>
          </a:bodyPr>
          <a:lstStyle/>
          <a:p>
            <a:pPr lvl="0"/>
            <a:r>
              <a:rPr lang="en-US" dirty="0"/>
              <a:t>Rare but serious AEs include bradycardia, QT prolongations, seizures and syncope (</a:t>
            </a:r>
            <a:r>
              <a:rPr lang="en-US" dirty="0" err="1"/>
              <a:t>Borisovskaya</a:t>
            </a:r>
            <a:r>
              <a:rPr lang="en-US" dirty="0"/>
              <a:t> et al., 2014; </a:t>
            </a:r>
            <a:r>
              <a:rPr lang="en-US" dirty="0" err="1"/>
              <a:t>Howes</a:t>
            </a:r>
            <a:r>
              <a:rPr lang="en-US" dirty="0"/>
              <a:t>, 2014; </a:t>
            </a:r>
            <a:r>
              <a:rPr lang="en-US" dirty="0" err="1"/>
              <a:t>Uriri</a:t>
            </a:r>
            <a:r>
              <a:rPr lang="en-US" dirty="0"/>
              <a:t>-Glover et al., 2012).  </a:t>
            </a:r>
          </a:p>
          <a:p>
            <a:r>
              <a:rPr lang="en-US" dirty="0"/>
              <a:t>Unique side effect profiles with each of the agents should be considered (</a:t>
            </a:r>
            <a:r>
              <a:rPr lang="en-US" dirty="0" err="1"/>
              <a:t>Uriri</a:t>
            </a:r>
            <a:r>
              <a:rPr lang="en-US" dirty="0"/>
              <a:t>-Glover et al., 2012; </a:t>
            </a:r>
            <a:r>
              <a:rPr lang="en-US" dirty="0" err="1"/>
              <a:t>Igeta</a:t>
            </a:r>
            <a:r>
              <a:rPr lang="en-US" dirty="0"/>
              <a:t> et al., 2014; Lai et al., 2015; </a:t>
            </a:r>
            <a:r>
              <a:rPr lang="en-US" dirty="0" err="1"/>
              <a:t>Kröger</a:t>
            </a:r>
            <a:r>
              <a:rPr lang="en-US" dirty="0"/>
              <a:t> et al., 2015).</a:t>
            </a:r>
          </a:p>
          <a:p>
            <a:pPr lvl="0"/>
            <a:r>
              <a:rPr lang="en-US" dirty="0"/>
              <a:t>PLwD should discontinue the </a:t>
            </a:r>
            <a:r>
              <a:rPr lang="en-US" dirty="0" err="1"/>
              <a:t>ChEI</a:t>
            </a:r>
            <a:r>
              <a:rPr lang="en-US" dirty="0"/>
              <a:t> if the AEs are intolerable </a:t>
            </a:r>
            <a:br>
              <a:rPr lang="en-US" dirty="0"/>
            </a:br>
            <a:r>
              <a:rPr lang="en-US" dirty="0"/>
              <a:t>(</a:t>
            </a:r>
            <a:r>
              <a:rPr lang="en-US" dirty="0" err="1"/>
              <a:t>Borisovskaya</a:t>
            </a:r>
            <a:r>
              <a:rPr lang="en-US" dirty="0"/>
              <a:t> et al., 2014). </a:t>
            </a:r>
          </a:p>
          <a:p>
            <a:pPr lvl="0"/>
            <a:r>
              <a:rPr lang="en-US" dirty="0"/>
              <a:t>Switching to another agent must wait until complete resolution of the AEs (</a:t>
            </a:r>
            <a:r>
              <a:rPr lang="en-US" dirty="0" err="1"/>
              <a:t>Massoud</a:t>
            </a:r>
            <a:r>
              <a:rPr lang="en-US" dirty="0"/>
              <a:t> et al., 2011).</a:t>
            </a:r>
          </a:p>
        </p:txBody>
      </p:sp>
    </p:spTree>
    <p:extLst>
      <p:ext uri="{BB962C8B-B14F-4D97-AF65-F5344CB8AC3E}">
        <p14:creationId xmlns:p14="http://schemas.microsoft.com/office/powerpoint/2010/main" val="2942299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1999"/>
            <a:ext cx="8229600" cy="709613"/>
          </a:xfrm>
        </p:spPr>
        <p:txBody>
          <a:bodyPr>
            <a:normAutofit fontScale="90000"/>
          </a:bodyPr>
          <a:lstStyle/>
          <a:p>
            <a:r>
              <a:rPr lang="en-US" sz="3100" b="1" dirty="0"/>
              <a:t>N-methyl D-aspartate (NMDA) Receptor Antagonist Memantine </a:t>
            </a:r>
            <a:endParaRPr lang="en-US" dirty="0"/>
          </a:p>
        </p:txBody>
      </p:sp>
      <p:sp>
        <p:nvSpPr>
          <p:cNvPr id="3" name="Content Placeholder 2"/>
          <p:cNvSpPr>
            <a:spLocks noGrp="1"/>
          </p:cNvSpPr>
          <p:nvPr>
            <p:ph idx="1"/>
          </p:nvPr>
        </p:nvSpPr>
        <p:spPr>
          <a:xfrm>
            <a:off x="530352" y="1798637"/>
            <a:ext cx="8229600" cy="4525963"/>
          </a:xfrm>
        </p:spPr>
        <p:txBody>
          <a:bodyPr>
            <a:normAutofit fontScale="92500" lnSpcReduction="20000"/>
          </a:bodyPr>
          <a:lstStyle/>
          <a:p>
            <a:pPr lvl="0"/>
            <a:r>
              <a:rPr lang="en-US" dirty="0"/>
              <a:t>Memantine is a potent NMDA receptor antagonist (Dominguez et al., 2011) that is believed to work by regulating glutamate.</a:t>
            </a:r>
          </a:p>
          <a:p>
            <a:pPr lvl="0"/>
            <a:r>
              <a:rPr lang="en-US" dirty="0"/>
              <a:t>It is indicated for the treatment of moderate to severe dementia associated with Alzheimer’s disease (Rive et al., 2013). </a:t>
            </a:r>
          </a:p>
          <a:p>
            <a:pPr lvl="1">
              <a:buFont typeface="Courier New" panose="02070309020205020404" pitchFamily="49" charset="0"/>
              <a:buChar char="o"/>
            </a:pPr>
            <a:r>
              <a:rPr lang="en-US" sz="2000" dirty="0"/>
              <a:t>It can be administered as monotherapy or as an add-on to cholinesterase inhibitors.</a:t>
            </a:r>
          </a:p>
          <a:p>
            <a:pPr lvl="1">
              <a:buFont typeface="Courier New" panose="02070309020205020404" pitchFamily="49" charset="0"/>
              <a:buChar char="o"/>
            </a:pPr>
            <a:r>
              <a:rPr lang="en-US" sz="2000" dirty="0"/>
              <a:t>It is available as tablets, an oral solution, and extended-release capsules (</a:t>
            </a:r>
            <a:r>
              <a:rPr lang="en-US" sz="2000" dirty="0" err="1"/>
              <a:t>Uriri</a:t>
            </a:r>
            <a:r>
              <a:rPr lang="en-US" sz="2000" dirty="0"/>
              <a:t>-Glover et al., 2012; Wilkinson et al., 2014).</a:t>
            </a:r>
          </a:p>
          <a:p>
            <a:pPr lvl="0"/>
            <a:r>
              <a:rPr lang="en-US" dirty="0"/>
              <a:t>Memantine has been proven to be more effective than other channel blockers (Dominguez et al., 2011). </a:t>
            </a:r>
          </a:p>
          <a:p>
            <a:pPr lvl="0"/>
            <a:r>
              <a:rPr lang="en-US" dirty="0"/>
              <a:t>Memantine appears to provide benefit in both moderate-to-severe Alzheimer’s disease and vascular dementia, but not in mild Alzheimer’s </a:t>
            </a:r>
            <a:r>
              <a:rPr lang="en-US" dirty="0" smtClean="0"/>
              <a:t>disease (Buckley </a:t>
            </a:r>
            <a:r>
              <a:rPr lang="en-US" dirty="0"/>
              <a:t>&amp; Saltpeter,  2015). </a:t>
            </a:r>
            <a:r>
              <a:rPr lang="en-US" dirty="0" smtClean="0"/>
              <a:t>  </a:t>
            </a:r>
            <a:r>
              <a:rPr lang="en-US" dirty="0" err="1" smtClean="0"/>
              <a:t>Memantine</a:t>
            </a:r>
            <a:r>
              <a:rPr lang="en-US" dirty="0" smtClean="0"/>
              <a:t> </a:t>
            </a:r>
            <a:r>
              <a:rPr lang="en-US" dirty="0"/>
              <a:t>is associated with improvement by clinical impression in DLB; secondary analyses showed preliminary benefit for cognition and neuropsychiatric features </a:t>
            </a:r>
            <a:r>
              <a:rPr lang="en-US" dirty="0" smtClean="0"/>
              <a:t>(</a:t>
            </a:r>
            <a:r>
              <a:rPr lang="en-US" dirty="0" err="1" smtClean="0"/>
              <a:t>Aasland</a:t>
            </a:r>
            <a:r>
              <a:rPr lang="en-US" dirty="0" smtClean="0"/>
              <a:t> et el.,</a:t>
            </a:r>
            <a:r>
              <a:rPr lang="en-US" dirty="0"/>
              <a:t> </a:t>
            </a:r>
            <a:r>
              <a:rPr lang="en-US" dirty="0" smtClean="0"/>
              <a:t>2009; </a:t>
            </a:r>
            <a:r>
              <a:rPr lang="en-US" dirty="0" err="1" smtClean="0"/>
              <a:t>Stubendorff</a:t>
            </a:r>
            <a:r>
              <a:rPr lang="en-US" dirty="0" smtClean="0"/>
              <a:t> et al., 2014; </a:t>
            </a:r>
            <a:r>
              <a:rPr lang="en-US" dirty="0" err="1" smtClean="0"/>
              <a:t>Wesnes</a:t>
            </a:r>
            <a:r>
              <a:rPr lang="en-US" dirty="0" smtClean="0"/>
              <a:t> et al., 2014).</a:t>
            </a:r>
            <a:endParaRPr lang="en-US" dirty="0"/>
          </a:p>
        </p:txBody>
      </p:sp>
    </p:spTree>
    <p:extLst>
      <p:ext uri="{BB962C8B-B14F-4D97-AF65-F5344CB8AC3E}">
        <p14:creationId xmlns:p14="http://schemas.microsoft.com/office/powerpoint/2010/main" val="210396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Copyright Language</a:t>
            </a:r>
          </a:p>
        </p:txBody>
      </p:sp>
      <p:sp>
        <p:nvSpPr>
          <p:cNvPr id="3" name="Content Placeholder 2"/>
          <p:cNvSpPr>
            <a:spLocks noGrp="1"/>
          </p:cNvSpPr>
          <p:nvPr>
            <p:ph idx="1"/>
          </p:nvPr>
        </p:nvSpPr>
        <p:spPr>
          <a:xfrm>
            <a:off x="457200" y="2031999"/>
            <a:ext cx="8229600" cy="1077218"/>
          </a:xfrm>
        </p:spPr>
        <p:txBody>
          <a:bodyPr/>
          <a:lstStyle/>
          <a:p>
            <a:r>
              <a:rPr lang="en-US" dirty="0"/>
              <a:t>We purchased the images for Modules 1-12 from </a:t>
            </a:r>
            <a:r>
              <a:rPr lang="en-US" dirty="0" err="1"/>
              <a:t>iStock</a:t>
            </a:r>
            <a:r>
              <a:rPr lang="en-US" dirty="0"/>
              <a:t> by Getty. </a:t>
            </a:r>
          </a:p>
          <a:p>
            <a:r>
              <a:rPr lang="en-US" dirty="0"/>
              <a:t>We accessed the images for Modules 13-16 using </a:t>
            </a:r>
            <a:r>
              <a:rPr lang="en-US" dirty="0">
                <a:hlinkClick r:id="rId3"/>
              </a:rPr>
              <a:t>Google Find Free-to-Use Images</a:t>
            </a:r>
            <a:r>
              <a:rPr lang="en-US" dirty="0"/>
              <a:t>.</a:t>
            </a:r>
            <a:endParaRPr lang="en-US" sz="2000" dirty="0"/>
          </a:p>
        </p:txBody>
      </p:sp>
    </p:spTree>
    <p:extLst>
      <p:ext uri="{BB962C8B-B14F-4D97-AF65-F5344CB8AC3E}">
        <p14:creationId xmlns:p14="http://schemas.microsoft.com/office/powerpoint/2010/main" val="3336488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81038"/>
          </a:xfrm>
        </p:spPr>
        <p:txBody>
          <a:bodyPr>
            <a:noAutofit/>
          </a:bodyPr>
          <a:lstStyle/>
          <a:p>
            <a:r>
              <a:rPr lang="en-US" b="1" dirty="0"/>
              <a:t>NMDA Receptor Antagonist Memantine: Adverse Effects</a:t>
            </a:r>
            <a:endParaRPr lang="en-US" dirty="0"/>
          </a:p>
        </p:txBody>
      </p:sp>
      <p:sp>
        <p:nvSpPr>
          <p:cNvPr id="3" name="Content Placeholder 2"/>
          <p:cNvSpPr>
            <a:spLocks noGrp="1"/>
          </p:cNvSpPr>
          <p:nvPr>
            <p:ph idx="1"/>
          </p:nvPr>
        </p:nvSpPr>
        <p:spPr>
          <a:xfrm>
            <a:off x="533400" y="1828801"/>
            <a:ext cx="8229600" cy="1676400"/>
          </a:xfrm>
        </p:spPr>
        <p:txBody>
          <a:bodyPr>
            <a:normAutofit/>
          </a:bodyPr>
          <a:lstStyle/>
          <a:p>
            <a:pPr lvl="0"/>
            <a:r>
              <a:rPr lang="en-US" dirty="0"/>
              <a:t>It is well-tolerated, has a low abuse potential and confers both cognitive and non-cognitive benefits (Clodomiro et al., 2013; Dominguez et al., 2011; Wilkinson et al., 2014). </a:t>
            </a:r>
          </a:p>
          <a:p>
            <a:pPr lvl="0"/>
            <a:r>
              <a:rPr lang="en-US" dirty="0"/>
              <a:t>Memantine has a better adverse effect profile than </a:t>
            </a:r>
            <a:r>
              <a:rPr lang="en-US" dirty="0" err="1"/>
              <a:t>ChEIs</a:t>
            </a:r>
            <a:r>
              <a:rPr lang="en-US" dirty="0"/>
              <a:t> (Buckley et al., 2015; </a:t>
            </a:r>
            <a:r>
              <a:rPr lang="en-US" dirty="0" err="1"/>
              <a:t>Borisovskaya</a:t>
            </a:r>
            <a:r>
              <a:rPr lang="en-US" dirty="0"/>
              <a:t> et al., 2014, Clodomiro et al., 2013). </a:t>
            </a:r>
          </a:p>
        </p:txBody>
      </p:sp>
    </p:spTree>
    <p:extLst>
      <p:ext uri="{BB962C8B-B14F-4D97-AF65-F5344CB8AC3E}">
        <p14:creationId xmlns:p14="http://schemas.microsoft.com/office/powerpoint/2010/main" val="2520061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28650"/>
            <a:ext cx="8229600" cy="842963"/>
          </a:xfrm>
        </p:spPr>
        <p:txBody>
          <a:bodyPr>
            <a:normAutofit fontScale="90000"/>
          </a:bodyPr>
          <a:lstStyle/>
          <a:p>
            <a:r>
              <a:rPr lang="en-US" sz="3100" b="1" dirty="0"/>
              <a:t>Combination Therapy </a:t>
            </a:r>
            <a:br>
              <a:rPr lang="en-US" sz="3100" b="1" dirty="0"/>
            </a:br>
            <a:r>
              <a:rPr lang="en-US" sz="3100" b="1" dirty="0"/>
              <a:t>(</a:t>
            </a:r>
            <a:r>
              <a:rPr lang="en-US" sz="3100" b="1" dirty="0" err="1"/>
              <a:t>ChEI</a:t>
            </a:r>
            <a:r>
              <a:rPr lang="en-US" sz="3100" b="1" dirty="0"/>
              <a:t> + NMDA Receptor Antagonist)</a:t>
            </a:r>
            <a:endParaRPr lang="en-US" sz="3100" dirty="0"/>
          </a:p>
        </p:txBody>
      </p:sp>
      <p:sp>
        <p:nvSpPr>
          <p:cNvPr id="3" name="Content Placeholder 2"/>
          <p:cNvSpPr>
            <a:spLocks noGrp="1"/>
          </p:cNvSpPr>
          <p:nvPr>
            <p:ph idx="1"/>
          </p:nvPr>
        </p:nvSpPr>
        <p:spPr>
          <a:xfrm>
            <a:off x="533400" y="1874837"/>
            <a:ext cx="8229600" cy="3139615"/>
          </a:xfrm>
        </p:spPr>
        <p:txBody>
          <a:bodyPr>
            <a:normAutofit/>
          </a:bodyPr>
          <a:lstStyle/>
          <a:p>
            <a:pPr lvl="0"/>
            <a:r>
              <a:rPr lang="en-US" dirty="0"/>
              <a:t>Memantine and </a:t>
            </a:r>
            <a:r>
              <a:rPr lang="en-US" dirty="0" err="1"/>
              <a:t>ChEIs</a:t>
            </a:r>
            <a:r>
              <a:rPr lang="en-US" dirty="0"/>
              <a:t> target 2 different aspects of AD pathology </a:t>
            </a:r>
            <a:br>
              <a:rPr lang="en-US" dirty="0"/>
            </a:br>
            <a:r>
              <a:rPr lang="en-US" dirty="0"/>
              <a:t>(Parsons et al., 2013). </a:t>
            </a:r>
          </a:p>
          <a:p>
            <a:pPr lvl="0"/>
            <a:r>
              <a:rPr lang="en-US" dirty="0"/>
              <a:t>Donepezil and </a:t>
            </a:r>
            <a:r>
              <a:rPr lang="en-US" dirty="0" err="1"/>
              <a:t>memantine</a:t>
            </a:r>
            <a:r>
              <a:rPr lang="en-US" dirty="0"/>
              <a:t> can be taken separately or in combination </a:t>
            </a:r>
            <a:br>
              <a:rPr lang="en-US" dirty="0"/>
            </a:br>
            <a:r>
              <a:rPr lang="en-US" dirty="0"/>
              <a:t>(</a:t>
            </a:r>
            <a:r>
              <a:rPr lang="en-US" dirty="0" err="1"/>
              <a:t>Atri</a:t>
            </a:r>
            <a:r>
              <a:rPr lang="en-US" dirty="0"/>
              <a:t> et al., 2013; Howard et al., 2012).</a:t>
            </a:r>
          </a:p>
          <a:p>
            <a:pPr lvl="0"/>
            <a:r>
              <a:rPr lang="en-US" dirty="0"/>
              <a:t>Adding </a:t>
            </a:r>
            <a:r>
              <a:rPr lang="en-US" dirty="0" err="1"/>
              <a:t>memantine</a:t>
            </a:r>
            <a:r>
              <a:rPr lang="en-US" dirty="0"/>
              <a:t> to either donepezil or </a:t>
            </a:r>
            <a:r>
              <a:rPr lang="en-US" dirty="0" err="1"/>
              <a:t>galantamine</a:t>
            </a:r>
            <a:r>
              <a:rPr lang="en-US" dirty="0"/>
              <a:t> stabilizes cognitive and affective decline for approximately 1 year (</a:t>
            </a:r>
            <a:r>
              <a:rPr lang="en-US" dirty="0" err="1"/>
              <a:t>Matsuzono</a:t>
            </a:r>
            <a:r>
              <a:rPr lang="en-US" dirty="0"/>
              <a:t> et al; </a:t>
            </a:r>
            <a:r>
              <a:rPr lang="en-US" dirty="0" err="1"/>
              <a:t>Uriri</a:t>
            </a:r>
            <a:r>
              <a:rPr lang="en-US" dirty="0"/>
              <a:t>-Glover et al., 2012). </a:t>
            </a:r>
          </a:p>
          <a:p>
            <a:pPr lvl="0"/>
            <a:r>
              <a:rPr lang="en-US" dirty="0"/>
              <a:t>Not all guidelines recommend combination treatments (</a:t>
            </a:r>
            <a:r>
              <a:rPr lang="en-US" dirty="0" err="1"/>
              <a:t>Farrimond</a:t>
            </a:r>
            <a:r>
              <a:rPr lang="en-US" dirty="0"/>
              <a:t> et al., 2012).</a:t>
            </a:r>
          </a:p>
        </p:txBody>
      </p:sp>
    </p:spTree>
    <p:extLst>
      <p:ext uri="{BB962C8B-B14F-4D97-AF65-F5344CB8AC3E}">
        <p14:creationId xmlns:p14="http://schemas.microsoft.com/office/powerpoint/2010/main" val="2978233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02640"/>
            <a:ext cx="8229600" cy="797560"/>
          </a:xfrm>
        </p:spPr>
        <p:txBody>
          <a:bodyPr>
            <a:normAutofit fontScale="90000"/>
          </a:bodyPr>
          <a:lstStyle/>
          <a:p>
            <a:r>
              <a:rPr lang="en-US" sz="3100" b="1" dirty="0"/>
              <a:t>Pharmacological Treatments of Cognitive Impairments in Persons with Lewy Body Dementias (LBD)</a:t>
            </a:r>
            <a:endParaRPr lang="en-US" dirty="0"/>
          </a:p>
        </p:txBody>
      </p:sp>
      <p:sp>
        <p:nvSpPr>
          <p:cNvPr id="3" name="Content Placeholder 2"/>
          <p:cNvSpPr>
            <a:spLocks noGrp="1"/>
          </p:cNvSpPr>
          <p:nvPr>
            <p:ph idx="1"/>
          </p:nvPr>
        </p:nvSpPr>
        <p:spPr>
          <a:xfrm>
            <a:off x="533400" y="1798637"/>
            <a:ext cx="8229600" cy="3382963"/>
          </a:xfrm>
        </p:spPr>
        <p:txBody>
          <a:bodyPr>
            <a:noAutofit/>
          </a:bodyPr>
          <a:lstStyle/>
          <a:p>
            <a:pPr lvl="0"/>
            <a:r>
              <a:rPr lang="en-US" dirty="0"/>
              <a:t>The key treatment targets for LBD include cognitive and functional impairments, Parkinsonism, and BPSD (Ballard et al., 2013). </a:t>
            </a:r>
          </a:p>
          <a:p>
            <a:pPr lvl="0"/>
            <a:r>
              <a:rPr lang="en-US" dirty="0"/>
              <a:t>There are treatments available for the motor symptoms associated with Parkinson’s disease (PD) but few available treatments for cognitive impairment in PD and even fewer in dementia with </a:t>
            </a:r>
            <a:r>
              <a:rPr lang="en-US" dirty="0" err="1"/>
              <a:t>Lewy</a:t>
            </a:r>
            <a:r>
              <a:rPr lang="en-US" dirty="0"/>
              <a:t> bodies (DLB) (</a:t>
            </a:r>
            <a:r>
              <a:rPr lang="en-US" dirty="0" err="1"/>
              <a:t>Aarsland</a:t>
            </a:r>
            <a:r>
              <a:rPr lang="en-US" dirty="0"/>
              <a:t>, 2016). </a:t>
            </a:r>
          </a:p>
          <a:p>
            <a:pPr lvl="0"/>
            <a:r>
              <a:rPr lang="en-US" dirty="0"/>
              <a:t>Currently, only </a:t>
            </a:r>
            <a:r>
              <a:rPr lang="en-US" dirty="0" err="1"/>
              <a:t>rivastigmine</a:t>
            </a:r>
            <a:r>
              <a:rPr lang="en-US" dirty="0"/>
              <a:t> has been approved for treatment of cognitive impairment in PD.</a:t>
            </a:r>
          </a:p>
          <a:p>
            <a:pPr lvl="0"/>
            <a:r>
              <a:rPr lang="en-US" dirty="0"/>
              <a:t>There is little-high level evidence related to pharmacotherapy of LBD symptoms (</a:t>
            </a:r>
            <a:r>
              <a:rPr lang="en-US" dirty="0" err="1"/>
              <a:t>Aarsland</a:t>
            </a:r>
            <a:r>
              <a:rPr lang="en-US" dirty="0"/>
              <a:t> et al., 2012; </a:t>
            </a:r>
            <a:r>
              <a:rPr lang="en-US" dirty="0" err="1"/>
              <a:t>Stinton</a:t>
            </a:r>
            <a:r>
              <a:rPr lang="en-US" dirty="0"/>
              <a:t> et al., 2015).</a:t>
            </a:r>
          </a:p>
        </p:txBody>
      </p:sp>
    </p:spTree>
    <p:extLst>
      <p:ext uri="{BB962C8B-B14F-4D97-AF65-F5344CB8AC3E}">
        <p14:creationId xmlns:p14="http://schemas.microsoft.com/office/powerpoint/2010/main" val="1183917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92161"/>
            <a:ext cx="8229600" cy="736601"/>
          </a:xfrm>
        </p:spPr>
        <p:txBody>
          <a:bodyPr>
            <a:normAutofit fontScale="90000"/>
          </a:bodyPr>
          <a:lstStyle/>
          <a:p>
            <a:r>
              <a:rPr lang="en-US" sz="3100" b="1" dirty="0"/>
              <a:t>Pharmacological Treatments of Cognitive Impairments in Persons with LBD </a:t>
            </a:r>
            <a:r>
              <a:rPr lang="en-US" sz="3100" dirty="0"/>
              <a:t>(continued)</a:t>
            </a:r>
            <a:endParaRPr lang="en-US" dirty="0"/>
          </a:p>
        </p:txBody>
      </p:sp>
      <p:sp>
        <p:nvSpPr>
          <p:cNvPr id="3" name="Content Placeholder 2"/>
          <p:cNvSpPr>
            <a:spLocks noGrp="1"/>
          </p:cNvSpPr>
          <p:nvPr>
            <p:ph idx="1"/>
          </p:nvPr>
        </p:nvSpPr>
        <p:spPr>
          <a:xfrm>
            <a:off x="533400" y="1874837"/>
            <a:ext cx="8229600" cy="3992563"/>
          </a:xfrm>
        </p:spPr>
        <p:txBody>
          <a:bodyPr>
            <a:noAutofit/>
          </a:bodyPr>
          <a:lstStyle/>
          <a:p>
            <a:pPr lvl="0"/>
            <a:r>
              <a:rPr lang="en-US" dirty="0"/>
              <a:t>There is no evidence supporting the use of </a:t>
            </a:r>
            <a:r>
              <a:rPr lang="en-US" dirty="0" err="1"/>
              <a:t>ChEIs</a:t>
            </a:r>
            <a:r>
              <a:rPr lang="en-US" dirty="0"/>
              <a:t> in persons with cognitive impairments in PD that fall short of criteria for dementia </a:t>
            </a:r>
            <a:br>
              <a:rPr lang="en-US" dirty="0"/>
            </a:br>
            <a:r>
              <a:rPr lang="en-US" dirty="0"/>
              <a:t>(</a:t>
            </a:r>
            <a:r>
              <a:rPr lang="en-US" dirty="0" err="1"/>
              <a:t>Rolinski</a:t>
            </a:r>
            <a:r>
              <a:rPr lang="en-US" dirty="0"/>
              <a:t> et al., 2012).</a:t>
            </a:r>
          </a:p>
          <a:p>
            <a:pPr lvl="0"/>
            <a:r>
              <a:rPr lang="en-US" dirty="0"/>
              <a:t>There is some evidence of benefit with </a:t>
            </a:r>
            <a:r>
              <a:rPr lang="en-US" dirty="0" err="1"/>
              <a:t>ChEIs</a:t>
            </a:r>
            <a:r>
              <a:rPr lang="en-US" dirty="0"/>
              <a:t> and </a:t>
            </a:r>
            <a:r>
              <a:rPr lang="en-US" dirty="0" err="1"/>
              <a:t>memantine</a:t>
            </a:r>
            <a:r>
              <a:rPr lang="en-US" dirty="0"/>
              <a:t> on cognition, function, and global outcomes in persons with LBD (</a:t>
            </a:r>
            <a:r>
              <a:rPr lang="en-US" dirty="0" err="1"/>
              <a:t>Aarsland</a:t>
            </a:r>
            <a:r>
              <a:rPr lang="en-US" dirty="0"/>
              <a:t>, 2016; </a:t>
            </a:r>
            <a:r>
              <a:rPr lang="en-US" dirty="0" err="1"/>
              <a:t>Aarsland</a:t>
            </a:r>
            <a:r>
              <a:rPr lang="en-US" dirty="0"/>
              <a:t> et al., 2012; Ballard et al., 2013; </a:t>
            </a:r>
            <a:r>
              <a:rPr lang="en-US" dirty="0" err="1"/>
              <a:t>Manabe</a:t>
            </a:r>
            <a:r>
              <a:rPr lang="en-US" dirty="0"/>
              <a:t> et al., 2015; Matsunaga et al., 2015: Mori et al., 2015; </a:t>
            </a:r>
            <a:r>
              <a:rPr lang="en-US" dirty="0" err="1"/>
              <a:t>Rolinski</a:t>
            </a:r>
            <a:r>
              <a:rPr lang="en-US" dirty="0"/>
              <a:t> et al., 2012; </a:t>
            </a:r>
            <a:r>
              <a:rPr lang="en-US" dirty="0" err="1"/>
              <a:t>Stinton</a:t>
            </a:r>
            <a:r>
              <a:rPr lang="en-US" dirty="0"/>
              <a:t> et al., 2015; Wang et al., 2015; </a:t>
            </a:r>
            <a:r>
              <a:rPr lang="en-US" dirty="0" err="1"/>
              <a:t>Wesnes</a:t>
            </a:r>
            <a:r>
              <a:rPr lang="en-US" dirty="0"/>
              <a:t> et al., 2014).</a:t>
            </a:r>
          </a:p>
          <a:p>
            <a:r>
              <a:rPr lang="en-US" dirty="0"/>
              <a:t> </a:t>
            </a:r>
            <a:r>
              <a:rPr lang="en-US" dirty="0" err="1"/>
              <a:t>ChEIs</a:t>
            </a:r>
            <a:r>
              <a:rPr lang="en-US" dirty="0"/>
              <a:t> do not appear to have any positive or negative effect on </a:t>
            </a:r>
            <a:br>
              <a:rPr lang="en-US" dirty="0"/>
            </a:br>
            <a:r>
              <a:rPr lang="en-US" dirty="0"/>
              <a:t>motor function.</a:t>
            </a:r>
          </a:p>
          <a:p>
            <a:pPr lvl="0"/>
            <a:r>
              <a:rPr lang="en-US" dirty="0"/>
              <a:t>There are associated higher discontinuation rates because of AEs (Matsunaga et al., 2015). </a:t>
            </a:r>
          </a:p>
        </p:txBody>
      </p:sp>
    </p:spTree>
    <p:extLst>
      <p:ext uri="{BB962C8B-B14F-4D97-AF65-F5344CB8AC3E}">
        <p14:creationId xmlns:p14="http://schemas.microsoft.com/office/powerpoint/2010/main" val="1183917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66750"/>
          </a:xfrm>
        </p:spPr>
        <p:txBody>
          <a:bodyPr>
            <a:noAutofit/>
          </a:bodyPr>
          <a:lstStyle/>
          <a:p>
            <a:r>
              <a:rPr lang="en-US" b="1" dirty="0"/>
              <a:t>Pharmacological Treatments of Cognitive Impairments in Persons with Parkinson’s Disease Dementia</a:t>
            </a:r>
            <a:endParaRPr lang="en-US" dirty="0"/>
          </a:p>
        </p:txBody>
      </p:sp>
      <p:sp>
        <p:nvSpPr>
          <p:cNvPr id="3" name="Content Placeholder 2"/>
          <p:cNvSpPr>
            <a:spLocks noGrp="1"/>
          </p:cNvSpPr>
          <p:nvPr>
            <p:ph idx="1"/>
          </p:nvPr>
        </p:nvSpPr>
        <p:spPr>
          <a:xfrm>
            <a:off x="533400" y="1722437"/>
            <a:ext cx="8229600" cy="3840163"/>
          </a:xfrm>
        </p:spPr>
        <p:txBody>
          <a:bodyPr>
            <a:normAutofit/>
          </a:bodyPr>
          <a:lstStyle/>
          <a:p>
            <a:pPr lvl="0"/>
            <a:r>
              <a:rPr lang="en-US" dirty="0"/>
              <a:t>Persons living with PD dementia (PDD) should be offered </a:t>
            </a:r>
            <a:r>
              <a:rPr lang="en-US" dirty="0" err="1"/>
              <a:t>ChEIs</a:t>
            </a:r>
            <a:r>
              <a:rPr lang="en-US" dirty="0"/>
              <a:t>, but only after performing a careful risk-benefit analysis (</a:t>
            </a:r>
            <a:r>
              <a:rPr lang="en-US" dirty="0" err="1"/>
              <a:t>Emre</a:t>
            </a:r>
            <a:r>
              <a:rPr lang="en-US" dirty="0"/>
              <a:t> et al., 2014).</a:t>
            </a:r>
          </a:p>
          <a:p>
            <a:pPr lvl="0"/>
            <a:r>
              <a:rPr lang="en-US" dirty="0"/>
              <a:t>Evidence suggests benefits with off-label, high dose donepezil in persons living with PDD (Dubois et al., 2012).</a:t>
            </a:r>
          </a:p>
          <a:p>
            <a:pPr lvl="0"/>
            <a:r>
              <a:rPr lang="en-US" dirty="0"/>
              <a:t>There are deficits in both dopamine and cholinergic transmission in persons with PDD (Pagano et al., 2015).</a:t>
            </a:r>
          </a:p>
          <a:p>
            <a:pPr lvl="0"/>
            <a:r>
              <a:rPr lang="en-US" dirty="0" err="1"/>
              <a:t>ChEIs</a:t>
            </a:r>
            <a:r>
              <a:rPr lang="en-US" dirty="0"/>
              <a:t> could plausibly worsen motor features.</a:t>
            </a:r>
          </a:p>
          <a:p>
            <a:pPr lvl="0"/>
            <a:r>
              <a:rPr lang="en-US" dirty="0" err="1"/>
              <a:t>ChEIs</a:t>
            </a:r>
            <a:r>
              <a:rPr lang="en-US" dirty="0"/>
              <a:t> slowed cognitive decline without effect on risk of falls, but there are higher tremor rates and adverse drug reactions with </a:t>
            </a:r>
            <a:r>
              <a:rPr lang="en-US" dirty="0" err="1"/>
              <a:t>ChEIs</a:t>
            </a:r>
            <a:r>
              <a:rPr lang="en-US" dirty="0"/>
              <a:t>.</a:t>
            </a:r>
          </a:p>
          <a:p>
            <a:pPr lvl="0"/>
            <a:r>
              <a:rPr lang="en-US" dirty="0"/>
              <a:t>The mortality rate is lower in persons with PDD treated with </a:t>
            </a:r>
            <a:r>
              <a:rPr lang="en-US" dirty="0" err="1"/>
              <a:t>ChEIs</a:t>
            </a:r>
            <a:r>
              <a:rPr lang="en-US" dirty="0"/>
              <a:t>. </a:t>
            </a:r>
          </a:p>
          <a:p>
            <a:pPr lvl="0"/>
            <a:r>
              <a:rPr lang="en-US" dirty="0"/>
              <a:t>Rivastigmine is the only approved treatment for PDD (Pagano et al., 2015).</a:t>
            </a:r>
          </a:p>
        </p:txBody>
      </p:sp>
    </p:spTree>
    <p:extLst>
      <p:ext uri="{BB962C8B-B14F-4D97-AF65-F5344CB8AC3E}">
        <p14:creationId xmlns:p14="http://schemas.microsoft.com/office/powerpoint/2010/main" val="368811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14363"/>
            <a:ext cx="8229600" cy="1042987"/>
          </a:xfrm>
        </p:spPr>
        <p:txBody>
          <a:bodyPr>
            <a:noAutofit/>
          </a:bodyPr>
          <a:lstStyle/>
          <a:p>
            <a:r>
              <a:rPr lang="en-US" b="1" dirty="0"/>
              <a:t>Pharmacological Treatments of Cognitive Impairment in Persons with Vascular Dementia</a:t>
            </a:r>
            <a:endParaRPr lang="en-US" dirty="0"/>
          </a:p>
        </p:txBody>
      </p:sp>
      <p:sp>
        <p:nvSpPr>
          <p:cNvPr id="3" name="Content Placeholder 2"/>
          <p:cNvSpPr>
            <a:spLocks noGrp="1"/>
          </p:cNvSpPr>
          <p:nvPr>
            <p:ph idx="1"/>
          </p:nvPr>
        </p:nvSpPr>
        <p:spPr>
          <a:xfrm>
            <a:off x="533400" y="1828801"/>
            <a:ext cx="8229600" cy="3276600"/>
          </a:xfrm>
        </p:spPr>
        <p:txBody>
          <a:bodyPr>
            <a:normAutofit lnSpcReduction="10000"/>
          </a:bodyPr>
          <a:lstStyle/>
          <a:p>
            <a:pPr lvl="0"/>
            <a:r>
              <a:rPr lang="en-US" dirty="0"/>
              <a:t>There is no established treatment for cognitive impairment associated with vascular dementia (Birks et al., 2013). </a:t>
            </a:r>
          </a:p>
          <a:p>
            <a:pPr lvl="0"/>
            <a:r>
              <a:rPr lang="en-US" dirty="0"/>
              <a:t>It is believed that </a:t>
            </a:r>
            <a:r>
              <a:rPr lang="en-US" dirty="0" err="1"/>
              <a:t>ChEIs</a:t>
            </a:r>
            <a:r>
              <a:rPr lang="en-US" dirty="0"/>
              <a:t> have efficacy for the cognitive and neuropsychiatric symptoms associated with vascular dementia</a:t>
            </a:r>
            <a:br>
              <a:rPr lang="en-US" dirty="0"/>
            </a:br>
            <a:r>
              <a:rPr lang="en-US" dirty="0"/>
              <a:t>(Chen et al., 2016).</a:t>
            </a:r>
          </a:p>
          <a:p>
            <a:pPr lvl="1">
              <a:buFont typeface="Courier New" panose="02070309020205020404" pitchFamily="49" charset="0"/>
              <a:buChar char="o"/>
            </a:pPr>
            <a:r>
              <a:rPr lang="en-US" sz="2000" dirty="0"/>
              <a:t>Research on </a:t>
            </a:r>
            <a:r>
              <a:rPr lang="en-US" sz="2000" dirty="0" err="1"/>
              <a:t>rivastigmine</a:t>
            </a:r>
            <a:r>
              <a:rPr lang="en-US" sz="2000" dirty="0"/>
              <a:t> (Birks et al., 2013) and donepezil (Rockwood et al., 2013) has found small though clinically detectable treatment effects.</a:t>
            </a:r>
          </a:p>
          <a:p>
            <a:pPr lvl="1">
              <a:buFont typeface="Courier New" panose="02070309020205020404" pitchFamily="49" charset="0"/>
              <a:buChar char="o"/>
            </a:pPr>
            <a:r>
              <a:rPr lang="en-US" sz="2000" dirty="0"/>
              <a:t>However, the AE profile of </a:t>
            </a:r>
            <a:r>
              <a:rPr lang="en-US" sz="2000" dirty="0" err="1"/>
              <a:t>rivastigmine</a:t>
            </a:r>
            <a:r>
              <a:rPr lang="en-US" sz="2000" dirty="0"/>
              <a:t> resulted in numerous treatment withdrawals (Birks et al., 2013).</a:t>
            </a:r>
          </a:p>
        </p:txBody>
      </p:sp>
    </p:spTree>
    <p:extLst>
      <p:ext uri="{BB962C8B-B14F-4D97-AF65-F5344CB8AC3E}">
        <p14:creationId xmlns:p14="http://schemas.microsoft.com/office/powerpoint/2010/main" val="1550861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075"/>
            <a:ext cx="8229600" cy="971549"/>
          </a:xfrm>
        </p:spPr>
        <p:txBody>
          <a:bodyPr>
            <a:normAutofit fontScale="90000"/>
          </a:bodyPr>
          <a:lstStyle/>
          <a:p>
            <a:r>
              <a:rPr lang="en-US" sz="3100" b="1" dirty="0"/>
              <a:t>Pharmacological Treatments of Frontotemporal Degeneration (FTD)</a:t>
            </a:r>
            <a:endParaRPr lang="en-US" sz="3100" dirty="0"/>
          </a:p>
        </p:txBody>
      </p:sp>
      <p:sp>
        <p:nvSpPr>
          <p:cNvPr id="3" name="Content Placeholder 2"/>
          <p:cNvSpPr>
            <a:spLocks noGrp="1"/>
          </p:cNvSpPr>
          <p:nvPr>
            <p:ph idx="1"/>
          </p:nvPr>
        </p:nvSpPr>
        <p:spPr>
          <a:xfrm>
            <a:off x="457200" y="1686560"/>
            <a:ext cx="8229600" cy="3156903"/>
          </a:xfrm>
        </p:spPr>
        <p:txBody>
          <a:bodyPr>
            <a:noAutofit/>
          </a:bodyPr>
          <a:lstStyle/>
          <a:p>
            <a:pPr lvl="0"/>
            <a:r>
              <a:rPr lang="en-US" dirty="0"/>
              <a:t>Minimal research has been conducted on </a:t>
            </a:r>
            <a:r>
              <a:rPr lang="en-US" dirty="0" err="1"/>
              <a:t>ChEIs</a:t>
            </a:r>
            <a:r>
              <a:rPr lang="en-US" dirty="0"/>
              <a:t> for FTD (Li et al., 2015).</a:t>
            </a:r>
          </a:p>
          <a:p>
            <a:pPr lvl="0"/>
            <a:r>
              <a:rPr lang="en-US" dirty="0"/>
              <a:t>The heterogeneity of presentations is particularly challenging </a:t>
            </a:r>
            <a:br>
              <a:rPr lang="en-US" dirty="0"/>
            </a:br>
            <a:r>
              <a:rPr lang="en-US" dirty="0"/>
              <a:t>(Kaye et al., 2010).</a:t>
            </a:r>
          </a:p>
          <a:p>
            <a:pPr lvl="0"/>
            <a:r>
              <a:rPr lang="en-US" dirty="0"/>
              <a:t>There is no dedicated treatment for FTD, and no agents have shown efficacy in delaying progression (</a:t>
            </a:r>
            <a:r>
              <a:rPr lang="en-US" dirty="0" err="1"/>
              <a:t>Alquézar</a:t>
            </a:r>
            <a:r>
              <a:rPr lang="en-US" dirty="0"/>
              <a:t> et al 2013; Kaye et al., 2010; </a:t>
            </a:r>
            <a:r>
              <a:rPr lang="en-US" dirty="0" err="1"/>
              <a:t>Kerchner</a:t>
            </a:r>
            <a:r>
              <a:rPr lang="en-US" dirty="0"/>
              <a:t> et al., 2011).</a:t>
            </a:r>
          </a:p>
          <a:p>
            <a:pPr lvl="1">
              <a:buFont typeface="Courier New" panose="02070309020205020404" pitchFamily="49" charset="0"/>
              <a:buChar char="o"/>
            </a:pPr>
            <a:r>
              <a:rPr lang="en-US" dirty="0" err="1"/>
              <a:t>ChEIs</a:t>
            </a:r>
            <a:r>
              <a:rPr lang="en-US" dirty="0"/>
              <a:t> do not appear to have benefit (</a:t>
            </a:r>
            <a:r>
              <a:rPr lang="en-US" dirty="0" err="1"/>
              <a:t>Kerchner</a:t>
            </a:r>
            <a:r>
              <a:rPr lang="en-US" dirty="0"/>
              <a:t> et al., 2011). </a:t>
            </a:r>
          </a:p>
          <a:p>
            <a:pPr lvl="1">
              <a:buFont typeface="Courier New" panose="02070309020205020404" pitchFamily="49" charset="0"/>
              <a:buChar char="o"/>
            </a:pPr>
            <a:r>
              <a:rPr lang="en-US" dirty="0"/>
              <a:t>There are mixed results regarding benefits of </a:t>
            </a:r>
            <a:r>
              <a:rPr lang="en-US" dirty="0" err="1"/>
              <a:t>memantine</a:t>
            </a:r>
            <a:r>
              <a:rPr lang="en-US" dirty="0"/>
              <a:t> </a:t>
            </a:r>
            <a:br>
              <a:rPr lang="en-US" dirty="0"/>
            </a:br>
            <a:r>
              <a:rPr lang="en-US" dirty="0"/>
              <a:t>(Boxer et al., 2013; </a:t>
            </a:r>
            <a:r>
              <a:rPr lang="en-US" dirty="0" err="1"/>
              <a:t>Kerchner</a:t>
            </a:r>
            <a:r>
              <a:rPr lang="en-US" dirty="0"/>
              <a:t> et al 2011).</a:t>
            </a:r>
          </a:p>
        </p:txBody>
      </p:sp>
    </p:spTree>
    <p:extLst>
      <p:ext uri="{BB962C8B-B14F-4D97-AF65-F5344CB8AC3E}">
        <p14:creationId xmlns:p14="http://schemas.microsoft.com/office/powerpoint/2010/main" val="1544042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umbnail photo of woman looking up from her bed."/>
          <p:cNvSpPr>
            <a:spLocks noGrp="1"/>
          </p:cNvSpPr>
          <p:nvPr>
            <p:ph type="title"/>
          </p:nvPr>
        </p:nvSpPr>
        <p:spPr/>
        <p:txBody>
          <a:bodyPr/>
          <a:lstStyle/>
          <a:p>
            <a:r>
              <a:rPr lang="en-US" b="1" dirty="0"/>
              <a:t>Outline</a:t>
            </a:r>
            <a:r>
              <a:rPr lang="en-US" b="1" dirty="0">
                <a:solidFill>
                  <a:schemeClr val="bg1"/>
                </a:solidFill>
              </a:rPr>
              <a:t> 3</a:t>
            </a:r>
          </a:p>
        </p:txBody>
      </p:sp>
      <p:pic>
        <p:nvPicPr>
          <p:cNvPr id="8" name="Picture Placeholder 7" descr="Thumbnail photo of a senior woman with hands lightly clasped, looking up from her bed as a healthcare worker is standing nearby. "/>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2" r="82"/>
          <a:stretch>
            <a:fillRect/>
          </a:stretch>
        </p:blipFill>
        <p:spPr/>
      </p:pic>
      <p:sp>
        <p:nvSpPr>
          <p:cNvPr id="9" name="Rectangle 8" descr="Rectangle highlighting &quot;Pharmacologic management of behavioral and psychological symptoms of dementia (BPSD)&quot;">
            <a:extLst>
              <a:ext uri="{FF2B5EF4-FFF2-40B4-BE49-F238E27FC236}">
                <a16:creationId xmlns:a16="http://schemas.microsoft.com/office/drawing/2014/main" id="{1D49D82C-3D2B-4426-BEDB-3727834C0055}"/>
              </a:ext>
            </a:extLst>
          </p:cNvPr>
          <p:cNvSpPr/>
          <p:nvPr/>
        </p:nvSpPr>
        <p:spPr>
          <a:xfrm>
            <a:off x="0" y="2056204"/>
            <a:ext cx="9144000" cy="701864"/>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7FBB3895-BC1F-43AA-9C54-ABA1024ADE82}"/>
              </a:ext>
            </a:extLst>
          </p:cNvPr>
          <p:cNvSpPr>
            <a:spLocks noGrp="1"/>
          </p:cNvSpPr>
          <p:nvPr>
            <p:ph idx="1"/>
          </p:nvPr>
        </p:nvSpPr>
        <p:spPr>
          <a:xfrm>
            <a:off x="457200" y="1560945"/>
            <a:ext cx="8229600" cy="2492990"/>
          </a:xfrm>
        </p:spPr>
        <p:txBody>
          <a:bodyPr/>
          <a:lstStyle/>
          <a:p>
            <a:pPr lvl="0">
              <a:lnSpc>
                <a:spcPct val="120000"/>
              </a:lnSpc>
            </a:pPr>
            <a:r>
              <a:rPr lang="en-US" dirty="0"/>
              <a:t>Medications for cognitive symptoms of dementia</a:t>
            </a:r>
          </a:p>
          <a:p>
            <a:pPr lvl="0">
              <a:lnSpc>
                <a:spcPct val="120000"/>
              </a:lnSpc>
            </a:pPr>
            <a:r>
              <a:rPr lang="en-US" dirty="0">
                <a:solidFill>
                  <a:schemeClr val="bg1"/>
                </a:solidFill>
              </a:rPr>
              <a:t>Pharmacologic management of behavioral and psychological </a:t>
            </a:r>
            <a:br>
              <a:rPr lang="en-US" dirty="0">
                <a:solidFill>
                  <a:schemeClr val="bg1"/>
                </a:solidFill>
              </a:rPr>
            </a:br>
            <a:r>
              <a:rPr lang="en-US" dirty="0">
                <a:solidFill>
                  <a:schemeClr val="bg1"/>
                </a:solidFill>
              </a:rPr>
              <a:t>symptoms of dementia (BPSD)</a:t>
            </a:r>
          </a:p>
          <a:p>
            <a:pPr lvl="0">
              <a:lnSpc>
                <a:spcPct val="120000"/>
              </a:lnSpc>
            </a:pPr>
            <a:r>
              <a:rPr lang="en-US" dirty="0"/>
              <a:t>Pharmacologic management of medical comorbidities</a:t>
            </a:r>
          </a:p>
          <a:p>
            <a:pPr lvl="0">
              <a:lnSpc>
                <a:spcPct val="120000"/>
              </a:lnSpc>
            </a:pPr>
            <a:r>
              <a:rPr lang="en-US" dirty="0"/>
              <a:t>Emerging opinions and clinical trial participation</a:t>
            </a:r>
          </a:p>
          <a:p>
            <a:endParaRPr lang="en-US" dirty="0"/>
          </a:p>
        </p:txBody>
      </p:sp>
    </p:spTree>
    <p:extLst>
      <p:ext uri="{BB962C8B-B14F-4D97-AF65-F5344CB8AC3E}">
        <p14:creationId xmlns:p14="http://schemas.microsoft.com/office/powerpoint/2010/main" val="2697383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57288"/>
          </a:xfrm>
        </p:spPr>
        <p:txBody>
          <a:bodyPr>
            <a:noAutofit/>
          </a:bodyPr>
          <a:lstStyle/>
          <a:p>
            <a:r>
              <a:rPr lang="en-US" b="1" dirty="0"/>
              <a:t>Pharmacologic Management of Behavioral and Psychological Symptoms of Dementia (BPSD): Overview</a:t>
            </a:r>
            <a:endParaRPr lang="en-US" dirty="0"/>
          </a:p>
        </p:txBody>
      </p:sp>
      <p:sp>
        <p:nvSpPr>
          <p:cNvPr id="3" name="Content Placeholder 2"/>
          <p:cNvSpPr>
            <a:spLocks noGrp="1"/>
          </p:cNvSpPr>
          <p:nvPr>
            <p:ph idx="1"/>
          </p:nvPr>
        </p:nvSpPr>
        <p:spPr>
          <a:xfrm>
            <a:off x="533400" y="2179637"/>
            <a:ext cx="8229600" cy="3078163"/>
          </a:xfrm>
        </p:spPr>
        <p:txBody>
          <a:bodyPr>
            <a:normAutofit/>
          </a:bodyPr>
          <a:lstStyle/>
          <a:p>
            <a:pPr lvl="0"/>
            <a:r>
              <a:rPr lang="en-US" dirty="0"/>
              <a:t>BPSD are commonly observed in PLwD – and include depression and anxiety, agitation, apathy, delusions and hallucinations.</a:t>
            </a:r>
          </a:p>
          <a:p>
            <a:pPr lvl="0"/>
            <a:r>
              <a:rPr lang="en-US" dirty="0" err="1"/>
              <a:t>Nonpharmacologic</a:t>
            </a:r>
            <a:r>
              <a:rPr lang="en-US" dirty="0"/>
              <a:t> interventions are recommended as first-line treatments of BPSD.</a:t>
            </a:r>
          </a:p>
          <a:p>
            <a:pPr lvl="0"/>
            <a:r>
              <a:rPr lang="en-US" dirty="0"/>
              <a:t>Some evidence supports the use of dementia medications in PLwD who have BPSD, but the individual agents may not afford comparable benefits (Cummings et al., 2016; Freund-Levi et al., 2014; Wang et al., 2015).</a:t>
            </a:r>
          </a:p>
          <a:p>
            <a:pPr lvl="0"/>
            <a:r>
              <a:rPr lang="en-US" dirty="0"/>
              <a:t>Currently, there is minimal evidence that any drug improves the quality </a:t>
            </a:r>
            <a:br>
              <a:rPr lang="en-US" dirty="0"/>
            </a:br>
            <a:r>
              <a:rPr lang="en-US" dirty="0"/>
              <a:t>of life (</a:t>
            </a:r>
            <a:r>
              <a:rPr lang="en-US" dirty="0" err="1"/>
              <a:t>QoL</a:t>
            </a:r>
            <a:r>
              <a:rPr lang="en-US" dirty="0"/>
              <a:t>) in PLwD (Cooper et al., 2013).</a:t>
            </a:r>
          </a:p>
        </p:txBody>
      </p:sp>
    </p:spTree>
    <p:extLst>
      <p:ext uri="{BB962C8B-B14F-4D97-AF65-F5344CB8AC3E}">
        <p14:creationId xmlns:p14="http://schemas.microsoft.com/office/powerpoint/2010/main" val="1281302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4" y="792162"/>
            <a:ext cx="8229600" cy="879476"/>
          </a:xfrm>
        </p:spPr>
        <p:txBody>
          <a:bodyPr>
            <a:noAutofit/>
          </a:bodyPr>
          <a:lstStyle/>
          <a:p>
            <a:r>
              <a:rPr lang="en-US" b="1" dirty="0"/>
              <a:t>Pharmacologic Management of BPSD: </a:t>
            </a:r>
            <a:br>
              <a:rPr lang="en-US" b="1" dirty="0"/>
            </a:br>
            <a:r>
              <a:rPr lang="en-US" b="1" dirty="0"/>
              <a:t>Overview </a:t>
            </a:r>
            <a:r>
              <a:rPr lang="en-US" dirty="0"/>
              <a:t>(continued)</a:t>
            </a:r>
          </a:p>
        </p:txBody>
      </p:sp>
      <p:sp>
        <p:nvSpPr>
          <p:cNvPr id="3" name="Content Placeholder 2"/>
          <p:cNvSpPr>
            <a:spLocks noGrp="1"/>
          </p:cNvSpPr>
          <p:nvPr>
            <p:ph idx="1"/>
          </p:nvPr>
        </p:nvSpPr>
        <p:spPr>
          <a:xfrm>
            <a:off x="533400" y="1874836"/>
            <a:ext cx="8229600" cy="4254502"/>
          </a:xfrm>
        </p:spPr>
        <p:txBody>
          <a:bodyPr>
            <a:normAutofit fontScale="92500" lnSpcReduction="10000"/>
          </a:bodyPr>
          <a:lstStyle/>
          <a:p>
            <a:pPr lvl="0"/>
            <a:r>
              <a:rPr lang="en-US" dirty="0"/>
              <a:t>Pharmacologic treatments include antidepressants (particularly selective serotonin reuptake inhibitors [SSRIs] and serotonin norepinephrine reuptake inhibitors [SNRIs]), anticonvulsant mood stabilizers, and antipsychotic medications – including both conventional or first generation (FGA), and atypical or second generation (SGA), antipsychotics (Cummings et al., 2016). </a:t>
            </a:r>
          </a:p>
          <a:p>
            <a:pPr lvl="0"/>
            <a:r>
              <a:rPr lang="en-US" dirty="0"/>
              <a:t>Pharmacologic treatment of BPSD is challenging; the provider must balance the potential benefits of an agent against its potential risks and AEs (Seitz et al., 2013). </a:t>
            </a:r>
            <a:endParaRPr lang="en-US" dirty="0" smtClean="0"/>
          </a:p>
          <a:p>
            <a:pPr lvl="0"/>
            <a:r>
              <a:rPr lang="en-US" dirty="0" smtClean="0"/>
              <a:t>Persons living with dementia and </a:t>
            </a:r>
            <a:r>
              <a:rPr lang="en-US" dirty="0"/>
              <a:t>intellectual disability may have had long term behavioral challenges prior to the onset of dementia. They may have been receiving pharmacologic management for many of these behaviors and the impact of this history of behaviors and their treatment may have uncertain consequences upon future treatments including an increased risk of AEs (Moran et al., 2013).</a:t>
            </a:r>
          </a:p>
          <a:p>
            <a:pPr lvl="0"/>
            <a:endParaRPr lang="en-US" dirty="0"/>
          </a:p>
        </p:txBody>
      </p:sp>
    </p:spTree>
    <p:extLst>
      <p:ext uri="{BB962C8B-B14F-4D97-AF65-F5344CB8AC3E}">
        <p14:creationId xmlns:p14="http://schemas.microsoft.com/office/powerpoint/2010/main" val="290454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Outline</a:t>
            </a:r>
          </a:p>
        </p:txBody>
      </p:sp>
      <p:pic>
        <p:nvPicPr>
          <p:cNvPr id="7" name="Picture Placeholder 6" descr="Thumbnail photo of young woman in lab coat talking with older woman."/>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44" r="44"/>
          <a:stretch>
            <a:fillRect/>
          </a:stretch>
        </p:blipFill>
        <p:spPr/>
      </p:pic>
      <p:sp>
        <p:nvSpPr>
          <p:cNvPr id="3" name="Content Placeholder 2"/>
          <p:cNvSpPr>
            <a:spLocks noGrp="1"/>
          </p:cNvSpPr>
          <p:nvPr>
            <p:ph idx="1"/>
          </p:nvPr>
        </p:nvSpPr>
        <p:spPr>
          <a:xfrm>
            <a:off x="457200" y="1560945"/>
            <a:ext cx="8229600" cy="2125230"/>
          </a:xfrm>
        </p:spPr>
        <p:txBody>
          <a:bodyPr/>
          <a:lstStyle/>
          <a:p>
            <a:pPr lvl="0">
              <a:lnSpc>
                <a:spcPct val="120000"/>
              </a:lnSpc>
            </a:pPr>
            <a:r>
              <a:rPr lang="en-US" dirty="0"/>
              <a:t>Medications for cognitive symptoms of dementia</a:t>
            </a:r>
          </a:p>
          <a:p>
            <a:pPr lvl="0">
              <a:lnSpc>
                <a:spcPct val="120000"/>
              </a:lnSpc>
            </a:pPr>
            <a:r>
              <a:rPr lang="en-US" dirty="0"/>
              <a:t>Pharmacologic management of behavioral and psychological </a:t>
            </a:r>
            <a:br>
              <a:rPr lang="en-US" dirty="0"/>
            </a:br>
            <a:r>
              <a:rPr lang="en-US" dirty="0"/>
              <a:t>symptoms of dementia (BPSD)</a:t>
            </a:r>
          </a:p>
          <a:p>
            <a:pPr lvl="0">
              <a:lnSpc>
                <a:spcPct val="120000"/>
              </a:lnSpc>
            </a:pPr>
            <a:r>
              <a:rPr lang="en-US" dirty="0"/>
              <a:t>Pharmacologic management of medical comorbidities</a:t>
            </a:r>
          </a:p>
          <a:p>
            <a:pPr lvl="0">
              <a:lnSpc>
                <a:spcPct val="120000"/>
              </a:lnSpc>
            </a:pPr>
            <a:r>
              <a:rPr lang="en-US" dirty="0"/>
              <a:t>Emerging opinions and clinical trial participation</a:t>
            </a:r>
          </a:p>
        </p:txBody>
      </p:sp>
    </p:spTree>
    <p:extLst>
      <p:ext uri="{BB962C8B-B14F-4D97-AF65-F5344CB8AC3E}">
        <p14:creationId xmlns:p14="http://schemas.microsoft.com/office/powerpoint/2010/main" val="4171652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92162"/>
            <a:ext cx="8229600" cy="765176"/>
          </a:xfrm>
        </p:spPr>
        <p:txBody>
          <a:bodyPr>
            <a:normAutofit fontScale="90000"/>
          </a:bodyPr>
          <a:lstStyle/>
          <a:p>
            <a:r>
              <a:rPr lang="en-US" sz="3100" b="1" dirty="0"/>
              <a:t>Pharmacologic Management of BPSD: Overview </a:t>
            </a:r>
            <a:r>
              <a:rPr lang="en-US" sz="3100" dirty="0"/>
              <a:t>(continued 1)</a:t>
            </a:r>
            <a:endParaRPr lang="en-US" sz="4000" dirty="0"/>
          </a:p>
        </p:txBody>
      </p:sp>
      <p:sp>
        <p:nvSpPr>
          <p:cNvPr id="3" name="Content Placeholder 2"/>
          <p:cNvSpPr>
            <a:spLocks noGrp="1"/>
          </p:cNvSpPr>
          <p:nvPr>
            <p:ph idx="1"/>
          </p:nvPr>
        </p:nvSpPr>
        <p:spPr>
          <a:xfrm>
            <a:off x="533400" y="1905000"/>
            <a:ext cx="8229600" cy="3324225"/>
          </a:xfrm>
        </p:spPr>
        <p:txBody>
          <a:bodyPr>
            <a:noAutofit/>
          </a:bodyPr>
          <a:lstStyle/>
          <a:p>
            <a:pPr lvl="0"/>
            <a:r>
              <a:rPr lang="en-US" dirty="0"/>
              <a:t>Target specific symptoms when selecting an appropriate treatment (Cummings et al., 2016).</a:t>
            </a:r>
          </a:p>
          <a:p>
            <a:pPr lvl="0"/>
            <a:r>
              <a:rPr lang="en-US" dirty="0"/>
              <a:t>Antipsychotics are limited to management of psychoses and substantially disruptive behaviors (Cummings et al., 2016).</a:t>
            </a:r>
          </a:p>
          <a:p>
            <a:pPr lvl="0"/>
            <a:r>
              <a:rPr lang="en-US" dirty="0"/>
              <a:t>Antidepressant agents may be used to manage depression, apathy, anxiety, and mild-to-moderate agitation (</a:t>
            </a:r>
            <a:r>
              <a:rPr lang="en-US" dirty="0" err="1"/>
              <a:t>Leonpacher</a:t>
            </a:r>
            <a:r>
              <a:rPr lang="en-US" dirty="0"/>
              <a:t> et al., 2016).</a:t>
            </a:r>
          </a:p>
          <a:p>
            <a:pPr lvl="0"/>
            <a:r>
              <a:rPr lang="en-US" dirty="0"/>
              <a:t>Mood stabilizing anticonvulsants may be used for aggression or agitation but have considerable AEs (Cummings et al., 2016).</a:t>
            </a:r>
          </a:p>
          <a:p>
            <a:r>
              <a:rPr lang="en-US" dirty="0"/>
              <a:t>Of particular concern are the AE profiles of these classes of agents. </a:t>
            </a:r>
          </a:p>
        </p:txBody>
      </p:sp>
    </p:spTree>
    <p:extLst>
      <p:ext uri="{BB962C8B-B14F-4D97-AF65-F5344CB8AC3E}">
        <p14:creationId xmlns:p14="http://schemas.microsoft.com/office/powerpoint/2010/main" val="1519011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199"/>
            <a:ext cx="8229600" cy="733425"/>
          </a:xfrm>
        </p:spPr>
        <p:txBody>
          <a:bodyPr>
            <a:normAutofit fontScale="90000"/>
          </a:bodyPr>
          <a:lstStyle/>
          <a:p>
            <a:r>
              <a:rPr lang="en-US" sz="3100" b="1" dirty="0"/>
              <a:t>Pharmacologic Management of BPSD: Overview </a:t>
            </a:r>
            <a:r>
              <a:rPr lang="en-US" sz="3100" dirty="0"/>
              <a:t>(continued 2)</a:t>
            </a:r>
            <a:endParaRPr lang="en-US" sz="4000" dirty="0"/>
          </a:p>
        </p:txBody>
      </p:sp>
      <p:sp>
        <p:nvSpPr>
          <p:cNvPr id="3" name="Content Placeholder 2"/>
          <p:cNvSpPr>
            <a:spLocks noGrp="1"/>
          </p:cNvSpPr>
          <p:nvPr>
            <p:ph idx="1"/>
          </p:nvPr>
        </p:nvSpPr>
        <p:spPr>
          <a:xfrm>
            <a:off x="533400" y="1874838"/>
            <a:ext cx="8229600" cy="2682414"/>
          </a:xfrm>
        </p:spPr>
        <p:txBody>
          <a:bodyPr>
            <a:noAutofit/>
          </a:bodyPr>
          <a:lstStyle/>
          <a:p>
            <a:r>
              <a:rPr lang="en-US" sz="2200" dirty="0"/>
              <a:t>Of particular concern are the AE profiles of these classes of agents:</a:t>
            </a:r>
          </a:p>
          <a:p>
            <a:pPr lvl="1">
              <a:buFont typeface="Courier New" panose="02070309020205020404" pitchFamily="49" charset="0"/>
              <a:buChar char="o"/>
            </a:pPr>
            <a:r>
              <a:rPr lang="en-US" sz="2000" dirty="0"/>
              <a:t>Antipsychotic agents can adversely affect memory and cognition (Cummings et al., 2016).</a:t>
            </a:r>
          </a:p>
          <a:p>
            <a:pPr lvl="2">
              <a:buFont typeface="Wingdings" pitchFamily="2" charset="2"/>
              <a:buChar char="§"/>
            </a:pPr>
            <a:r>
              <a:rPr lang="en-US" sz="2000" dirty="0"/>
              <a:t>They should not be used long-term (&gt;12 weeks).</a:t>
            </a:r>
          </a:p>
          <a:p>
            <a:pPr lvl="2">
              <a:buFont typeface="Wingdings" pitchFamily="2" charset="2"/>
              <a:buChar char="§"/>
            </a:pPr>
            <a:r>
              <a:rPr lang="en-US" sz="2000" dirty="0"/>
              <a:t>There is a black box warning attached to the use of antipsychotics in older persons with dementia.</a:t>
            </a:r>
          </a:p>
          <a:p>
            <a:pPr lvl="1">
              <a:buFont typeface="Courier New" panose="02070309020205020404" pitchFamily="49" charset="0"/>
              <a:buChar char="o"/>
            </a:pPr>
            <a:r>
              <a:rPr lang="en-US" sz="2000" dirty="0"/>
              <a:t>Benzodiazepines should generally be avoided in these populations (Cummings et al., 2016).</a:t>
            </a:r>
          </a:p>
        </p:txBody>
      </p:sp>
    </p:spTree>
    <p:extLst>
      <p:ext uri="{BB962C8B-B14F-4D97-AF65-F5344CB8AC3E}">
        <p14:creationId xmlns:p14="http://schemas.microsoft.com/office/powerpoint/2010/main" val="1519011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81050"/>
          </a:xfrm>
        </p:spPr>
        <p:txBody>
          <a:bodyPr>
            <a:noAutofit/>
          </a:bodyPr>
          <a:lstStyle/>
          <a:p>
            <a:r>
              <a:rPr lang="en-US" b="1" dirty="0"/>
              <a:t>Role of Dementia Medications in Management </a:t>
            </a:r>
            <a:br>
              <a:rPr lang="en-US" b="1" dirty="0"/>
            </a:br>
            <a:r>
              <a:rPr lang="en-US" b="1" dirty="0"/>
              <a:t>of BPSD</a:t>
            </a:r>
            <a:endParaRPr lang="en-US" dirty="0"/>
          </a:p>
        </p:txBody>
      </p:sp>
      <p:sp>
        <p:nvSpPr>
          <p:cNvPr id="3" name="Content Placeholder 2"/>
          <p:cNvSpPr>
            <a:spLocks noGrp="1"/>
          </p:cNvSpPr>
          <p:nvPr>
            <p:ph idx="1"/>
          </p:nvPr>
        </p:nvSpPr>
        <p:spPr>
          <a:xfrm>
            <a:off x="533400" y="1798637"/>
            <a:ext cx="8229600" cy="4525963"/>
          </a:xfrm>
        </p:spPr>
        <p:txBody>
          <a:bodyPr>
            <a:normAutofit fontScale="92500" lnSpcReduction="10000"/>
          </a:bodyPr>
          <a:lstStyle/>
          <a:p>
            <a:pPr lvl="0"/>
            <a:r>
              <a:rPr lang="en-US" sz="2200" dirty="0"/>
              <a:t>Evidence supports the use of dementia medications, and particularly </a:t>
            </a:r>
            <a:r>
              <a:rPr lang="en-US" sz="2200" dirty="0" err="1"/>
              <a:t>ChEIs</a:t>
            </a:r>
            <a:r>
              <a:rPr lang="en-US" sz="2200" dirty="0"/>
              <a:t>, in the management of BPSD in PLwD; benefits are generally mild or moderate at best (Berman et al., 2012; Cummings et al., 2016; Freund-Levi et al., 2014; Wang et al., 2015).</a:t>
            </a:r>
          </a:p>
          <a:p>
            <a:pPr lvl="0"/>
            <a:r>
              <a:rPr lang="en-US" sz="2200" dirty="0"/>
              <a:t>There is less supportive evidence of benefit with </a:t>
            </a:r>
            <a:r>
              <a:rPr lang="en-US" sz="2200" dirty="0" err="1"/>
              <a:t>memantine</a:t>
            </a:r>
            <a:r>
              <a:rPr lang="en-US" sz="2200" dirty="0"/>
              <a:t> in the management of BPSD (Wang et al., 2015). </a:t>
            </a:r>
          </a:p>
          <a:p>
            <a:pPr lvl="0"/>
            <a:r>
              <a:rPr lang="en-US" sz="2200" dirty="0"/>
              <a:t>Trials have shown some benefit of </a:t>
            </a:r>
            <a:r>
              <a:rPr lang="en-US" sz="2200" dirty="0" err="1"/>
              <a:t>rivastigmine</a:t>
            </a:r>
            <a:r>
              <a:rPr lang="en-US" sz="2200" dirty="0"/>
              <a:t> for neuropsychiatric symptoms in LBD (Ballard et al., 2013; </a:t>
            </a:r>
            <a:r>
              <a:rPr lang="en-US" sz="2200" dirty="0" err="1"/>
              <a:t>Madson</a:t>
            </a:r>
            <a:r>
              <a:rPr lang="en-US" sz="2200" dirty="0"/>
              <a:t> &amp; Brown, 2016).</a:t>
            </a:r>
          </a:p>
          <a:p>
            <a:pPr lvl="0"/>
            <a:r>
              <a:rPr lang="en-US" sz="2200" dirty="0"/>
              <a:t>However, </a:t>
            </a:r>
            <a:r>
              <a:rPr lang="en-US" sz="2200" dirty="0" err="1"/>
              <a:t>ChEIs</a:t>
            </a:r>
            <a:r>
              <a:rPr lang="en-US" sz="2200" dirty="0"/>
              <a:t> and SGAs have been associated with higher rates of treatment cessations versus </a:t>
            </a:r>
            <a:r>
              <a:rPr lang="en-US" sz="2200" dirty="0" err="1"/>
              <a:t>memantine</a:t>
            </a:r>
            <a:r>
              <a:rPr lang="en-US" sz="2200" dirty="0"/>
              <a:t> (Wang et al., 2015).</a:t>
            </a:r>
          </a:p>
          <a:p>
            <a:pPr lvl="0"/>
            <a:r>
              <a:rPr lang="en-US" sz="2200" dirty="0"/>
              <a:t>There is little evidence of effectiveness of any agent on treatment of apathy in PLwD; the best results appear to have been associated with </a:t>
            </a:r>
            <a:r>
              <a:rPr lang="en-US" sz="2200" dirty="0" err="1"/>
              <a:t>ChEIs</a:t>
            </a:r>
            <a:r>
              <a:rPr lang="en-US" sz="2200" dirty="0"/>
              <a:t> (Berman et al., 2012). </a:t>
            </a:r>
          </a:p>
          <a:p>
            <a:pPr lvl="1">
              <a:buFont typeface="Courier New" panose="02070309020205020404" pitchFamily="49" charset="0"/>
              <a:buChar char="o"/>
            </a:pPr>
            <a:r>
              <a:rPr lang="en-US" sz="2200" dirty="0"/>
              <a:t>Some evidence supports </a:t>
            </a:r>
            <a:r>
              <a:rPr lang="en-US" sz="2200" dirty="0" err="1"/>
              <a:t>memantine</a:t>
            </a:r>
            <a:r>
              <a:rPr lang="en-US" sz="2200" dirty="0"/>
              <a:t> (Berman et al., 2012). </a:t>
            </a:r>
          </a:p>
        </p:txBody>
      </p:sp>
    </p:spTree>
    <p:extLst>
      <p:ext uri="{BB962C8B-B14F-4D97-AF65-F5344CB8AC3E}">
        <p14:creationId xmlns:p14="http://schemas.microsoft.com/office/powerpoint/2010/main" val="507032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8640"/>
            <a:ext cx="8229600" cy="1143000"/>
          </a:xfrm>
        </p:spPr>
        <p:txBody>
          <a:bodyPr>
            <a:normAutofit fontScale="90000"/>
          </a:bodyPr>
          <a:lstStyle/>
          <a:p>
            <a:r>
              <a:rPr lang="en-US" sz="3100" b="1" dirty="0"/>
              <a:t>Pharmacologic Treatments of Psychiatric Symptoms </a:t>
            </a:r>
            <a:br>
              <a:rPr lang="en-US" sz="3100" b="1" dirty="0"/>
            </a:br>
            <a:r>
              <a:rPr lang="en-US" sz="3100" b="1" dirty="0"/>
              <a:t>in Persons Living with LBD</a:t>
            </a:r>
            <a:endParaRPr lang="en-US" dirty="0"/>
          </a:p>
        </p:txBody>
      </p:sp>
      <p:sp>
        <p:nvSpPr>
          <p:cNvPr id="3" name="Content Placeholder 2"/>
          <p:cNvSpPr>
            <a:spLocks noGrp="1"/>
          </p:cNvSpPr>
          <p:nvPr>
            <p:ph idx="1"/>
          </p:nvPr>
        </p:nvSpPr>
        <p:spPr>
          <a:xfrm>
            <a:off x="533400" y="1874837"/>
            <a:ext cx="8229600" cy="4525963"/>
          </a:xfrm>
        </p:spPr>
        <p:txBody>
          <a:bodyPr>
            <a:normAutofit/>
          </a:bodyPr>
          <a:lstStyle/>
          <a:p>
            <a:pPr lvl="0"/>
            <a:r>
              <a:rPr lang="en-US" dirty="0"/>
              <a:t>Pharmacologic treatment of psychiatric symptoms in persons living </a:t>
            </a:r>
            <a:br>
              <a:rPr lang="en-US" dirty="0"/>
            </a:br>
            <a:r>
              <a:rPr lang="en-US" dirty="0"/>
              <a:t>with LBDs can be particularly challenging .</a:t>
            </a:r>
          </a:p>
          <a:p>
            <a:pPr lvl="0"/>
            <a:r>
              <a:rPr lang="en-US" dirty="0"/>
              <a:t>Persons living  with LBD – either DLB or PDD – have symptoms similar to that of AD along with Parkinsonism and visual hallucinations (Ballard et al., 2013).</a:t>
            </a:r>
          </a:p>
          <a:p>
            <a:pPr lvl="0"/>
            <a:r>
              <a:rPr lang="en-US" dirty="0"/>
              <a:t>Antiparkinsonian treatments have the potential to exacerbate neuropsychiatric symptoms, particularly hallucinations </a:t>
            </a:r>
            <a:br>
              <a:rPr lang="en-US" dirty="0"/>
            </a:br>
            <a:r>
              <a:rPr lang="en-US" dirty="0"/>
              <a:t>(Ballard et al., 2013).</a:t>
            </a:r>
          </a:p>
          <a:p>
            <a:pPr lvl="0"/>
            <a:r>
              <a:rPr lang="en-US" dirty="0"/>
              <a:t>Antipsychotic agents should be used with extreme caution in persons with LBDs owing to a risk of severe side effects (Ballard et al., 2013; </a:t>
            </a:r>
            <a:r>
              <a:rPr lang="en-US" dirty="0" err="1"/>
              <a:t>Gomperts</a:t>
            </a:r>
            <a:r>
              <a:rPr lang="en-US" dirty="0"/>
              <a:t>, 2016).</a:t>
            </a:r>
          </a:p>
          <a:p>
            <a:pPr lvl="0"/>
            <a:r>
              <a:rPr lang="en-US" dirty="0"/>
              <a:t>Not all antidepressants are recommended for persons with LBD (</a:t>
            </a:r>
            <a:r>
              <a:rPr lang="en-US" dirty="0" err="1"/>
              <a:t>Gomperts</a:t>
            </a:r>
            <a:r>
              <a:rPr lang="en-US" dirty="0"/>
              <a:t>, 2016).</a:t>
            </a:r>
          </a:p>
        </p:txBody>
      </p:sp>
    </p:spTree>
    <p:extLst>
      <p:ext uri="{BB962C8B-B14F-4D97-AF65-F5344CB8AC3E}">
        <p14:creationId xmlns:p14="http://schemas.microsoft.com/office/powerpoint/2010/main" val="3425899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29602"/>
            <a:ext cx="8229600" cy="427038"/>
          </a:xfrm>
        </p:spPr>
        <p:txBody>
          <a:bodyPr>
            <a:noAutofit/>
          </a:bodyPr>
          <a:lstStyle/>
          <a:p>
            <a:r>
              <a:rPr lang="en-US" b="1" dirty="0"/>
              <a:t>Treatment of Visual Hallucinations in LBD</a:t>
            </a:r>
            <a:endParaRPr lang="en-US" dirty="0"/>
          </a:p>
        </p:txBody>
      </p:sp>
      <p:sp>
        <p:nvSpPr>
          <p:cNvPr id="3" name="Content Placeholder 2"/>
          <p:cNvSpPr>
            <a:spLocks noGrp="1"/>
          </p:cNvSpPr>
          <p:nvPr>
            <p:ph idx="1"/>
          </p:nvPr>
        </p:nvSpPr>
        <p:spPr>
          <a:xfrm>
            <a:off x="530352" y="1463039"/>
            <a:ext cx="8229600" cy="4051935"/>
          </a:xfrm>
        </p:spPr>
        <p:txBody>
          <a:bodyPr>
            <a:normAutofit/>
          </a:bodyPr>
          <a:lstStyle/>
          <a:p>
            <a:pPr lvl="0"/>
            <a:r>
              <a:rPr lang="en-US" dirty="0"/>
              <a:t>Treatment of hallucinations or psychosis should include stepwise reduction in medications for the motor symptoms, followed by an antipsychotic (Wood et al., 2010).</a:t>
            </a:r>
          </a:p>
          <a:p>
            <a:pPr lvl="0"/>
            <a:r>
              <a:rPr lang="en-US" dirty="0"/>
              <a:t>However, there is limited evidence of benefit of antipsychotics except for clozapine (Ballard, </a:t>
            </a:r>
            <a:r>
              <a:rPr lang="en-US" dirty="0" err="1"/>
              <a:t>Aarsland</a:t>
            </a:r>
            <a:r>
              <a:rPr lang="en-US" dirty="0"/>
              <a:t>, Francis, &amp; Corbett, 2013.) </a:t>
            </a:r>
            <a:r>
              <a:rPr lang="en-US" dirty="0" smtClean="0"/>
              <a:t>As a </a:t>
            </a:r>
            <a:r>
              <a:rPr lang="en-US" dirty="0"/>
              <a:t>general </a:t>
            </a:r>
            <a:r>
              <a:rPr lang="en-US" dirty="0" smtClean="0"/>
              <a:t>rule </a:t>
            </a:r>
            <a:r>
              <a:rPr lang="en-US" dirty="0"/>
              <a:t>all traditional antipsychotics like haloperidol should be avoided. </a:t>
            </a:r>
          </a:p>
          <a:p>
            <a:pPr lvl="0"/>
            <a:r>
              <a:rPr lang="en-US" dirty="0"/>
              <a:t>And, there are serious safety concerns with all antipsychotics in persons living with LBD.</a:t>
            </a:r>
          </a:p>
          <a:p>
            <a:pPr lvl="0"/>
            <a:r>
              <a:rPr lang="en-US" dirty="0"/>
              <a:t>No systematic clinical trials have convincingly shown that </a:t>
            </a:r>
            <a:r>
              <a:rPr lang="en-US" dirty="0" err="1"/>
              <a:t>ChEIs</a:t>
            </a:r>
            <a:r>
              <a:rPr lang="en-US" dirty="0"/>
              <a:t> can improve visual hallucinations. (</a:t>
            </a:r>
            <a:r>
              <a:rPr lang="en-US" dirty="0" err="1"/>
              <a:t>Aarsland</a:t>
            </a:r>
            <a:r>
              <a:rPr lang="en-US" dirty="0"/>
              <a:t>, 2016).</a:t>
            </a:r>
          </a:p>
          <a:p>
            <a:pPr lvl="0"/>
            <a:r>
              <a:rPr lang="en-US" dirty="0"/>
              <a:t>There is no systematic evidence for treatment of depression in PDD (</a:t>
            </a:r>
            <a:r>
              <a:rPr lang="en-US" dirty="0" err="1"/>
              <a:t>Aarsland</a:t>
            </a:r>
            <a:r>
              <a:rPr lang="en-US" dirty="0"/>
              <a:t> et al., 2012).</a:t>
            </a:r>
          </a:p>
        </p:txBody>
      </p:sp>
    </p:spTree>
    <p:extLst>
      <p:ext uri="{BB962C8B-B14F-4D97-AF65-F5344CB8AC3E}">
        <p14:creationId xmlns:p14="http://schemas.microsoft.com/office/powerpoint/2010/main" val="2233133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92162"/>
            <a:ext cx="8229600" cy="765176"/>
          </a:xfrm>
        </p:spPr>
        <p:txBody>
          <a:bodyPr>
            <a:noAutofit/>
          </a:bodyPr>
          <a:lstStyle/>
          <a:p>
            <a:r>
              <a:rPr lang="en-US" b="1" dirty="0"/>
              <a:t>Pharmacologic Treatments of Psychiatric Symptoms in Persons Living with Parkinson’s Disease</a:t>
            </a:r>
            <a:endParaRPr lang="en-US" dirty="0"/>
          </a:p>
        </p:txBody>
      </p:sp>
      <p:sp>
        <p:nvSpPr>
          <p:cNvPr id="3" name="Content Placeholder 2"/>
          <p:cNvSpPr>
            <a:spLocks noGrp="1"/>
          </p:cNvSpPr>
          <p:nvPr>
            <p:ph idx="1"/>
          </p:nvPr>
        </p:nvSpPr>
        <p:spPr>
          <a:xfrm>
            <a:off x="533400" y="1874837"/>
            <a:ext cx="8229600" cy="3916363"/>
          </a:xfrm>
        </p:spPr>
        <p:txBody>
          <a:bodyPr>
            <a:noAutofit/>
          </a:bodyPr>
          <a:lstStyle/>
          <a:p>
            <a:pPr lvl="0"/>
            <a:r>
              <a:rPr lang="en-US" dirty="0" err="1"/>
              <a:t>Nonmotor</a:t>
            </a:r>
            <a:r>
              <a:rPr lang="en-US" dirty="0"/>
              <a:t> symptoms can be more debilitating than motor symptoms (Wood et al., 2010).</a:t>
            </a:r>
          </a:p>
          <a:p>
            <a:pPr lvl="0"/>
            <a:r>
              <a:rPr lang="en-US" dirty="0"/>
              <a:t>There has been very little research done on the pharmacologic treatment of psychiatric and psychologic issues associated with PD (Connolly &amp; Fox, 2014).</a:t>
            </a:r>
          </a:p>
          <a:p>
            <a:r>
              <a:rPr lang="en-US" dirty="0" err="1"/>
              <a:t>Pimavanserin</a:t>
            </a:r>
            <a:r>
              <a:rPr lang="en-US" dirty="0"/>
              <a:t> was recently approved for the treatment of hallucinations and psychosis in Parkinson’s disease.</a:t>
            </a:r>
          </a:p>
          <a:p>
            <a:pPr lvl="0"/>
            <a:r>
              <a:rPr lang="en-US" dirty="0"/>
              <a:t>Treatment of hallucinations or psychosis:	</a:t>
            </a:r>
          </a:p>
          <a:p>
            <a:pPr lvl="1">
              <a:buFont typeface="Courier New" panose="02070309020205020404" pitchFamily="49" charset="0"/>
              <a:buChar char="o"/>
            </a:pPr>
            <a:r>
              <a:rPr lang="en-US" sz="2000" dirty="0"/>
              <a:t>First, eliminate confounding variables (Goldman &amp; Holden, 2014).</a:t>
            </a:r>
          </a:p>
          <a:p>
            <a:pPr lvl="1">
              <a:buFont typeface="Courier New" panose="02070309020205020404" pitchFamily="49" charset="0"/>
              <a:buChar char="o"/>
            </a:pPr>
            <a:r>
              <a:rPr lang="en-US" sz="2000" dirty="0"/>
              <a:t>Next, simplify Parkinsonian medications through a stepwise reduction as tolerated (Goldman &amp; Holden, 2014).</a:t>
            </a:r>
          </a:p>
        </p:txBody>
      </p:sp>
    </p:spTree>
    <p:extLst>
      <p:ext uri="{BB962C8B-B14F-4D97-AF65-F5344CB8AC3E}">
        <p14:creationId xmlns:p14="http://schemas.microsoft.com/office/powerpoint/2010/main" val="930128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92162"/>
            <a:ext cx="8229600" cy="808038"/>
          </a:xfrm>
        </p:spPr>
        <p:txBody>
          <a:bodyPr>
            <a:noAutofit/>
          </a:bodyPr>
          <a:lstStyle/>
          <a:p>
            <a:r>
              <a:rPr lang="en-US" b="1" dirty="0"/>
              <a:t>Pharmacologic Treatments of Psychiatric Symptoms in Persons Living with Parkinson’s Disease </a:t>
            </a:r>
            <a:r>
              <a:rPr lang="en-US" dirty="0"/>
              <a:t>(continued)</a:t>
            </a:r>
          </a:p>
        </p:txBody>
      </p:sp>
      <p:sp>
        <p:nvSpPr>
          <p:cNvPr id="3" name="Content Placeholder 2"/>
          <p:cNvSpPr>
            <a:spLocks noGrp="1"/>
          </p:cNvSpPr>
          <p:nvPr>
            <p:ph idx="1"/>
          </p:nvPr>
        </p:nvSpPr>
        <p:spPr>
          <a:xfrm>
            <a:off x="533400" y="1874837"/>
            <a:ext cx="8229600" cy="2925763"/>
          </a:xfrm>
        </p:spPr>
        <p:txBody>
          <a:bodyPr>
            <a:noAutofit/>
          </a:bodyPr>
          <a:lstStyle/>
          <a:p>
            <a:pPr lvl="1">
              <a:buFont typeface="Courier New" panose="02070309020205020404" pitchFamily="49" charset="0"/>
              <a:buChar char="o"/>
            </a:pPr>
            <a:r>
              <a:rPr lang="en-US" sz="2000" dirty="0"/>
              <a:t>If treatment is still needed, use either quetiapine or clozapine </a:t>
            </a:r>
            <a:br>
              <a:rPr lang="en-US" sz="2000" dirty="0"/>
            </a:br>
            <a:r>
              <a:rPr lang="en-US" sz="2000" dirty="0"/>
              <a:t>(</a:t>
            </a:r>
            <a:r>
              <a:rPr lang="en-US" sz="2000" dirty="0" err="1"/>
              <a:t>Emre</a:t>
            </a:r>
            <a:r>
              <a:rPr lang="en-US" sz="2000" dirty="0"/>
              <a:t> et al., 2014; Goldman &amp; Holden, 2014).</a:t>
            </a:r>
          </a:p>
          <a:p>
            <a:pPr lvl="2">
              <a:buFont typeface="Wingdings" pitchFamily="2" charset="2"/>
              <a:buChar char="§"/>
            </a:pPr>
            <a:r>
              <a:rPr lang="en-US" sz="2000" dirty="0"/>
              <a:t>Quetiapine does not require special laboratory monitoring, but strongest evidence of efficacy is with clozapine </a:t>
            </a:r>
            <a:br>
              <a:rPr lang="en-US" sz="2000" dirty="0"/>
            </a:br>
            <a:r>
              <a:rPr lang="en-US" sz="2000" dirty="0"/>
              <a:t>(</a:t>
            </a:r>
            <a:r>
              <a:rPr lang="en-US" sz="2000" dirty="0" err="1"/>
              <a:t>Emre</a:t>
            </a:r>
            <a:r>
              <a:rPr lang="en-US" sz="2000" dirty="0"/>
              <a:t> et al., 2014; Goldman &amp; Holden, 2014).</a:t>
            </a:r>
          </a:p>
          <a:p>
            <a:pPr lvl="2">
              <a:buFont typeface="Wingdings" pitchFamily="2" charset="2"/>
              <a:buChar char="§"/>
            </a:pPr>
            <a:r>
              <a:rPr lang="en-US" sz="2000" dirty="0"/>
              <a:t>Antipsychotics should be used with extreme caution </a:t>
            </a:r>
            <a:br>
              <a:rPr lang="en-US" sz="2000" dirty="0"/>
            </a:br>
            <a:r>
              <a:rPr lang="en-US" sz="2000" dirty="0"/>
              <a:t>(Connolly &amp; Fox, 2014; </a:t>
            </a:r>
            <a:r>
              <a:rPr lang="en-US" sz="2000" dirty="0" err="1"/>
              <a:t>Hindle</a:t>
            </a:r>
            <a:r>
              <a:rPr lang="en-US" sz="2000" dirty="0"/>
              <a:t>, 2013; Wood et al., 2010). </a:t>
            </a:r>
          </a:p>
          <a:p>
            <a:pPr lvl="2">
              <a:buFont typeface="Wingdings" pitchFamily="2" charset="2"/>
              <a:buChar char="§"/>
            </a:pPr>
            <a:r>
              <a:rPr lang="en-US" sz="2000" dirty="0"/>
              <a:t>FGAs, risperidone, and olanzapine should be avoided </a:t>
            </a:r>
            <a:br>
              <a:rPr lang="en-US" sz="2000" dirty="0"/>
            </a:br>
            <a:r>
              <a:rPr lang="en-US" sz="2000" dirty="0"/>
              <a:t>(</a:t>
            </a:r>
            <a:r>
              <a:rPr lang="en-US" sz="2000" dirty="0" err="1"/>
              <a:t>Emre</a:t>
            </a:r>
            <a:r>
              <a:rPr lang="en-US" sz="2000" dirty="0"/>
              <a:t> et al., 2014).</a:t>
            </a:r>
          </a:p>
        </p:txBody>
      </p:sp>
    </p:spTree>
    <p:extLst>
      <p:ext uri="{BB962C8B-B14F-4D97-AF65-F5344CB8AC3E}">
        <p14:creationId xmlns:p14="http://schemas.microsoft.com/office/powerpoint/2010/main" val="930128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1999"/>
            <a:ext cx="8229600" cy="638175"/>
          </a:xfrm>
        </p:spPr>
        <p:txBody>
          <a:bodyPr>
            <a:noAutofit/>
          </a:bodyPr>
          <a:lstStyle/>
          <a:p>
            <a:r>
              <a:rPr lang="en-US" b="1" dirty="0"/>
              <a:t>Pharmacologic Treatments of Behavioral Symptoms </a:t>
            </a:r>
            <a:br>
              <a:rPr lang="en-US" b="1" dirty="0"/>
            </a:br>
            <a:r>
              <a:rPr lang="en-US" b="1" dirty="0"/>
              <a:t>of FTD</a:t>
            </a:r>
            <a:endParaRPr lang="en-US" dirty="0"/>
          </a:p>
        </p:txBody>
      </p:sp>
      <p:sp>
        <p:nvSpPr>
          <p:cNvPr id="3" name="Content Placeholder 2"/>
          <p:cNvSpPr>
            <a:spLocks noGrp="1"/>
          </p:cNvSpPr>
          <p:nvPr>
            <p:ph idx="1"/>
          </p:nvPr>
        </p:nvSpPr>
        <p:spPr>
          <a:xfrm>
            <a:off x="533400" y="1798637"/>
            <a:ext cx="8229600" cy="4525963"/>
          </a:xfrm>
        </p:spPr>
        <p:txBody>
          <a:bodyPr>
            <a:normAutofit/>
          </a:bodyPr>
          <a:lstStyle/>
          <a:p>
            <a:pPr lvl="0"/>
            <a:r>
              <a:rPr lang="en-US" dirty="0"/>
              <a:t>SSRIs and trazodone may have some efficacy for social disinhibition and impulsive behaviors, depressive symptoms, carbohydrate cravings or compulsions (Hughes et al., 2015; </a:t>
            </a:r>
            <a:r>
              <a:rPr lang="en-US" dirty="0" err="1"/>
              <a:t>Kerchner</a:t>
            </a:r>
            <a:r>
              <a:rPr lang="en-US" dirty="0"/>
              <a:t> et al., 2011; </a:t>
            </a:r>
            <a:r>
              <a:rPr lang="en-US" dirty="0" err="1"/>
              <a:t>Nardell</a:t>
            </a:r>
            <a:r>
              <a:rPr lang="en-US" dirty="0"/>
              <a:t> &amp; </a:t>
            </a:r>
            <a:r>
              <a:rPr lang="en-US" dirty="0" err="1"/>
              <a:t>Tampi</a:t>
            </a:r>
            <a:r>
              <a:rPr lang="en-US" dirty="0"/>
              <a:t>, 2014).</a:t>
            </a:r>
          </a:p>
          <a:p>
            <a:pPr lvl="0"/>
            <a:r>
              <a:rPr lang="en-US" dirty="0"/>
              <a:t>Antipsychotic medications are often used, in low doses, for aggression or delusions (</a:t>
            </a:r>
            <a:r>
              <a:rPr lang="en-US" dirty="0" err="1"/>
              <a:t>Alquézar</a:t>
            </a:r>
            <a:r>
              <a:rPr lang="en-US" dirty="0"/>
              <a:t> et al., 2013).</a:t>
            </a:r>
          </a:p>
          <a:p>
            <a:pPr lvl="1">
              <a:buFont typeface="Courier New" panose="02070309020205020404" pitchFamily="49" charset="0"/>
              <a:buChar char="o"/>
            </a:pPr>
            <a:r>
              <a:rPr lang="en-US" sz="2000" dirty="0"/>
              <a:t>There is minimal evidence supporting their benefit (</a:t>
            </a:r>
            <a:r>
              <a:rPr lang="en-US" sz="2000" dirty="0" err="1"/>
              <a:t>Kerchner</a:t>
            </a:r>
            <a:r>
              <a:rPr lang="en-US" sz="2000" dirty="0"/>
              <a:t> et al., 2011).</a:t>
            </a:r>
          </a:p>
          <a:p>
            <a:pPr lvl="1">
              <a:buFont typeface="Courier New" panose="02070309020205020404" pitchFamily="49" charset="0"/>
              <a:buChar char="o"/>
            </a:pPr>
            <a:r>
              <a:rPr lang="en-US" sz="2000" dirty="0"/>
              <a:t>Persons living with FTD may be more sensitive to the motor side effects of antipsychotic agents, leading to a higher rate of extrapyramidal symptoms (EPS) in this population </a:t>
            </a:r>
            <a:br>
              <a:rPr lang="en-US" sz="2000" dirty="0"/>
            </a:br>
            <a:r>
              <a:rPr lang="en-US" sz="2000" dirty="0"/>
              <a:t>(</a:t>
            </a:r>
            <a:r>
              <a:rPr lang="en-US" sz="2000" dirty="0" err="1"/>
              <a:t>Kerchner</a:t>
            </a:r>
            <a:r>
              <a:rPr lang="en-US" sz="2000" dirty="0"/>
              <a:t> et al., 2011).</a:t>
            </a:r>
          </a:p>
        </p:txBody>
      </p:sp>
    </p:spTree>
    <p:extLst>
      <p:ext uri="{BB962C8B-B14F-4D97-AF65-F5344CB8AC3E}">
        <p14:creationId xmlns:p14="http://schemas.microsoft.com/office/powerpoint/2010/main" val="1910803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0074"/>
            <a:ext cx="8229600" cy="923925"/>
          </a:xfrm>
        </p:spPr>
        <p:txBody>
          <a:bodyPr>
            <a:normAutofit fontScale="90000"/>
          </a:bodyPr>
          <a:lstStyle/>
          <a:p>
            <a:r>
              <a:rPr lang="en-US" sz="3100" b="1" dirty="0"/>
              <a:t>Pharmacologic Management of Depression in PLwD</a:t>
            </a:r>
            <a:endParaRPr lang="en-US" dirty="0"/>
          </a:p>
        </p:txBody>
      </p:sp>
      <p:sp>
        <p:nvSpPr>
          <p:cNvPr id="3" name="Content Placeholder 2"/>
          <p:cNvSpPr>
            <a:spLocks noGrp="1"/>
          </p:cNvSpPr>
          <p:nvPr>
            <p:ph idx="1"/>
          </p:nvPr>
        </p:nvSpPr>
        <p:spPr>
          <a:xfrm>
            <a:off x="533400" y="1645921"/>
            <a:ext cx="8229600" cy="3413760"/>
          </a:xfrm>
        </p:spPr>
        <p:txBody>
          <a:bodyPr>
            <a:normAutofit lnSpcReduction="10000"/>
          </a:bodyPr>
          <a:lstStyle/>
          <a:p>
            <a:pPr lvl="0"/>
            <a:r>
              <a:rPr lang="en-US" dirty="0"/>
              <a:t>Evidence does not support drug treatment of depression as a first choice from a quality of life perspective (</a:t>
            </a:r>
            <a:r>
              <a:rPr lang="en-US" dirty="0" err="1"/>
              <a:t>Mossello</a:t>
            </a:r>
            <a:r>
              <a:rPr lang="en-US" dirty="0"/>
              <a:t> &amp; </a:t>
            </a:r>
            <a:r>
              <a:rPr lang="en-US" dirty="0" err="1"/>
              <a:t>Ballini</a:t>
            </a:r>
            <a:r>
              <a:rPr lang="en-US" dirty="0"/>
              <a:t>, 2012; Herrmann et al., 2013).</a:t>
            </a:r>
          </a:p>
          <a:p>
            <a:pPr lvl="0"/>
            <a:r>
              <a:rPr lang="en-US" dirty="0"/>
              <a:t>There is insufficient evidence of efficacy for the use of SSRIs for depression in PLwD (Banerjee et al., 2011; </a:t>
            </a:r>
            <a:r>
              <a:rPr lang="en-US" dirty="0" err="1"/>
              <a:t>Borisovskaya</a:t>
            </a:r>
            <a:r>
              <a:rPr lang="en-US" dirty="0"/>
              <a:t> et al., 2014; Herrmann, et al., 2013; Jones et al., 2016; </a:t>
            </a:r>
            <a:r>
              <a:rPr lang="en-US" dirty="0" err="1"/>
              <a:t>Mossello</a:t>
            </a:r>
            <a:r>
              <a:rPr lang="en-US" dirty="0"/>
              <a:t> &amp; </a:t>
            </a:r>
            <a:r>
              <a:rPr lang="en-US" dirty="0" err="1"/>
              <a:t>Ballini</a:t>
            </a:r>
            <a:r>
              <a:rPr lang="en-US" dirty="0"/>
              <a:t>, 2012).</a:t>
            </a:r>
          </a:p>
          <a:p>
            <a:pPr lvl="1">
              <a:buFont typeface="Courier New" panose="02070309020205020404" pitchFamily="49" charset="0"/>
              <a:buChar char="o"/>
            </a:pPr>
            <a:r>
              <a:rPr lang="en-US" sz="2000" dirty="0"/>
              <a:t>SSRIs are generally well tolerated but have no benefit or harm in terms of cognition, mood, agitation, or activities of daily living (ADL) (Jones et al., 2016).</a:t>
            </a:r>
          </a:p>
          <a:p>
            <a:pPr lvl="1">
              <a:buFont typeface="Courier New" panose="02070309020205020404" pitchFamily="49" charset="0"/>
              <a:buChar char="o"/>
            </a:pPr>
            <a:r>
              <a:rPr lang="en-US" sz="2000" dirty="0"/>
              <a:t>There is insufficient evidence to support the efficacy of SSRIs for comorbid depression (</a:t>
            </a:r>
            <a:r>
              <a:rPr lang="en-US" sz="2000" dirty="0" err="1"/>
              <a:t>Sepehry</a:t>
            </a:r>
            <a:r>
              <a:rPr lang="en-US" sz="2000" dirty="0"/>
              <a:t> et al., 2012; Wood et al., 2010).</a:t>
            </a:r>
          </a:p>
        </p:txBody>
      </p:sp>
    </p:spTree>
    <p:extLst>
      <p:ext uri="{BB962C8B-B14F-4D97-AF65-F5344CB8AC3E}">
        <p14:creationId xmlns:p14="http://schemas.microsoft.com/office/powerpoint/2010/main" val="1594039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Photo – Senior woman in bed</a:t>
            </a:r>
          </a:p>
        </p:txBody>
      </p:sp>
      <p:pic>
        <p:nvPicPr>
          <p:cNvPr id="6" name="Content Placeholder 5" descr="Photo of a senior woman with hands lightly clasped, looking up from her bed as a healthcare worker is standing nearby.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23003"/>
            <a:ext cx="7956550" cy="5319894"/>
          </a:xfrm>
        </p:spPr>
      </p:pic>
    </p:spTree>
    <p:extLst>
      <p:ext uri="{BB962C8B-B14F-4D97-AF65-F5344CB8AC3E}">
        <p14:creationId xmlns:p14="http://schemas.microsoft.com/office/powerpoint/2010/main" val="92816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Learning Objectives</a:t>
            </a:r>
          </a:p>
        </p:txBody>
      </p:sp>
      <p:sp>
        <p:nvSpPr>
          <p:cNvPr id="3" name="Content Placeholder 2"/>
          <p:cNvSpPr>
            <a:spLocks noGrp="1"/>
          </p:cNvSpPr>
          <p:nvPr>
            <p:ph idx="1"/>
          </p:nvPr>
        </p:nvSpPr>
        <p:spPr>
          <a:xfrm>
            <a:off x="457200" y="1644087"/>
            <a:ext cx="8229600" cy="3413688"/>
          </a:xfrm>
        </p:spPr>
        <p:txBody>
          <a:bodyPr>
            <a:noAutofit/>
          </a:bodyPr>
          <a:lstStyle/>
          <a:p>
            <a:pPr marL="0" indent="0">
              <a:buNone/>
            </a:pPr>
            <a:r>
              <a:rPr lang="en-US" dirty="0"/>
              <a:t>After reviewing this module, the learner will be able to:</a:t>
            </a:r>
          </a:p>
          <a:p>
            <a:pPr lvl="0"/>
            <a:r>
              <a:rPr lang="en-US" dirty="0"/>
              <a:t>Identify the FDA-approved drugs to treat Alzheimer’s disease and related dementias and describe their benefits, side effects and tolerability profiles.</a:t>
            </a:r>
          </a:p>
          <a:p>
            <a:pPr lvl="0"/>
            <a:r>
              <a:rPr lang="en-US" dirty="0"/>
              <a:t>Describe the medical management of behavioral and psychological symptoms of dementia.</a:t>
            </a:r>
          </a:p>
          <a:p>
            <a:pPr lvl="0"/>
            <a:r>
              <a:rPr lang="en-US" dirty="0"/>
              <a:t>Describe the medical management of common comorbid conditions.</a:t>
            </a:r>
          </a:p>
          <a:p>
            <a:r>
              <a:rPr lang="en-US" dirty="0"/>
              <a:t>Identify when medicinal interventions are recommended.</a:t>
            </a:r>
          </a:p>
          <a:p>
            <a:pPr lvl="0"/>
            <a:r>
              <a:rPr lang="en-US" dirty="0"/>
              <a:t>Identify dangerous or inappropriate drugs for persons living with dementia.</a:t>
            </a:r>
          </a:p>
        </p:txBody>
      </p:sp>
    </p:spTree>
    <p:extLst>
      <p:ext uri="{BB962C8B-B14F-4D97-AF65-F5344CB8AC3E}">
        <p14:creationId xmlns:p14="http://schemas.microsoft.com/office/powerpoint/2010/main" val="4216713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75640"/>
            <a:ext cx="8229600" cy="427038"/>
          </a:xfrm>
        </p:spPr>
        <p:txBody>
          <a:bodyPr>
            <a:normAutofit fontScale="90000"/>
          </a:bodyPr>
          <a:lstStyle/>
          <a:p>
            <a:r>
              <a:rPr lang="en-US" sz="3100" b="1" dirty="0"/>
              <a:t>Pharmacologic Management of Anxiety in PLwD</a:t>
            </a:r>
            <a:endParaRPr lang="en-US" sz="3100" dirty="0"/>
          </a:p>
        </p:txBody>
      </p:sp>
      <p:sp>
        <p:nvSpPr>
          <p:cNvPr id="3" name="Content Placeholder 2"/>
          <p:cNvSpPr>
            <a:spLocks noGrp="1"/>
          </p:cNvSpPr>
          <p:nvPr>
            <p:ph idx="1"/>
          </p:nvPr>
        </p:nvSpPr>
        <p:spPr>
          <a:xfrm>
            <a:off x="533400" y="1463041"/>
            <a:ext cx="8229600" cy="2042160"/>
          </a:xfrm>
        </p:spPr>
        <p:txBody>
          <a:bodyPr>
            <a:normAutofit/>
          </a:bodyPr>
          <a:lstStyle/>
          <a:p>
            <a:pPr lvl="0"/>
            <a:r>
              <a:rPr lang="en-US" dirty="0"/>
              <a:t>There are few systematic studies of medications for anxiety in PLwD. </a:t>
            </a:r>
          </a:p>
          <a:p>
            <a:pPr lvl="0"/>
            <a:r>
              <a:rPr lang="en-US" dirty="0"/>
              <a:t>SSRIs are often the first choice, followed by mirtazapine, quetiapine and </a:t>
            </a:r>
            <a:r>
              <a:rPr lang="en-US" dirty="0" err="1"/>
              <a:t>buspirone</a:t>
            </a:r>
            <a:r>
              <a:rPr lang="en-US" dirty="0"/>
              <a:t> (</a:t>
            </a:r>
            <a:r>
              <a:rPr lang="en-US" dirty="0" err="1"/>
              <a:t>Borisovskaya</a:t>
            </a:r>
            <a:r>
              <a:rPr lang="en-US" dirty="0"/>
              <a:t> et al., 2014). </a:t>
            </a:r>
          </a:p>
          <a:p>
            <a:pPr lvl="0"/>
            <a:r>
              <a:rPr lang="en-US" dirty="0"/>
              <a:t>Anxiolytics, including benzodiazepines, can lessen anxiety, restlessness, verbally disruptive behavior, and sleeping problems. However, they generally should be avoided because of AEs (</a:t>
            </a:r>
            <a:r>
              <a:rPr lang="en-US" dirty="0" err="1"/>
              <a:t>Borisovskaya</a:t>
            </a:r>
            <a:r>
              <a:rPr lang="en-US" dirty="0"/>
              <a:t> et al., 2014).</a:t>
            </a:r>
          </a:p>
        </p:txBody>
      </p:sp>
    </p:spTree>
    <p:extLst>
      <p:ext uri="{BB962C8B-B14F-4D97-AF65-F5344CB8AC3E}">
        <p14:creationId xmlns:p14="http://schemas.microsoft.com/office/powerpoint/2010/main" val="810181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427038"/>
          </a:xfrm>
        </p:spPr>
        <p:txBody>
          <a:bodyPr>
            <a:noAutofit/>
          </a:bodyPr>
          <a:lstStyle/>
          <a:p>
            <a:r>
              <a:rPr lang="en-US" b="1" dirty="0"/>
              <a:t>Pharmacologic Management of Agitation in PLwD</a:t>
            </a:r>
            <a:endParaRPr lang="en-US" dirty="0"/>
          </a:p>
        </p:txBody>
      </p:sp>
      <p:sp>
        <p:nvSpPr>
          <p:cNvPr id="3" name="Content Placeholder 2"/>
          <p:cNvSpPr>
            <a:spLocks noGrp="1"/>
          </p:cNvSpPr>
          <p:nvPr>
            <p:ph idx="1"/>
          </p:nvPr>
        </p:nvSpPr>
        <p:spPr>
          <a:xfrm>
            <a:off x="533400" y="1463040"/>
            <a:ext cx="8229600" cy="4525963"/>
          </a:xfrm>
        </p:spPr>
        <p:txBody>
          <a:bodyPr>
            <a:noAutofit/>
          </a:bodyPr>
          <a:lstStyle/>
          <a:p>
            <a:pPr lvl="0"/>
            <a:r>
              <a:rPr lang="en-US" dirty="0" err="1" smtClean="0"/>
              <a:t>Nonpharmacologic</a:t>
            </a:r>
            <a:r>
              <a:rPr lang="en-US" dirty="0" smtClean="0"/>
              <a:t> </a:t>
            </a:r>
            <a:r>
              <a:rPr lang="en-US" dirty="0"/>
              <a:t>interventions are considered first-line treatment of agitation in dementia.</a:t>
            </a:r>
          </a:p>
          <a:p>
            <a:pPr lvl="0"/>
            <a:r>
              <a:rPr lang="en-US" dirty="0"/>
              <a:t>Consider medications if:</a:t>
            </a:r>
          </a:p>
          <a:p>
            <a:pPr lvl="1">
              <a:buFont typeface="Courier New" panose="02070309020205020404" pitchFamily="49" charset="0"/>
              <a:buChar char="o"/>
            </a:pPr>
            <a:r>
              <a:rPr lang="en-US" sz="2000" dirty="0"/>
              <a:t>Other possible treatable causes of agitation have been ruled out.</a:t>
            </a:r>
          </a:p>
          <a:p>
            <a:pPr lvl="1">
              <a:buFont typeface="Courier New" panose="02070309020205020404" pitchFamily="49" charset="0"/>
              <a:buChar char="o"/>
            </a:pPr>
            <a:r>
              <a:rPr lang="en-US" sz="2000" dirty="0"/>
              <a:t>The problem behaviors are frequent, aggressive and have the potential for injury (</a:t>
            </a:r>
            <a:r>
              <a:rPr lang="en-US" sz="2000" dirty="0" err="1"/>
              <a:t>Borisovskaya</a:t>
            </a:r>
            <a:r>
              <a:rPr lang="en-US" sz="2000" dirty="0"/>
              <a:t> et al., 2014).</a:t>
            </a:r>
          </a:p>
          <a:p>
            <a:pPr lvl="0"/>
            <a:r>
              <a:rPr lang="en-US" dirty="0" smtClean="0"/>
              <a:t>Care partners should be included in decisions about medications</a:t>
            </a:r>
          </a:p>
          <a:p>
            <a:pPr lvl="0"/>
            <a:r>
              <a:rPr lang="en-US" dirty="0" smtClean="0"/>
              <a:t>Antipsychotic </a:t>
            </a:r>
            <a:r>
              <a:rPr lang="en-US" dirty="0"/>
              <a:t>agents are not approved for agitation in dementia but are often used off label (</a:t>
            </a:r>
            <a:r>
              <a:rPr lang="en-US" dirty="0" err="1"/>
              <a:t>Borisovskaya</a:t>
            </a:r>
            <a:r>
              <a:rPr lang="en-US" dirty="0"/>
              <a:t> et al., 2014).</a:t>
            </a:r>
          </a:p>
        </p:txBody>
      </p:sp>
    </p:spTree>
    <p:extLst>
      <p:ext uri="{BB962C8B-B14F-4D97-AF65-F5344CB8AC3E}">
        <p14:creationId xmlns:p14="http://schemas.microsoft.com/office/powerpoint/2010/main" val="366757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95338"/>
          </a:xfrm>
        </p:spPr>
        <p:txBody>
          <a:bodyPr>
            <a:noAutofit/>
          </a:bodyPr>
          <a:lstStyle/>
          <a:p>
            <a:r>
              <a:rPr lang="en-US" b="1" dirty="0"/>
              <a:t>Pharmacologic Management of Agitation in PLwD </a:t>
            </a:r>
            <a:r>
              <a:rPr lang="en-US" dirty="0"/>
              <a:t>(continued)</a:t>
            </a:r>
          </a:p>
        </p:txBody>
      </p:sp>
      <p:sp>
        <p:nvSpPr>
          <p:cNvPr id="3" name="Content Placeholder 2"/>
          <p:cNvSpPr>
            <a:spLocks noGrp="1"/>
          </p:cNvSpPr>
          <p:nvPr>
            <p:ph idx="1"/>
          </p:nvPr>
        </p:nvSpPr>
        <p:spPr>
          <a:xfrm>
            <a:off x="533400" y="1722437"/>
            <a:ext cx="8229600" cy="4525963"/>
          </a:xfrm>
        </p:spPr>
        <p:txBody>
          <a:bodyPr>
            <a:noAutofit/>
          </a:bodyPr>
          <a:lstStyle/>
          <a:p>
            <a:pPr lvl="0"/>
            <a:r>
              <a:rPr lang="en-US" dirty="0"/>
              <a:t>Studies suggest little benefit of SGAs, and they have AE profiles that offset benefits (</a:t>
            </a:r>
            <a:r>
              <a:rPr lang="en-US" dirty="0" err="1"/>
              <a:t>Borisovskaya</a:t>
            </a:r>
            <a:r>
              <a:rPr lang="en-US" dirty="0"/>
              <a:t> et al 2014).</a:t>
            </a:r>
          </a:p>
          <a:p>
            <a:pPr lvl="1">
              <a:buFont typeface="Courier New" panose="02070309020205020404" pitchFamily="49" charset="0"/>
              <a:buChar char="o"/>
            </a:pPr>
            <a:r>
              <a:rPr lang="en-US" sz="2000" dirty="0"/>
              <a:t>If antipsychotics must be used, SGAs are preferred over FGAs (</a:t>
            </a:r>
            <a:r>
              <a:rPr lang="en-US" sz="2000" dirty="0" err="1"/>
              <a:t>Borisovskaya</a:t>
            </a:r>
            <a:r>
              <a:rPr lang="en-US" sz="2000" dirty="0"/>
              <a:t> et al., 2014).</a:t>
            </a:r>
          </a:p>
          <a:p>
            <a:pPr lvl="1">
              <a:buFont typeface="Courier New" panose="02070309020205020404" pitchFamily="49" charset="0"/>
              <a:buChar char="o"/>
            </a:pPr>
            <a:r>
              <a:rPr lang="en-US" sz="2000" dirty="0"/>
              <a:t>Risperidone has greater effectiveness than </a:t>
            </a:r>
            <a:r>
              <a:rPr lang="en-US" sz="2000" dirty="0" err="1"/>
              <a:t>galantamine</a:t>
            </a:r>
            <a:r>
              <a:rPr lang="en-US" sz="2000" dirty="0"/>
              <a:t> but poorer tolerability (Freund-Levi, </a:t>
            </a:r>
            <a:r>
              <a:rPr lang="en-US" sz="2000" dirty="0" err="1"/>
              <a:t>Bloniecki</a:t>
            </a:r>
            <a:r>
              <a:rPr lang="en-US" sz="2000" dirty="0"/>
              <a:t>, et al., 2014; Freund-Levi, </a:t>
            </a:r>
            <a:r>
              <a:rPr lang="en-US" sz="2000" dirty="0" err="1"/>
              <a:t>Jedenius</a:t>
            </a:r>
            <a:r>
              <a:rPr lang="en-US" sz="2000" dirty="0"/>
              <a:t>, et al., 2014).</a:t>
            </a:r>
          </a:p>
          <a:p>
            <a:pPr lvl="0"/>
            <a:r>
              <a:rPr lang="en-US" dirty="0"/>
              <a:t>Antidepressants have demonstrated mixed results for agitation in dementia (</a:t>
            </a:r>
            <a:r>
              <a:rPr lang="en-US" dirty="0" err="1"/>
              <a:t>Borisovskaya</a:t>
            </a:r>
            <a:r>
              <a:rPr lang="en-US" dirty="0"/>
              <a:t> et al., 2014).</a:t>
            </a:r>
          </a:p>
          <a:p>
            <a:pPr lvl="0"/>
            <a:r>
              <a:rPr lang="en-US" dirty="0"/>
              <a:t>Benzodiazepines should be reserved for severe agitation when nothing else works (</a:t>
            </a:r>
            <a:r>
              <a:rPr lang="en-US" dirty="0" err="1"/>
              <a:t>Borisovskaya</a:t>
            </a:r>
            <a:r>
              <a:rPr lang="en-US" dirty="0"/>
              <a:t> et al., 2014).</a:t>
            </a:r>
          </a:p>
        </p:txBody>
      </p:sp>
    </p:spTree>
    <p:extLst>
      <p:ext uri="{BB962C8B-B14F-4D97-AF65-F5344CB8AC3E}">
        <p14:creationId xmlns:p14="http://schemas.microsoft.com/office/powerpoint/2010/main" val="366757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92162"/>
            <a:ext cx="8229600" cy="808038"/>
          </a:xfrm>
        </p:spPr>
        <p:txBody>
          <a:bodyPr>
            <a:noAutofit/>
          </a:bodyPr>
          <a:lstStyle/>
          <a:p>
            <a:r>
              <a:rPr lang="en-US" b="1" dirty="0"/>
              <a:t>APA Guidelines for Use of Antipsychotic Medications in </a:t>
            </a:r>
            <a:r>
              <a:rPr lang="en-US" b="1" dirty="0" err="1"/>
              <a:t>PLwD</a:t>
            </a:r>
            <a:endParaRPr lang="en-US" dirty="0"/>
          </a:p>
        </p:txBody>
      </p:sp>
      <p:sp>
        <p:nvSpPr>
          <p:cNvPr id="3" name="Content Placeholder 2"/>
          <p:cNvSpPr>
            <a:spLocks noGrp="1"/>
          </p:cNvSpPr>
          <p:nvPr>
            <p:ph idx="1"/>
          </p:nvPr>
        </p:nvSpPr>
        <p:spPr>
          <a:xfrm>
            <a:off x="533400" y="1874837"/>
            <a:ext cx="8229600" cy="4525963"/>
          </a:xfrm>
        </p:spPr>
        <p:txBody>
          <a:bodyPr>
            <a:normAutofit/>
          </a:bodyPr>
          <a:lstStyle/>
          <a:p>
            <a:pPr lvl="0"/>
            <a:r>
              <a:rPr lang="en-US" dirty="0"/>
              <a:t>The American Psychiatric Association (APA) Practice Guidelines recommend that “</a:t>
            </a:r>
            <a:r>
              <a:rPr lang="en-US" i="1" dirty="0"/>
              <a:t>nonemergency antipsychotic medication should only be used for the treatment of agitation or psychosis in patients with dementia when symptoms are severe, are dangerous, and/or cause significant distress to the patient</a:t>
            </a:r>
            <a:r>
              <a:rPr lang="en-US" dirty="0"/>
              <a:t>” (Reus et al., 2016).</a:t>
            </a:r>
          </a:p>
          <a:p>
            <a:pPr lvl="0"/>
            <a:r>
              <a:rPr lang="en-US" dirty="0"/>
              <a:t>Antipsychotic medications should not be prescribed for any indication without appropriate initial evaluation and appropriate ongoing monitoring (APA, 2015</a:t>
            </a:r>
            <a:r>
              <a:rPr lang="en-US" dirty="0" smtClean="0"/>
              <a:t>). </a:t>
            </a:r>
            <a:endParaRPr lang="en-US" dirty="0"/>
          </a:p>
          <a:p>
            <a:pPr lvl="0"/>
            <a:r>
              <a:rPr lang="en-US" dirty="0" smtClean="0"/>
              <a:t>Note that </a:t>
            </a:r>
            <a:r>
              <a:rPr lang="en-US" dirty="0"/>
              <a:t>there are instances in which dementia-associated symptoms (e.g., aggressive behavior due to paranoid delusions) pose an acute threat and antipsychotic treatment must be used before formal </a:t>
            </a:r>
            <a:r>
              <a:rPr lang="en-US" dirty="0" smtClean="0"/>
              <a:t>non-pharmacologic </a:t>
            </a:r>
            <a:r>
              <a:rPr lang="en-US" dirty="0"/>
              <a:t>measures can be </a:t>
            </a:r>
            <a:r>
              <a:rPr lang="en-US" dirty="0" smtClean="0"/>
              <a:t>instituted.</a:t>
            </a:r>
            <a:endParaRPr lang="en-US" dirty="0"/>
          </a:p>
        </p:txBody>
      </p:sp>
    </p:spTree>
    <p:extLst>
      <p:ext uri="{BB962C8B-B14F-4D97-AF65-F5344CB8AC3E}">
        <p14:creationId xmlns:p14="http://schemas.microsoft.com/office/powerpoint/2010/main" val="260666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92162"/>
            <a:ext cx="8229600" cy="865188"/>
          </a:xfrm>
        </p:spPr>
        <p:txBody>
          <a:bodyPr>
            <a:noAutofit/>
          </a:bodyPr>
          <a:lstStyle/>
          <a:p>
            <a:r>
              <a:rPr lang="en-US" b="1" dirty="0"/>
              <a:t>Benefit/Risk Assessment of Antipsychotic Medications in PLwD</a:t>
            </a:r>
            <a:endParaRPr lang="en-US" dirty="0"/>
          </a:p>
        </p:txBody>
      </p:sp>
      <p:sp>
        <p:nvSpPr>
          <p:cNvPr id="3" name="Content Placeholder 2"/>
          <p:cNvSpPr>
            <a:spLocks noGrp="1"/>
          </p:cNvSpPr>
          <p:nvPr>
            <p:ph idx="1"/>
          </p:nvPr>
        </p:nvSpPr>
        <p:spPr>
          <a:xfrm>
            <a:off x="533400" y="1828800"/>
            <a:ext cx="8229600" cy="3428999"/>
          </a:xfrm>
        </p:spPr>
        <p:txBody>
          <a:bodyPr>
            <a:noAutofit/>
          </a:bodyPr>
          <a:lstStyle/>
          <a:p>
            <a:pPr lvl="0"/>
            <a:r>
              <a:rPr lang="en-US" dirty="0"/>
              <a:t>Benefits of antipsychotic medications in PLwD include reduction in severity of symptoms, including hallucinations, delusions, aggression and agitation.</a:t>
            </a:r>
          </a:p>
          <a:p>
            <a:pPr lvl="0"/>
            <a:r>
              <a:rPr lang="en-US" dirty="0"/>
              <a:t>Risks of antipsychotic medications in PLwD include EPS, hypotension, cognitive decline, and increased risk of stroke.</a:t>
            </a:r>
          </a:p>
          <a:p>
            <a:pPr lvl="1">
              <a:buFont typeface="Courier New" panose="02070309020205020404" pitchFamily="49" charset="0"/>
              <a:buChar char="o"/>
            </a:pPr>
            <a:r>
              <a:rPr lang="en-US" sz="2000" dirty="0"/>
              <a:t>Large-scale studies show increased risk of mortality (up to twice as high as other psychotropic agents), leading to a Food and Drug Administration (FDA) black box warning (</a:t>
            </a:r>
            <a:r>
              <a:rPr lang="en-US" sz="2000" dirty="0" err="1"/>
              <a:t>Langballe</a:t>
            </a:r>
            <a:r>
              <a:rPr lang="en-US" sz="2000" dirty="0"/>
              <a:t> et al., 2014; </a:t>
            </a:r>
            <a:r>
              <a:rPr lang="en-US" sz="2000" dirty="0" err="1"/>
              <a:t>Maust</a:t>
            </a:r>
            <a:r>
              <a:rPr lang="en-US" sz="2000" dirty="0"/>
              <a:t> et al., 2015; </a:t>
            </a:r>
            <a:r>
              <a:rPr lang="en-US" sz="2000" dirty="0" err="1"/>
              <a:t>Zhai</a:t>
            </a:r>
            <a:r>
              <a:rPr lang="en-US" sz="2000" dirty="0"/>
              <a:t> et al., 2016).</a:t>
            </a:r>
          </a:p>
        </p:txBody>
      </p:sp>
    </p:spTree>
    <p:extLst>
      <p:ext uri="{BB962C8B-B14F-4D97-AF65-F5344CB8AC3E}">
        <p14:creationId xmlns:p14="http://schemas.microsoft.com/office/powerpoint/2010/main" val="3584397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92161"/>
            <a:ext cx="8229600" cy="779463"/>
          </a:xfrm>
        </p:spPr>
        <p:txBody>
          <a:bodyPr>
            <a:noAutofit/>
          </a:bodyPr>
          <a:lstStyle/>
          <a:p>
            <a:r>
              <a:rPr lang="en-US" b="1" dirty="0"/>
              <a:t>Benefit/Risk Assessment of Antipsychotic Medications in </a:t>
            </a:r>
            <a:r>
              <a:rPr lang="en-US" b="1" dirty="0" err="1"/>
              <a:t>PLwD</a:t>
            </a:r>
            <a:r>
              <a:rPr lang="en-US" b="1" dirty="0"/>
              <a:t> </a:t>
            </a:r>
            <a:r>
              <a:rPr lang="en-US" dirty="0"/>
              <a:t>(continued)</a:t>
            </a:r>
          </a:p>
        </p:txBody>
      </p:sp>
      <p:sp>
        <p:nvSpPr>
          <p:cNvPr id="3" name="Content Placeholder 2"/>
          <p:cNvSpPr>
            <a:spLocks noGrp="1"/>
          </p:cNvSpPr>
          <p:nvPr>
            <p:ph idx="1"/>
          </p:nvPr>
        </p:nvSpPr>
        <p:spPr>
          <a:xfrm>
            <a:off x="533400" y="1828800"/>
            <a:ext cx="8229600" cy="4525963"/>
          </a:xfrm>
        </p:spPr>
        <p:txBody>
          <a:bodyPr>
            <a:noAutofit/>
          </a:bodyPr>
          <a:lstStyle/>
          <a:p>
            <a:r>
              <a:rPr lang="en-US" dirty="0"/>
              <a:t>FGA vs SGA:  </a:t>
            </a:r>
          </a:p>
          <a:p>
            <a:pPr lvl="1">
              <a:buFont typeface="Courier New" panose="02070309020205020404" pitchFamily="49" charset="0"/>
              <a:buChar char="o"/>
            </a:pPr>
            <a:r>
              <a:rPr lang="en-US" sz="2000" dirty="0"/>
              <a:t>Similar effectiveness, but SGAs generally have better profile on neurological AEs (</a:t>
            </a:r>
            <a:r>
              <a:rPr lang="en-US" sz="2000" dirty="0" err="1"/>
              <a:t>Atti</a:t>
            </a:r>
            <a:r>
              <a:rPr lang="en-US" sz="2000" dirty="0"/>
              <a:t> et al., 2014; Greenblatt &amp; Greenblatt, 2016).</a:t>
            </a:r>
          </a:p>
          <a:p>
            <a:pPr lvl="1">
              <a:buFont typeface="Courier New" panose="02070309020205020404" pitchFamily="49" charset="0"/>
              <a:buChar char="o"/>
            </a:pPr>
            <a:r>
              <a:rPr lang="en-US" sz="2000" dirty="0"/>
              <a:t>Overall increased risk of mortality, especially with FGAs (Greenblatt &amp; Greenblatt, 2016; </a:t>
            </a:r>
            <a:r>
              <a:rPr lang="en-US" sz="2000" dirty="0" err="1"/>
              <a:t>Pariente</a:t>
            </a:r>
            <a:r>
              <a:rPr lang="en-US" sz="2000" dirty="0"/>
              <a:t> et al., 2012; Weintraub et al., 2016) </a:t>
            </a:r>
          </a:p>
          <a:p>
            <a:pPr lvl="0"/>
            <a:r>
              <a:rPr lang="en-US" dirty="0"/>
              <a:t>Antipsychotics recommended to treat specific symptoms related to a documented diagnosed condition, with close monitoring (CMS, 2013). </a:t>
            </a:r>
          </a:p>
          <a:p>
            <a:pPr lvl="0"/>
            <a:r>
              <a:rPr lang="en-US" dirty="0"/>
              <a:t>In general, antipsychotics are recommended for shortest duration at lowest dose (</a:t>
            </a:r>
            <a:r>
              <a:rPr lang="en-US" dirty="0" err="1"/>
              <a:t>Mossello</a:t>
            </a:r>
            <a:r>
              <a:rPr lang="en-US" dirty="0"/>
              <a:t> &amp; </a:t>
            </a:r>
            <a:r>
              <a:rPr lang="en-US" dirty="0" err="1"/>
              <a:t>Ballini</a:t>
            </a:r>
            <a:r>
              <a:rPr lang="en-US" dirty="0"/>
              <a:t>, 2012).</a:t>
            </a:r>
          </a:p>
        </p:txBody>
      </p:sp>
    </p:spTree>
    <p:extLst>
      <p:ext uri="{BB962C8B-B14F-4D97-AF65-F5344CB8AC3E}">
        <p14:creationId xmlns:p14="http://schemas.microsoft.com/office/powerpoint/2010/main" val="3584397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92161"/>
            <a:ext cx="8229600" cy="779463"/>
          </a:xfrm>
        </p:spPr>
        <p:txBody>
          <a:bodyPr>
            <a:noAutofit/>
          </a:bodyPr>
          <a:lstStyle/>
          <a:p>
            <a:r>
              <a:rPr lang="en-US" b="1" dirty="0"/>
              <a:t>Medications for Rapid Eye Movement (REM) Sleep Behavior Disturbance (RBD) in LBD</a:t>
            </a:r>
            <a:endParaRPr lang="en-US" dirty="0"/>
          </a:p>
        </p:txBody>
      </p:sp>
      <p:sp>
        <p:nvSpPr>
          <p:cNvPr id="3" name="Content Placeholder 2"/>
          <p:cNvSpPr>
            <a:spLocks noGrp="1"/>
          </p:cNvSpPr>
          <p:nvPr>
            <p:ph idx="1"/>
          </p:nvPr>
        </p:nvSpPr>
        <p:spPr>
          <a:xfrm>
            <a:off x="533400" y="1874837"/>
            <a:ext cx="8229600" cy="4525963"/>
          </a:xfrm>
        </p:spPr>
        <p:txBody>
          <a:bodyPr>
            <a:normAutofit/>
          </a:bodyPr>
          <a:lstStyle/>
          <a:p>
            <a:pPr lvl="0"/>
            <a:r>
              <a:rPr lang="en-US" dirty="0"/>
              <a:t>Possible treatments for RBD include (high dose) melatonin or (low dose) clonazepam (</a:t>
            </a:r>
            <a:r>
              <a:rPr lang="en-US" dirty="0" err="1"/>
              <a:t>Aarsland</a:t>
            </a:r>
            <a:r>
              <a:rPr lang="en-US" dirty="0"/>
              <a:t>, 2016; Ballard et al., 2013; </a:t>
            </a:r>
            <a:r>
              <a:rPr lang="en-US" dirty="0" err="1"/>
              <a:t>Emre</a:t>
            </a:r>
            <a:r>
              <a:rPr lang="en-US" dirty="0"/>
              <a:t> et al., 2014; </a:t>
            </a:r>
            <a:r>
              <a:rPr lang="en-US" dirty="0" err="1"/>
              <a:t>Gomperts</a:t>
            </a:r>
            <a:r>
              <a:rPr lang="en-US" dirty="0"/>
              <a:t>, 2016; Howell &amp; </a:t>
            </a:r>
            <a:r>
              <a:rPr lang="en-US" dirty="0" err="1"/>
              <a:t>Schenck</a:t>
            </a:r>
            <a:r>
              <a:rPr lang="en-US" dirty="0"/>
              <a:t>, 2015; </a:t>
            </a:r>
            <a:r>
              <a:rPr lang="en-US" dirty="0" err="1"/>
              <a:t>Zdanys</a:t>
            </a:r>
            <a:r>
              <a:rPr lang="en-US" dirty="0"/>
              <a:t> &amp; Steffens, 2015; ; Stevens &amp; </a:t>
            </a:r>
            <a:r>
              <a:rPr lang="en-US" dirty="0" err="1"/>
              <a:t>Comella</a:t>
            </a:r>
            <a:r>
              <a:rPr lang="en-US" dirty="0"/>
              <a:t>, 2013; </a:t>
            </a:r>
            <a:r>
              <a:rPr lang="en-US" dirty="0" err="1"/>
              <a:t>Trotti</a:t>
            </a:r>
            <a:r>
              <a:rPr lang="en-US" dirty="0"/>
              <a:t> &amp; Karroum, 2016).</a:t>
            </a:r>
          </a:p>
          <a:p>
            <a:pPr lvl="0"/>
            <a:r>
              <a:rPr lang="en-US" dirty="0"/>
              <a:t>There is possible evidence of benefit with </a:t>
            </a:r>
            <a:r>
              <a:rPr lang="en-US" dirty="0" err="1"/>
              <a:t>memantine</a:t>
            </a:r>
            <a:r>
              <a:rPr lang="en-US" dirty="0"/>
              <a:t> (Larsson et al., 2010) and </a:t>
            </a:r>
            <a:r>
              <a:rPr lang="en-US" dirty="0" err="1"/>
              <a:t>rivastigmine</a:t>
            </a:r>
            <a:r>
              <a:rPr lang="en-US" dirty="0"/>
              <a:t> (Brunetti et al., 2014), but very limited evidence for </a:t>
            </a:r>
            <a:r>
              <a:rPr lang="en-US" dirty="0" err="1"/>
              <a:t>zopiclone</a:t>
            </a:r>
            <a:r>
              <a:rPr lang="en-US" dirty="0"/>
              <a:t>, benzodiazepines (other than clonazepam), </a:t>
            </a:r>
            <a:r>
              <a:rPr lang="en-US" dirty="0" err="1"/>
              <a:t>desipramine</a:t>
            </a:r>
            <a:r>
              <a:rPr lang="en-US" dirty="0"/>
              <a:t>, clozapine, carbamazepine, or sodium </a:t>
            </a:r>
            <a:r>
              <a:rPr lang="en-US" dirty="0" err="1"/>
              <a:t>oxybate</a:t>
            </a:r>
            <a:r>
              <a:rPr lang="en-US" dirty="0"/>
              <a:t> (Aurora et al., 2010).</a:t>
            </a:r>
          </a:p>
        </p:txBody>
      </p:sp>
    </p:spTree>
    <p:extLst>
      <p:ext uri="{BB962C8B-B14F-4D97-AF65-F5344CB8AC3E}">
        <p14:creationId xmlns:p14="http://schemas.microsoft.com/office/powerpoint/2010/main" val="664434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92162"/>
            <a:ext cx="8229600" cy="427038"/>
          </a:xfrm>
        </p:spPr>
        <p:txBody>
          <a:bodyPr>
            <a:noAutofit/>
          </a:bodyPr>
          <a:lstStyle/>
          <a:p>
            <a:r>
              <a:rPr lang="en-US" b="1" dirty="0"/>
              <a:t>Medications for Other Sleep Disorders</a:t>
            </a:r>
            <a:endParaRPr lang="en-US" dirty="0"/>
          </a:p>
        </p:txBody>
      </p:sp>
      <p:sp>
        <p:nvSpPr>
          <p:cNvPr id="3" name="Content Placeholder 2"/>
          <p:cNvSpPr>
            <a:spLocks noGrp="1"/>
          </p:cNvSpPr>
          <p:nvPr>
            <p:ph idx="1"/>
          </p:nvPr>
        </p:nvSpPr>
        <p:spPr>
          <a:xfrm>
            <a:off x="533400" y="1463041"/>
            <a:ext cx="8229600" cy="2651760"/>
          </a:xfrm>
        </p:spPr>
        <p:txBody>
          <a:bodyPr>
            <a:noAutofit/>
          </a:bodyPr>
          <a:lstStyle/>
          <a:p>
            <a:pPr lvl="0"/>
            <a:r>
              <a:rPr lang="en-US" dirty="0"/>
              <a:t>Sleep problems are common in older people and in persons with dementia; first line treatments are typically </a:t>
            </a:r>
            <a:r>
              <a:rPr lang="en-US" dirty="0" err="1"/>
              <a:t>nonpharmacologic</a:t>
            </a:r>
            <a:r>
              <a:rPr lang="en-US" dirty="0"/>
              <a:t> (</a:t>
            </a:r>
            <a:r>
              <a:rPr lang="en-US" dirty="0" err="1"/>
              <a:t>McCleery</a:t>
            </a:r>
            <a:r>
              <a:rPr lang="en-US" dirty="0"/>
              <a:t> et al., 2014; </a:t>
            </a:r>
            <a:r>
              <a:rPr lang="en-US" dirty="0" err="1"/>
              <a:t>Zdanys</a:t>
            </a:r>
            <a:r>
              <a:rPr lang="en-US" dirty="0"/>
              <a:t> &amp; Steffens, 2015).</a:t>
            </a:r>
          </a:p>
          <a:p>
            <a:pPr lvl="0"/>
            <a:r>
              <a:rPr lang="en-US" dirty="0"/>
              <a:t>Some evidence suggests improvements with melatonin on </a:t>
            </a:r>
            <a:r>
              <a:rPr lang="en-US" dirty="0" err="1"/>
              <a:t>sundowning</a:t>
            </a:r>
            <a:r>
              <a:rPr lang="en-US" dirty="0"/>
              <a:t> behavior in persons with AD (</a:t>
            </a:r>
            <a:r>
              <a:rPr lang="en-US" dirty="0" err="1"/>
              <a:t>Zdanys</a:t>
            </a:r>
            <a:r>
              <a:rPr lang="en-US" dirty="0"/>
              <a:t> &amp; Steffens, 2015) and insomnia in persons with LBD (</a:t>
            </a:r>
            <a:r>
              <a:rPr lang="en-US" dirty="0" err="1"/>
              <a:t>Gomperts</a:t>
            </a:r>
            <a:r>
              <a:rPr lang="en-US" dirty="0"/>
              <a:t>, 2016). </a:t>
            </a:r>
          </a:p>
          <a:p>
            <a:pPr lvl="0"/>
            <a:r>
              <a:rPr lang="en-US" dirty="0"/>
              <a:t>Trazodone has shown some benefit for insomnia but has substantial AEs. </a:t>
            </a:r>
            <a:br>
              <a:rPr lang="en-US" dirty="0"/>
            </a:br>
            <a:r>
              <a:rPr lang="en-US" dirty="0"/>
              <a:t>(</a:t>
            </a:r>
            <a:r>
              <a:rPr lang="en-US" dirty="0" err="1"/>
              <a:t>Zdanys</a:t>
            </a:r>
            <a:r>
              <a:rPr lang="en-US" dirty="0"/>
              <a:t> &amp; Steffens, 2015).</a:t>
            </a:r>
          </a:p>
        </p:txBody>
      </p:sp>
    </p:spTree>
    <p:extLst>
      <p:ext uri="{BB962C8B-B14F-4D97-AF65-F5344CB8AC3E}">
        <p14:creationId xmlns:p14="http://schemas.microsoft.com/office/powerpoint/2010/main" val="2474670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92162"/>
            <a:ext cx="8229600" cy="427038"/>
          </a:xfrm>
        </p:spPr>
        <p:txBody>
          <a:bodyPr>
            <a:noAutofit/>
          </a:bodyPr>
          <a:lstStyle/>
          <a:p>
            <a:r>
              <a:rPr lang="en-US" b="1" dirty="0"/>
              <a:t>Medications for Other Sleep Disorders </a:t>
            </a:r>
            <a:r>
              <a:rPr lang="en-US" dirty="0"/>
              <a:t>(continued)</a:t>
            </a:r>
          </a:p>
        </p:txBody>
      </p:sp>
      <p:sp>
        <p:nvSpPr>
          <p:cNvPr id="3" name="Content Placeholder 2"/>
          <p:cNvSpPr>
            <a:spLocks noGrp="1"/>
          </p:cNvSpPr>
          <p:nvPr>
            <p:ph idx="1"/>
          </p:nvPr>
        </p:nvSpPr>
        <p:spPr>
          <a:xfrm>
            <a:off x="533400" y="1463041"/>
            <a:ext cx="8229600" cy="4023360"/>
          </a:xfrm>
        </p:spPr>
        <p:txBody>
          <a:bodyPr>
            <a:noAutofit/>
          </a:bodyPr>
          <a:lstStyle/>
          <a:p>
            <a:pPr lvl="0"/>
            <a:r>
              <a:rPr lang="en-US" dirty="0"/>
              <a:t>The AE profile with benzodiazepines limits their use in older people. If they must be used, they are recommended for short term durations with low doses (</a:t>
            </a:r>
            <a:r>
              <a:rPr lang="en-US" dirty="0" err="1"/>
              <a:t>Zdanys</a:t>
            </a:r>
            <a:r>
              <a:rPr lang="en-US" dirty="0"/>
              <a:t> &amp; Steffens, 2015).</a:t>
            </a:r>
          </a:p>
          <a:p>
            <a:pPr lvl="0"/>
            <a:r>
              <a:rPr lang="en-US" dirty="0" err="1"/>
              <a:t>Nonbenzodiazepine</a:t>
            </a:r>
            <a:r>
              <a:rPr lang="en-US" dirty="0"/>
              <a:t> hypnotics may have benefit for management of insomnia, but the elderly may be more sensitive to AEs (</a:t>
            </a:r>
            <a:r>
              <a:rPr lang="en-US" dirty="0" err="1"/>
              <a:t>Zdanys</a:t>
            </a:r>
            <a:r>
              <a:rPr lang="en-US" dirty="0"/>
              <a:t> &amp; Steffens, 2015).</a:t>
            </a:r>
          </a:p>
          <a:p>
            <a:pPr lvl="0"/>
            <a:r>
              <a:rPr lang="en-US" dirty="0"/>
              <a:t>Sedating antidepressants may be used if the person has insomnia with depression.  Mirtazapine may be appropriate if the person has depression with insomnia, but there are no data in </a:t>
            </a:r>
            <a:r>
              <a:rPr lang="en-US" dirty="0" err="1"/>
              <a:t>nondepressed</a:t>
            </a:r>
            <a:r>
              <a:rPr lang="en-US" dirty="0"/>
              <a:t> older people with insomnia (</a:t>
            </a:r>
            <a:r>
              <a:rPr lang="en-US" dirty="0" err="1"/>
              <a:t>Zdanys</a:t>
            </a:r>
            <a:r>
              <a:rPr lang="en-US" dirty="0"/>
              <a:t> &amp; Steffens, 2015).</a:t>
            </a:r>
          </a:p>
          <a:p>
            <a:pPr lvl="0"/>
            <a:r>
              <a:rPr lang="en-US" dirty="0"/>
              <a:t>No evidence of overall benefit with melatonin, trazodone or </a:t>
            </a:r>
            <a:r>
              <a:rPr lang="en-US" dirty="0" err="1"/>
              <a:t>ramelteon</a:t>
            </a:r>
            <a:r>
              <a:rPr lang="en-US" dirty="0"/>
              <a:t> on increasing total time spent asleep (</a:t>
            </a:r>
            <a:r>
              <a:rPr lang="en-US" dirty="0" err="1"/>
              <a:t>McCleery</a:t>
            </a:r>
            <a:r>
              <a:rPr lang="en-US" dirty="0"/>
              <a:t> et al., 2014).</a:t>
            </a:r>
          </a:p>
        </p:txBody>
      </p:sp>
    </p:spTree>
    <p:extLst>
      <p:ext uri="{BB962C8B-B14F-4D97-AF65-F5344CB8AC3E}">
        <p14:creationId xmlns:p14="http://schemas.microsoft.com/office/powerpoint/2010/main" val="2474670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Photo – Senior woman in bed 2</a:t>
            </a:r>
          </a:p>
        </p:txBody>
      </p:sp>
      <p:pic>
        <p:nvPicPr>
          <p:cNvPr id="6" name="Content Placeholder 5" descr="Woman lies in bed with her hands together under her head. A young hand rests on her should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23003"/>
            <a:ext cx="7956550" cy="5319894"/>
          </a:xfrm>
        </p:spPr>
      </p:pic>
    </p:spTree>
    <p:extLst>
      <p:ext uri="{BB962C8B-B14F-4D97-AF65-F5344CB8AC3E}">
        <p14:creationId xmlns:p14="http://schemas.microsoft.com/office/powerpoint/2010/main" val="210673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Key Take-Home Messages</a:t>
            </a:r>
          </a:p>
        </p:txBody>
      </p:sp>
      <p:sp>
        <p:nvSpPr>
          <p:cNvPr id="3" name="Content Placeholder 2"/>
          <p:cNvSpPr>
            <a:spLocks noGrp="1"/>
          </p:cNvSpPr>
          <p:nvPr>
            <p:ph idx="1"/>
          </p:nvPr>
        </p:nvSpPr>
        <p:spPr>
          <a:xfrm>
            <a:off x="457200" y="1644087"/>
            <a:ext cx="8229600" cy="3456551"/>
          </a:xfrm>
        </p:spPr>
        <p:txBody>
          <a:bodyPr>
            <a:noAutofit/>
          </a:bodyPr>
          <a:lstStyle/>
          <a:p>
            <a:pPr lvl="0"/>
            <a:r>
              <a:rPr lang="en-US" dirty="0"/>
              <a:t>Currently, there are no curative treatments for the cognitive and functional impairments of dementia.</a:t>
            </a:r>
          </a:p>
          <a:p>
            <a:pPr lvl="0"/>
            <a:r>
              <a:rPr lang="en-US" dirty="0"/>
              <a:t>The currently approved pharmacological treatments for dementia may slow down the progression of the dementia but cannot reverse cognitive decline.</a:t>
            </a:r>
          </a:p>
          <a:p>
            <a:pPr lvl="0"/>
            <a:r>
              <a:rPr lang="en-US" dirty="0"/>
              <a:t>Many medications put older persons at risk because they negatively affect cognition or induce delirium in adults ages 65 and older.  </a:t>
            </a:r>
          </a:p>
          <a:p>
            <a:pPr lvl="0"/>
            <a:r>
              <a:rPr lang="en-US" dirty="0"/>
              <a:t>Care must be taken when prescribing drugs for pain and infections in persons living with dementia (</a:t>
            </a:r>
            <a:r>
              <a:rPr lang="en-US" dirty="0" err="1"/>
              <a:t>PLwD</a:t>
            </a:r>
            <a:r>
              <a:rPr lang="en-US" dirty="0"/>
              <a:t>),  to ensure that cognition is not further eroded.</a:t>
            </a:r>
          </a:p>
        </p:txBody>
      </p:sp>
    </p:spTree>
    <p:extLst>
      <p:ext uri="{BB962C8B-B14F-4D97-AF65-F5344CB8AC3E}">
        <p14:creationId xmlns:p14="http://schemas.microsoft.com/office/powerpoint/2010/main" val="906573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Outline</a:t>
            </a:r>
            <a:r>
              <a:rPr lang="en-US" b="1" dirty="0">
                <a:solidFill>
                  <a:schemeClr val="bg1"/>
                </a:solidFill>
              </a:rPr>
              <a:t> 4</a:t>
            </a:r>
          </a:p>
        </p:txBody>
      </p:sp>
      <p:pic>
        <p:nvPicPr>
          <p:cNvPr id="9" name="Picture Placeholder 8" descr="Thumbnail photo of elderly woman smilin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2" r="82"/>
          <a:stretch>
            <a:fillRect/>
          </a:stretch>
        </p:blipFill>
        <p:spPr/>
      </p:pic>
      <p:sp>
        <p:nvSpPr>
          <p:cNvPr id="7" name="Rectangle 6" descr="Rectangle highlighting &quot;Pharmacologic management of medical comorbidities&quot;">
            <a:extLst>
              <a:ext uri="{FF2B5EF4-FFF2-40B4-BE49-F238E27FC236}">
                <a16:creationId xmlns:a16="http://schemas.microsoft.com/office/drawing/2014/main" id="{29241AF3-2373-4FDF-A29F-9E9C4BE4EF1B}"/>
              </a:ext>
            </a:extLst>
          </p:cNvPr>
          <p:cNvSpPr/>
          <p:nvPr/>
        </p:nvSpPr>
        <p:spPr>
          <a:xfrm>
            <a:off x="-7666" y="2914185"/>
            <a:ext cx="9144000" cy="394010"/>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6AD5C317-0AA2-464B-8BAD-F93E9A990EBA}"/>
              </a:ext>
            </a:extLst>
          </p:cNvPr>
          <p:cNvSpPr>
            <a:spLocks noGrp="1"/>
          </p:cNvSpPr>
          <p:nvPr>
            <p:ph idx="1"/>
          </p:nvPr>
        </p:nvSpPr>
        <p:spPr>
          <a:xfrm>
            <a:off x="457200" y="1645919"/>
            <a:ext cx="8229600" cy="2492990"/>
          </a:xfrm>
        </p:spPr>
        <p:txBody>
          <a:bodyPr/>
          <a:lstStyle/>
          <a:p>
            <a:pPr lvl="0">
              <a:lnSpc>
                <a:spcPct val="120000"/>
              </a:lnSpc>
            </a:pPr>
            <a:r>
              <a:rPr lang="en-US" dirty="0"/>
              <a:t>Medications for cognitive symptoms of dementia</a:t>
            </a:r>
          </a:p>
          <a:p>
            <a:pPr lvl="0">
              <a:lnSpc>
                <a:spcPct val="120000"/>
              </a:lnSpc>
            </a:pPr>
            <a:r>
              <a:rPr lang="en-US" dirty="0"/>
              <a:t>Pharmacologic management of behavioral and psychological </a:t>
            </a:r>
            <a:br>
              <a:rPr lang="en-US" dirty="0"/>
            </a:br>
            <a:r>
              <a:rPr lang="en-US" dirty="0"/>
              <a:t>symptoms of dementia (BPSD)</a:t>
            </a:r>
          </a:p>
          <a:p>
            <a:pPr lvl="0">
              <a:lnSpc>
                <a:spcPct val="120000"/>
              </a:lnSpc>
            </a:pPr>
            <a:r>
              <a:rPr lang="en-US" dirty="0">
                <a:solidFill>
                  <a:schemeClr val="bg1"/>
                </a:solidFill>
              </a:rPr>
              <a:t>Pharmacologic management of medical comorbidities</a:t>
            </a:r>
          </a:p>
          <a:p>
            <a:pPr lvl="0">
              <a:lnSpc>
                <a:spcPct val="120000"/>
              </a:lnSpc>
            </a:pPr>
            <a:r>
              <a:rPr lang="en-US" dirty="0"/>
              <a:t>Emerging opinions and clinical trial participation</a:t>
            </a:r>
          </a:p>
          <a:p>
            <a:endParaRPr lang="en-US" dirty="0"/>
          </a:p>
        </p:txBody>
      </p:sp>
    </p:spTree>
    <p:extLst>
      <p:ext uri="{BB962C8B-B14F-4D97-AF65-F5344CB8AC3E}">
        <p14:creationId xmlns:p14="http://schemas.microsoft.com/office/powerpoint/2010/main" val="494565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92161"/>
            <a:ext cx="8229600" cy="793751"/>
          </a:xfrm>
        </p:spPr>
        <p:txBody>
          <a:bodyPr>
            <a:noAutofit/>
          </a:bodyPr>
          <a:lstStyle/>
          <a:p>
            <a:r>
              <a:rPr lang="en-US" b="1" dirty="0"/>
              <a:t>Pharmacologic Management of Medical Comorbidities: Overview </a:t>
            </a:r>
            <a:endParaRPr lang="en-US" dirty="0"/>
          </a:p>
        </p:txBody>
      </p:sp>
      <p:sp>
        <p:nvSpPr>
          <p:cNvPr id="3" name="Content Placeholder 2"/>
          <p:cNvSpPr>
            <a:spLocks noGrp="1"/>
          </p:cNvSpPr>
          <p:nvPr>
            <p:ph idx="1"/>
          </p:nvPr>
        </p:nvSpPr>
        <p:spPr>
          <a:xfrm>
            <a:off x="533400" y="1874837"/>
            <a:ext cx="8229600" cy="4111626"/>
          </a:xfrm>
        </p:spPr>
        <p:txBody>
          <a:bodyPr>
            <a:normAutofit/>
          </a:bodyPr>
          <a:lstStyle/>
          <a:p>
            <a:r>
              <a:rPr lang="en-US" dirty="0"/>
              <a:t>The American Geriatrics Society (AGS) Beers Criteria identifies medications with high likelihoods of negatively affecting cognition or inducing delirium in adults ages 65 and older. Providers should generally avoid anticholinergics, benzodiazepines, hypnotics, and narcotics, which may worsen amnesia and confusion (AGS, 2015). </a:t>
            </a:r>
          </a:p>
          <a:p>
            <a:pPr lvl="0"/>
            <a:r>
              <a:rPr lang="en-US" dirty="0" smtClean="0"/>
              <a:t>Individuals </a:t>
            </a:r>
            <a:r>
              <a:rPr lang="en-US" dirty="0"/>
              <a:t>with dementia who receive primary care often have numerous chronic medical conditions (Reeve et al., 2015).</a:t>
            </a:r>
          </a:p>
          <a:p>
            <a:pPr lvl="0"/>
            <a:r>
              <a:rPr lang="en-US" dirty="0"/>
              <a:t>Management of these comorbidities is often influenced by or influences management of Alzheimer’s disease or other dementias.</a:t>
            </a:r>
          </a:p>
          <a:p>
            <a:pPr lvl="0"/>
            <a:r>
              <a:rPr lang="en-US" dirty="0"/>
              <a:t>It is important to align pharmacologic treatments with changing goals of care throughout the course of dementia (Reeve et al., 2015).</a:t>
            </a:r>
          </a:p>
          <a:p>
            <a:pPr lvl="0"/>
            <a:r>
              <a:rPr lang="en-US" dirty="0" smtClean="0"/>
              <a:t>Neuroleptic </a:t>
            </a:r>
            <a:r>
              <a:rPr lang="en-US" dirty="0"/>
              <a:t>agents may exacerbate motor </a:t>
            </a:r>
            <a:r>
              <a:rPr lang="en-US" dirty="0" smtClean="0"/>
              <a:t>problems.</a:t>
            </a:r>
          </a:p>
          <a:p>
            <a:pPr lvl="0"/>
            <a:endParaRPr lang="en-US" dirty="0"/>
          </a:p>
        </p:txBody>
      </p:sp>
    </p:spTree>
    <p:extLst>
      <p:ext uri="{BB962C8B-B14F-4D97-AF65-F5344CB8AC3E}">
        <p14:creationId xmlns:p14="http://schemas.microsoft.com/office/powerpoint/2010/main" val="2722424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92162"/>
            <a:ext cx="8229600" cy="427038"/>
          </a:xfrm>
        </p:spPr>
        <p:txBody>
          <a:bodyPr>
            <a:noAutofit/>
          </a:bodyPr>
          <a:lstStyle/>
          <a:p>
            <a:r>
              <a:rPr lang="en-US" b="1" dirty="0"/>
              <a:t>Anticholinergic Burden in PLwD: Overview</a:t>
            </a:r>
            <a:endParaRPr lang="en-US" dirty="0"/>
          </a:p>
        </p:txBody>
      </p:sp>
      <p:sp>
        <p:nvSpPr>
          <p:cNvPr id="3" name="Content Placeholder 2"/>
          <p:cNvSpPr>
            <a:spLocks noGrp="1"/>
          </p:cNvSpPr>
          <p:nvPr>
            <p:ph idx="1"/>
          </p:nvPr>
        </p:nvSpPr>
        <p:spPr>
          <a:xfrm>
            <a:off x="533400" y="1874837"/>
            <a:ext cx="8229600" cy="4525963"/>
          </a:xfrm>
        </p:spPr>
        <p:txBody>
          <a:bodyPr>
            <a:normAutofit/>
          </a:bodyPr>
          <a:lstStyle/>
          <a:p>
            <a:pPr lvl="0"/>
            <a:r>
              <a:rPr lang="en-US" dirty="0"/>
              <a:t>Anticholinergic agents are commonly prescribed to older people for treatment of allergies, behavioral problems, depression, urinary incontinence, sleeping problems, gastrointestinal problems, motion sickness, psychotic symptoms, and Parkinson’s disease (</a:t>
            </a:r>
            <a:r>
              <a:rPr lang="en-US" dirty="0" err="1"/>
              <a:t>Kachru</a:t>
            </a:r>
            <a:r>
              <a:rPr lang="en-US" dirty="0"/>
              <a:t> et al., 2015).</a:t>
            </a:r>
          </a:p>
          <a:p>
            <a:pPr lvl="0"/>
            <a:r>
              <a:rPr lang="en-US" dirty="0"/>
              <a:t>AEs of anticholinergics include blurred vision, constipation, dry mouth, impaired sweating, nausea, tachycardia, and urinary retention. </a:t>
            </a:r>
          </a:p>
          <a:p>
            <a:pPr lvl="0"/>
            <a:r>
              <a:rPr lang="en-US" dirty="0"/>
              <a:t>Anticholinergics can also affect the central nervous system (CNS), causing agitation, confusion, delirium, hallucinations, and memory deficits, as well as leading to further cognitive function impairment in older people with dementia (</a:t>
            </a:r>
            <a:r>
              <a:rPr lang="en-US" dirty="0" err="1"/>
              <a:t>Kachru</a:t>
            </a:r>
            <a:r>
              <a:rPr lang="en-US" dirty="0"/>
              <a:t> et al., 2015).</a:t>
            </a:r>
          </a:p>
        </p:txBody>
      </p:sp>
    </p:spTree>
    <p:extLst>
      <p:ext uri="{BB962C8B-B14F-4D97-AF65-F5344CB8AC3E}">
        <p14:creationId xmlns:p14="http://schemas.microsoft.com/office/powerpoint/2010/main" val="6046513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761999"/>
            <a:ext cx="8611985" cy="551411"/>
          </a:xfrm>
        </p:spPr>
        <p:txBody>
          <a:bodyPr>
            <a:noAutofit/>
          </a:bodyPr>
          <a:lstStyle/>
          <a:p>
            <a:r>
              <a:rPr lang="en-US" b="1" dirty="0"/>
              <a:t>Anticholinergic Burden in PLwD: Overview </a:t>
            </a:r>
            <a:r>
              <a:rPr lang="en-US" dirty="0"/>
              <a:t>(continued 1)</a:t>
            </a:r>
          </a:p>
        </p:txBody>
      </p:sp>
      <p:sp>
        <p:nvSpPr>
          <p:cNvPr id="3" name="Content Placeholder 2"/>
          <p:cNvSpPr>
            <a:spLocks noGrp="1"/>
          </p:cNvSpPr>
          <p:nvPr>
            <p:ph idx="1"/>
          </p:nvPr>
        </p:nvSpPr>
        <p:spPr>
          <a:xfrm>
            <a:off x="530352" y="1463040"/>
            <a:ext cx="8229600" cy="4114800"/>
          </a:xfrm>
        </p:spPr>
        <p:txBody>
          <a:bodyPr>
            <a:normAutofit/>
          </a:bodyPr>
          <a:lstStyle/>
          <a:p>
            <a:pPr lvl="0"/>
            <a:r>
              <a:rPr lang="en-US" dirty="0"/>
              <a:t>Anticholinergic toxicity can result from the cumulative burden of multiple medications or metabolites (</a:t>
            </a:r>
            <a:r>
              <a:rPr lang="en-US" dirty="0" err="1"/>
              <a:t>Lertxundi</a:t>
            </a:r>
            <a:r>
              <a:rPr lang="en-US" dirty="0"/>
              <a:t> et al., 2015).</a:t>
            </a:r>
          </a:p>
          <a:p>
            <a:pPr lvl="0"/>
            <a:r>
              <a:rPr lang="en-US" dirty="0"/>
              <a:t>The combined use of  </a:t>
            </a:r>
            <a:r>
              <a:rPr lang="en-US" dirty="0" err="1"/>
              <a:t>ChEI</a:t>
            </a:r>
            <a:r>
              <a:rPr lang="en-US" dirty="0"/>
              <a:t> with an anticholinergic agent may reduce the efficacy of the </a:t>
            </a:r>
            <a:r>
              <a:rPr lang="en-US" dirty="0" err="1"/>
              <a:t>ChEI</a:t>
            </a:r>
            <a:r>
              <a:rPr lang="en-US" dirty="0"/>
              <a:t> (</a:t>
            </a:r>
            <a:r>
              <a:rPr lang="en-US" dirty="0" err="1"/>
              <a:t>Bishara</a:t>
            </a:r>
            <a:r>
              <a:rPr lang="en-US" dirty="0"/>
              <a:t> &amp; Harwood, 2014).</a:t>
            </a:r>
          </a:p>
          <a:p>
            <a:pPr lvl="0"/>
            <a:r>
              <a:rPr lang="en-US" dirty="0"/>
              <a:t>An estimated 10% to 33% of older PLwD in community settings are taking anticholinergic medications that may be inappropriate (</a:t>
            </a:r>
            <a:r>
              <a:rPr lang="en-US" dirty="0" err="1"/>
              <a:t>Bishara</a:t>
            </a:r>
            <a:r>
              <a:rPr lang="en-US" dirty="0"/>
              <a:t> &amp; Harwood, 2014; </a:t>
            </a:r>
            <a:r>
              <a:rPr lang="en-US" dirty="0" err="1"/>
              <a:t>Kachru</a:t>
            </a:r>
            <a:r>
              <a:rPr lang="en-US" dirty="0"/>
              <a:t> et al., 2015; </a:t>
            </a:r>
            <a:r>
              <a:rPr lang="en-US" dirty="0" err="1"/>
              <a:t>Reppas-Rindlisbacher</a:t>
            </a:r>
            <a:r>
              <a:rPr lang="en-US" dirty="0"/>
              <a:t> et al., 2016).</a:t>
            </a:r>
          </a:p>
          <a:p>
            <a:pPr lvl="0"/>
            <a:r>
              <a:rPr lang="en-US" dirty="0"/>
              <a:t>There are Anticholinergic Cognitive Burden (ACB) scales that can help determine a person’s total anticholinergic burden. A high ACB increases the cumulative risk of cognitive impairment and mortality in older patients (</a:t>
            </a:r>
            <a:r>
              <a:rPr lang="en-US" dirty="0" err="1"/>
              <a:t>Bishara</a:t>
            </a:r>
            <a:r>
              <a:rPr lang="en-US" dirty="0"/>
              <a:t> et al., 2014; Aging Brain </a:t>
            </a:r>
            <a:r>
              <a:rPr lang="en-US" dirty="0" smtClean="0"/>
              <a:t>Care, </a:t>
            </a:r>
            <a:r>
              <a:rPr lang="en-US" dirty="0"/>
              <a:t>2012).</a:t>
            </a:r>
          </a:p>
        </p:txBody>
      </p:sp>
    </p:spTree>
    <p:extLst>
      <p:ext uri="{BB962C8B-B14F-4D97-AF65-F5344CB8AC3E}">
        <p14:creationId xmlns:p14="http://schemas.microsoft.com/office/powerpoint/2010/main" val="3772011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610600" cy="427038"/>
          </a:xfrm>
        </p:spPr>
        <p:txBody>
          <a:bodyPr>
            <a:noAutofit/>
          </a:bodyPr>
          <a:lstStyle/>
          <a:p>
            <a:r>
              <a:rPr lang="en-US" b="1" dirty="0"/>
              <a:t>Anticholinergic Burden in PLwD: Overview </a:t>
            </a:r>
            <a:r>
              <a:rPr lang="en-US" dirty="0"/>
              <a:t>(continued 2)</a:t>
            </a:r>
          </a:p>
        </p:txBody>
      </p:sp>
      <p:sp>
        <p:nvSpPr>
          <p:cNvPr id="3" name="Content Placeholder 2"/>
          <p:cNvSpPr>
            <a:spLocks noGrp="1"/>
          </p:cNvSpPr>
          <p:nvPr>
            <p:ph idx="1"/>
          </p:nvPr>
        </p:nvSpPr>
        <p:spPr>
          <a:xfrm>
            <a:off x="533400" y="1463040"/>
            <a:ext cx="8229600" cy="4525963"/>
          </a:xfrm>
        </p:spPr>
        <p:txBody>
          <a:bodyPr>
            <a:normAutofit lnSpcReduction="10000"/>
          </a:bodyPr>
          <a:lstStyle/>
          <a:p>
            <a:pPr lvl="0"/>
            <a:r>
              <a:rPr lang="en-US" dirty="0" err="1"/>
              <a:t>ChEIs</a:t>
            </a:r>
            <a:r>
              <a:rPr lang="en-US" dirty="0"/>
              <a:t> are the most widely prescribed agents for persons with AD, which increases risk of AEs from drug interactions (</a:t>
            </a:r>
            <a:r>
              <a:rPr lang="en-US" dirty="0" err="1"/>
              <a:t>Pasqualetti</a:t>
            </a:r>
            <a:r>
              <a:rPr lang="en-US" dirty="0"/>
              <a:t> et al., 2015).</a:t>
            </a:r>
          </a:p>
          <a:p>
            <a:pPr lvl="0"/>
            <a:r>
              <a:rPr lang="en-US" dirty="0"/>
              <a:t>Rivastigmine is the only dementia medication that does not undergo hepatic metabolism so is less likely to have pharmacokinetic interactions with other drugs (</a:t>
            </a:r>
            <a:r>
              <a:rPr lang="en-US" dirty="0" err="1"/>
              <a:t>Pasqualetti</a:t>
            </a:r>
            <a:r>
              <a:rPr lang="en-US" dirty="0"/>
              <a:t> et al., 2015).</a:t>
            </a:r>
          </a:p>
          <a:p>
            <a:pPr lvl="0"/>
            <a:r>
              <a:rPr lang="en-US" dirty="0"/>
              <a:t>Memantine should not be administered alongside compounds acting upon the NMDA receptor system due to the risk of </a:t>
            </a:r>
            <a:r>
              <a:rPr lang="en-US" dirty="0" err="1"/>
              <a:t>pharmacotoxic</a:t>
            </a:r>
            <a:r>
              <a:rPr lang="en-US" dirty="0"/>
              <a:t> psychosis (</a:t>
            </a:r>
            <a:r>
              <a:rPr lang="en-US" dirty="0" err="1"/>
              <a:t>Pasqualetti</a:t>
            </a:r>
            <a:r>
              <a:rPr lang="en-US" dirty="0"/>
              <a:t> et al., 2015).</a:t>
            </a:r>
          </a:p>
          <a:p>
            <a:pPr lvl="0"/>
            <a:r>
              <a:rPr lang="en-US" dirty="0"/>
              <a:t>Studies show a high proportion of persons with PD are prescribed anticholinergic drugs (</a:t>
            </a:r>
            <a:r>
              <a:rPr lang="en-US" dirty="0" err="1"/>
              <a:t>Lertxundi</a:t>
            </a:r>
            <a:r>
              <a:rPr lang="en-US" dirty="0"/>
              <a:t> et al., 2015).</a:t>
            </a:r>
          </a:p>
          <a:p>
            <a:pPr lvl="0"/>
            <a:r>
              <a:rPr lang="en-US" dirty="0"/>
              <a:t>Prescribing medications with anticholinergic properties to persons with PD could aggravate some conditions (</a:t>
            </a:r>
            <a:r>
              <a:rPr lang="en-US" dirty="0" err="1"/>
              <a:t>Lertxundi</a:t>
            </a:r>
            <a:r>
              <a:rPr lang="en-US" dirty="0"/>
              <a:t> et al., 2015).</a:t>
            </a:r>
          </a:p>
          <a:p>
            <a:pPr lvl="0"/>
            <a:r>
              <a:rPr lang="en-US" dirty="0"/>
              <a:t>Using anticholinergic drugs was associated with reduced physical functioning in health-related </a:t>
            </a:r>
            <a:r>
              <a:rPr lang="en-US" dirty="0" err="1"/>
              <a:t>QoL</a:t>
            </a:r>
            <a:r>
              <a:rPr lang="en-US" dirty="0"/>
              <a:t> in older PLwD (</a:t>
            </a:r>
            <a:r>
              <a:rPr lang="en-US" dirty="0" err="1"/>
              <a:t>Sura</a:t>
            </a:r>
            <a:r>
              <a:rPr lang="en-US" dirty="0"/>
              <a:t> et al., 2014).</a:t>
            </a:r>
          </a:p>
        </p:txBody>
      </p:sp>
    </p:spTree>
    <p:extLst>
      <p:ext uri="{BB962C8B-B14F-4D97-AF65-F5344CB8AC3E}">
        <p14:creationId xmlns:p14="http://schemas.microsoft.com/office/powerpoint/2010/main" val="23416960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Photo – Senior woman with doctor</a:t>
            </a:r>
          </a:p>
        </p:txBody>
      </p:sp>
      <p:pic>
        <p:nvPicPr>
          <p:cNvPr id="6" name="Content Placeholder 5" descr="Photo of elderly woman smiling while talking with a younger woman who is holding a clipboar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23003"/>
            <a:ext cx="7956550" cy="5319894"/>
          </a:xfrm>
        </p:spPr>
      </p:pic>
    </p:spTree>
    <p:extLst>
      <p:ext uri="{BB962C8B-B14F-4D97-AF65-F5344CB8AC3E}">
        <p14:creationId xmlns:p14="http://schemas.microsoft.com/office/powerpoint/2010/main" val="3217556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427038"/>
          </a:xfrm>
        </p:spPr>
        <p:txBody>
          <a:bodyPr>
            <a:noAutofit/>
          </a:bodyPr>
          <a:lstStyle/>
          <a:p>
            <a:r>
              <a:rPr lang="en-US" b="1" dirty="0"/>
              <a:t>Use of Antibiotics in PLwD</a:t>
            </a:r>
            <a:endParaRPr lang="en-US" dirty="0"/>
          </a:p>
        </p:txBody>
      </p:sp>
      <p:sp>
        <p:nvSpPr>
          <p:cNvPr id="3" name="Content Placeholder 2"/>
          <p:cNvSpPr>
            <a:spLocks noGrp="1"/>
          </p:cNvSpPr>
          <p:nvPr>
            <p:ph idx="1"/>
          </p:nvPr>
        </p:nvSpPr>
        <p:spPr>
          <a:xfrm>
            <a:off x="533400" y="1463040"/>
            <a:ext cx="8229600" cy="3657600"/>
          </a:xfrm>
        </p:spPr>
        <p:txBody>
          <a:bodyPr>
            <a:normAutofit/>
          </a:bodyPr>
          <a:lstStyle/>
          <a:p>
            <a:pPr lvl="0"/>
            <a:r>
              <a:rPr lang="en-US" dirty="0"/>
              <a:t>The use of antibiotics in PLwD is often related to the stage of dementia.  Antibiotics are appropriate for persons living with early and middle stages of dementia but may not be as appropriate for persons living with end-stage disease. </a:t>
            </a:r>
          </a:p>
          <a:p>
            <a:pPr lvl="0"/>
            <a:r>
              <a:rPr lang="en-US" dirty="0"/>
              <a:t>For persons living with end-stage dementia, antibiotic use is common and may prolong life, but often not for a substantial time, and instead may prolong the dying process (</a:t>
            </a:r>
            <a:r>
              <a:rPr lang="en-US" dirty="0" err="1"/>
              <a:t>Pengo</a:t>
            </a:r>
            <a:r>
              <a:rPr lang="en-US" dirty="0"/>
              <a:t> et al., 2016; Van der </a:t>
            </a:r>
            <a:r>
              <a:rPr lang="en-US" dirty="0" err="1"/>
              <a:t>Maaden</a:t>
            </a:r>
            <a:r>
              <a:rPr lang="en-US" dirty="0"/>
              <a:t> et al., 2015; Van der Steen et al., 2012).</a:t>
            </a:r>
          </a:p>
          <a:p>
            <a:pPr lvl="0"/>
            <a:r>
              <a:rPr lang="en-US" dirty="0"/>
              <a:t>Persons living with middle or late-stage dementia are often treated with antimicrobials for suspected urinary tract infections in the absence of minimum criteria to support such treatment (</a:t>
            </a:r>
            <a:r>
              <a:rPr lang="en-US" dirty="0" err="1"/>
              <a:t>D’Agata</a:t>
            </a:r>
            <a:r>
              <a:rPr lang="en-US" dirty="0"/>
              <a:t> et al., 2013).</a:t>
            </a:r>
          </a:p>
        </p:txBody>
      </p:sp>
    </p:spTree>
    <p:extLst>
      <p:ext uri="{BB962C8B-B14F-4D97-AF65-F5344CB8AC3E}">
        <p14:creationId xmlns:p14="http://schemas.microsoft.com/office/powerpoint/2010/main" val="6077991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761999"/>
            <a:ext cx="8229600" cy="766763"/>
          </a:xfrm>
        </p:spPr>
        <p:txBody>
          <a:bodyPr>
            <a:noAutofit/>
          </a:bodyPr>
          <a:lstStyle/>
          <a:p>
            <a:r>
              <a:rPr lang="en-US" b="1" dirty="0"/>
              <a:t>Treating Lower Urinary Tract Symptoms (LUTS) in PLwD</a:t>
            </a:r>
            <a:endParaRPr lang="en-US" dirty="0"/>
          </a:p>
        </p:txBody>
      </p:sp>
      <p:sp>
        <p:nvSpPr>
          <p:cNvPr id="3" name="Content Placeholder 2"/>
          <p:cNvSpPr>
            <a:spLocks noGrp="1"/>
          </p:cNvSpPr>
          <p:nvPr>
            <p:ph idx="1"/>
          </p:nvPr>
        </p:nvSpPr>
        <p:spPr>
          <a:xfrm>
            <a:off x="530352" y="1874837"/>
            <a:ext cx="8229600" cy="4525963"/>
          </a:xfrm>
        </p:spPr>
        <p:txBody>
          <a:bodyPr>
            <a:noAutofit/>
          </a:bodyPr>
          <a:lstStyle/>
          <a:p>
            <a:pPr lvl="0"/>
            <a:r>
              <a:rPr lang="en-US" dirty="0"/>
              <a:t>LUTS are common in older </a:t>
            </a:r>
            <a:r>
              <a:rPr lang="en-US" dirty="0" err="1"/>
              <a:t>PLwD</a:t>
            </a:r>
            <a:r>
              <a:rPr lang="en-US" dirty="0"/>
              <a:t> (</a:t>
            </a:r>
            <a:r>
              <a:rPr lang="en-US" dirty="0" err="1"/>
              <a:t>Averbeck</a:t>
            </a:r>
            <a:r>
              <a:rPr lang="en-US" dirty="0"/>
              <a:t> et al., 2015; </a:t>
            </a:r>
            <a:r>
              <a:rPr lang="en-US" dirty="0" err="1"/>
              <a:t>Hee</a:t>
            </a:r>
            <a:r>
              <a:rPr lang="en-US" dirty="0"/>
              <a:t> et al., 2015).</a:t>
            </a:r>
          </a:p>
          <a:p>
            <a:pPr lvl="0"/>
            <a:r>
              <a:rPr lang="en-US" dirty="0"/>
              <a:t>Some data indicate different types of LUTS occur at different stages with various dementias (</a:t>
            </a:r>
            <a:r>
              <a:rPr lang="en-US" dirty="0" err="1"/>
              <a:t>Averbeck</a:t>
            </a:r>
            <a:r>
              <a:rPr lang="en-US" dirty="0"/>
              <a:t> et al., 2015).</a:t>
            </a:r>
          </a:p>
          <a:p>
            <a:pPr lvl="0"/>
            <a:r>
              <a:rPr lang="en-US" dirty="0" err="1"/>
              <a:t>ChEIs</a:t>
            </a:r>
            <a:r>
              <a:rPr lang="en-US" dirty="0"/>
              <a:t> can lead to urinary incontinence (UI), and UI can occur with dementia (</a:t>
            </a:r>
            <a:r>
              <a:rPr lang="en-US" dirty="0" err="1"/>
              <a:t>Bishara</a:t>
            </a:r>
            <a:r>
              <a:rPr lang="en-US" dirty="0"/>
              <a:t> &amp; Harwood, 2014). </a:t>
            </a:r>
          </a:p>
        </p:txBody>
      </p:sp>
    </p:spTree>
    <p:extLst>
      <p:ext uri="{BB962C8B-B14F-4D97-AF65-F5344CB8AC3E}">
        <p14:creationId xmlns:p14="http://schemas.microsoft.com/office/powerpoint/2010/main" val="1647187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9"/>
            <a:ext cx="8229600" cy="752475"/>
          </a:xfrm>
        </p:spPr>
        <p:txBody>
          <a:bodyPr>
            <a:noAutofit/>
          </a:bodyPr>
          <a:lstStyle/>
          <a:p>
            <a:r>
              <a:rPr lang="en-US" b="1" dirty="0"/>
              <a:t>Treating Lower Urinary Tract Symptoms (LUTS) in PLwD </a:t>
            </a:r>
            <a:r>
              <a:rPr lang="en-US" dirty="0"/>
              <a:t>(continued)</a:t>
            </a:r>
          </a:p>
        </p:txBody>
      </p:sp>
      <p:sp>
        <p:nvSpPr>
          <p:cNvPr id="3" name="Content Placeholder 2"/>
          <p:cNvSpPr>
            <a:spLocks noGrp="1"/>
          </p:cNvSpPr>
          <p:nvPr>
            <p:ph idx="1"/>
          </p:nvPr>
        </p:nvSpPr>
        <p:spPr>
          <a:xfrm>
            <a:off x="457200" y="1874837"/>
            <a:ext cx="8229600" cy="4525963"/>
          </a:xfrm>
        </p:spPr>
        <p:txBody>
          <a:bodyPr>
            <a:noAutofit/>
          </a:bodyPr>
          <a:lstStyle/>
          <a:p>
            <a:r>
              <a:rPr lang="en-US" dirty="0"/>
              <a:t>Common treatments of LUTS (including UI) include </a:t>
            </a:r>
            <a:r>
              <a:rPr lang="en-US" dirty="0" err="1"/>
              <a:t>antimuscarinic</a:t>
            </a:r>
            <a:r>
              <a:rPr lang="en-US" dirty="0"/>
              <a:t> and anticholinergic agents, such as oxybutynin, </a:t>
            </a:r>
            <a:r>
              <a:rPr lang="en-US" dirty="0" err="1"/>
              <a:t>tolterodine</a:t>
            </a:r>
            <a:r>
              <a:rPr lang="en-US" dirty="0"/>
              <a:t>, </a:t>
            </a:r>
            <a:r>
              <a:rPr lang="en-US" dirty="0" err="1"/>
              <a:t>solifenacin</a:t>
            </a:r>
            <a:r>
              <a:rPr lang="en-US" dirty="0"/>
              <a:t>, </a:t>
            </a:r>
            <a:r>
              <a:rPr lang="en-US" dirty="0" err="1"/>
              <a:t>trospium</a:t>
            </a:r>
            <a:r>
              <a:rPr lang="en-US" dirty="0"/>
              <a:t> or </a:t>
            </a:r>
            <a:r>
              <a:rPr lang="en-US" dirty="0" err="1"/>
              <a:t>darifenacin</a:t>
            </a:r>
            <a:r>
              <a:rPr lang="en-US" dirty="0"/>
              <a:t>.</a:t>
            </a:r>
          </a:p>
          <a:p>
            <a:pPr lvl="0"/>
            <a:r>
              <a:rPr lang="en-US" dirty="0"/>
              <a:t>Oxybutynin is associated with cognitive worsening and may not be appropriate for use in older PLwD (</a:t>
            </a:r>
            <a:r>
              <a:rPr lang="en-US" dirty="0" err="1"/>
              <a:t>Bishara</a:t>
            </a:r>
            <a:r>
              <a:rPr lang="en-US" dirty="0"/>
              <a:t> &amp; Harwood, 2014; </a:t>
            </a:r>
            <a:r>
              <a:rPr lang="en-US" dirty="0" err="1"/>
              <a:t>Kachru</a:t>
            </a:r>
            <a:r>
              <a:rPr lang="en-US" dirty="0"/>
              <a:t> et al., 2015).</a:t>
            </a:r>
          </a:p>
          <a:p>
            <a:pPr lvl="0"/>
            <a:r>
              <a:rPr lang="en-US" dirty="0" err="1"/>
              <a:t>Tolterodine</a:t>
            </a:r>
            <a:r>
              <a:rPr lang="en-US" dirty="0"/>
              <a:t> appears not to have adverse CNS effects, but has been linked anecdotally with amnesia, hallucinations and delirium (</a:t>
            </a:r>
            <a:r>
              <a:rPr lang="en-US" dirty="0" err="1"/>
              <a:t>Bishara</a:t>
            </a:r>
            <a:r>
              <a:rPr lang="en-US" dirty="0"/>
              <a:t> &amp; Harwood, 2014). </a:t>
            </a:r>
          </a:p>
          <a:p>
            <a:pPr lvl="0"/>
            <a:r>
              <a:rPr lang="en-US" dirty="0" err="1"/>
              <a:t>Darifenacin</a:t>
            </a:r>
            <a:r>
              <a:rPr lang="en-US" dirty="0"/>
              <a:t>, </a:t>
            </a:r>
            <a:r>
              <a:rPr lang="en-US" dirty="0" err="1"/>
              <a:t>fesoterodine</a:t>
            </a:r>
            <a:r>
              <a:rPr lang="en-US" dirty="0"/>
              <a:t> and </a:t>
            </a:r>
            <a:r>
              <a:rPr lang="en-US" dirty="0" err="1"/>
              <a:t>trospium</a:t>
            </a:r>
            <a:r>
              <a:rPr lang="en-US" dirty="0"/>
              <a:t> appear to have minimal or no effect on cognition (</a:t>
            </a:r>
            <a:r>
              <a:rPr lang="en-US" dirty="0" err="1"/>
              <a:t>Bishara</a:t>
            </a:r>
            <a:r>
              <a:rPr lang="en-US" dirty="0"/>
              <a:t> &amp; Harwood, 2014).</a:t>
            </a:r>
          </a:p>
          <a:p>
            <a:pPr lvl="0"/>
            <a:r>
              <a:rPr lang="en-US" dirty="0"/>
              <a:t>For persons with urinary retention, alpha-blockers such as </a:t>
            </a:r>
            <a:r>
              <a:rPr lang="en-US" dirty="0" err="1"/>
              <a:t>tamsulosin</a:t>
            </a:r>
            <a:r>
              <a:rPr lang="en-US" dirty="0"/>
              <a:t>, </a:t>
            </a:r>
            <a:r>
              <a:rPr lang="en-US" dirty="0" err="1"/>
              <a:t>alfuzosin</a:t>
            </a:r>
            <a:r>
              <a:rPr lang="en-US" dirty="0"/>
              <a:t> and </a:t>
            </a:r>
            <a:r>
              <a:rPr lang="en-US" dirty="0" err="1"/>
              <a:t>prazosin</a:t>
            </a:r>
            <a:r>
              <a:rPr lang="en-US" dirty="0"/>
              <a:t> have no reported effects on cognition (</a:t>
            </a:r>
            <a:r>
              <a:rPr lang="en-US" dirty="0" err="1"/>
              <a:t>Bishara</a:t>
            </a:r>
            <a:r>
              <a:rPr lang="en-US" dirty="0"/>
              <a:t> &amp; Harwood, 2014).</a:t>
            </a:r>
          </a:p>
        </p:txBody>
      </p:sp>
    </p:spTree>
    <p:extLst>
      <p:ext uri="{BB962C8B-B14F-4D97-AF65-F5344CB8AC3E}">
        <p14:creationId xmlns:p14="http://schemas.microsoft.com/office/powerpoint/2010/main" val="16471879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427038"/>
          </a:xfrm>
        </p:spPr>
        <p:txBody>
          <a:bodyPr>
            <a:noAutofit/>
          </a:bodyPr>
          <a:lstStyle/>
          <a:p>
            <a:r>
              <a:rPr lang="en-US" b="1" dirty="0"/>
              <a:t>Pain Management for PLwD</a:t>
            </a:r>
            <a:endParaRPr lang="en-US" dirty="0"/>
          </a:p>
        </p:txBody>
      </p:sp>
      <p:sp>
        <p:nvSpPr>
          <p:cNvPr id="3" name="Content Placeholder 2"/>
          <p:cNvSpPr>
            <a:spLocks noGrp="1"/>
          </p:cNvSpPr>
          <p:nvPr>
            <p:ph idx="1"/>
          </p:nvPr>
        </p:nvSpPr>
        <p:spPr>
          <a:xfrm>
            <a:off x="533400" y="1463040"/>
            <a:ext cx="8229600" cy="4525963"/>
          </a:xfrm>
        </p:spPr>
        <p:txBody>
          <a:bodyPr>
            <a:normAutofit/>
          </a:bodyPr>
          <a:lstStyle/>
          <a:p>
            <a:pPr lvl="0"/>
            <a:r>
              <a:rPr lang="en-US" dirty="0"/>
              <a:t>Pain is common in community-dwelling older PLwD (Hunt et al., 2015; </a:t>
            </a:r>
            <a:r>
              <a:rPr lang="en-US" dirty="0" err="1"/>
              <a:t>Husebo</a:t>
            </a:r>
            <a:r>
              <a:rPr lang="en-US" dirty="0"/>
              <a:t> et al., 2016; </a:t>
            </a:r>
            <a:r>
              <a:rPr lang="en-US" dirty="0" err="1"/>
              <a:t>Trenkwalder</a:t>
            </a:r>
            <a:r>
              <a:rPr lang="en-US" dirty="0"/>
              <a:t> et al., 2015).</a:t>
            </a:r>
          </a:p>
          <a:p>
            <a:pPr lvl="0"/>
            <a:r>
              <a:rPr lang="en-US" dirty="0"/>
              <a:t>It can be difficult to recognize, diagnose, and assess severity of pain in PLwD.</a:t>
            </a:r>
          </a:p>
          <a:p>
            <a:pPr lvl="0"/>
            <a:r>
              <a:rPr lang="en-US" dirty="0"/>
              <a:t>Pain may be the underlying cause of agitation (</a:t>
            </a:r>
            <a:r>
              <a:rPr lang="en-US" dirty="0" err="1"/>
              <a:t>Husebo</a:t>
            </a:r>
            <a:r>
              <a:rPr lang="en-US" dirty="0"/>
              <a:t> et al., 2014).</a:t>
            </a:r>
          </a:p>
          <a:p>
            <a:pPr lvl="0"/>
            <a:r>
              <a:rPr lang="en-US" dirty="0"/>
              <a:t>Many PLwD rarely or never take any pain medications (Hunt et al., 2015). </a:t>
            </a:r>
          </a:p>
          <a:p>
            <a:pPr lvl="0"/>
            <a:r>
              <a:rPr lang="en-US" dirty="0"/>
              <a:t>Evidence indicates pain remains prevalent despite use of analgesics, likely from suboptimal doses (</a:t>
            </a:r>
            <a:r>
              <a:rPr lang="en-US" dirty="0" err="1"/>
              <a:t>Husebo</a:t>
            </a:r>
            <a:r>
              <a:rPr lang="en-US" dirty="0"/>
              <a:t> et al., 2016).</a:t>
            </a:r>
          </a:p>
        </p:txBody>
      </p:sp>
    </p:spTree>
    <p:extLst>
      <p:ext uri="{BB962C8B-B14F-4D97-AF65-F5344CB8AC3E}">
        <p14:creationId xmlns:p14="http://schemas.microsoft.com/office/powerpoint/2010/main" val="3668362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Outline </a:t>
            </a:r>
            <a:r>
              <a:rPr lang="en-US" b="1" dirty="0">
                <a:solidFill>
                  <a:schemeClr val="bg1"/>
                </a:solidFill>
              </a:rPr>
              <a:t>2</a:t>
            </a:r>
          </a:p>
        </p:txBody>
      </p:sp>
      <p:pic>
        <p:nvPicPr>
          <p:cNvPr id="6" name="Picture Placeholder 5" descr="Thumbnail photo of packaged pills."/>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44" r="44"/>
          <a:stretch>
            <a:fillRect/>
          </a:stretch>
        </p:blipFill>
        <p:spPr/>
      </p:pic>
      <p:sp>
        <p:nvSpPr>
          <p:cNvPr id="5" name="Rectangle 4" descr="Rectangle highlighting &quot;Medications for cognitive symptoms of dementia&quot;">
            <a:extLst>
              <a:ext uri="{FF2B5EF4-FFF2-40B4-BE49-F238E27FC236}">
                <a16:creationId xmlns:a16="http://schemas.microsoft.com/office/drawing/2014/main" id="{52295944-EF66-4305-AEE6-53080C7E976C}"/>
              </a:ext>
            </a:extLst>
          </p:cNvPr>
          <p:cNvSpPr/>
          <p:nvPr/>
        </p:nvSpPr>
        <p:spPr>
          <a:xfrm>
            <a:off x="0" y="1809612"/>
            <a:ext cx="9144000" cy="328368"/>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6F5EBC3-C4F2-4320-9CD8-AFF24550D970}"/>
              </a:ext>
            </a:extLst>
          </p:cNvPr>
          <p:cNvSpPr>
            <a:spLocks noGrp="1"/>
          </p:cNvSpPr>
          <p:nvPr>
            <p:ph idx="1"/>
          </p:nvPr>
        </p:nvSpPr>
        <p:spPr>
          <a:xfrm>
            <a:off x="449534" y="1727836"/>
            <a:ext cx="8229600" cy="2123658"/>
          </a:xfrm>
        </p:spPr>
        <p:txBody>
          <a:bodyPr/>
          <a:lstStyle/>
          <a:p>
            <a:pPr lvl="0">
              <a:lnSpc>
                <a:spcPct val="120000"/>
              </a:lnSpc>
            </a:pPr>
            <a:r>
              <a:rPr lang="en-US" dirty="0">
                <a:solidFill>
                  <a:schemeClr val="bg1"/>
                </a:solidFill>
              </a:rPr>
              <a:t>Medications for cognitive symptoms of dementia</a:t>
            </a:r>
          </a:p>
          <a:p>
            <a:pPr lvl="0">
              <a:lnSpc>
                <a:spcPct val="120000"/>
              </a:lnSpc>
            </a:pPr>
            <a:r>
              <a:rPr lang="en-US" dirty="0"/>
              <a:t>Pharmacologic management of behavioral and psychological </a:t>
            </a:r>
            <a:br>
              <a:rPr lang="en-US" dirty="0"/>
            </a:br>
            <a:r>
              <a:rPr lang="en-US" dirty="0"/>
              <a:t>symptoms of dementia (BPSD)</a:t>
            </a:r>
          </a:p>
          <a:p>
            <a:pPr lvl="0">
              <a:lnSpc>
                <a:spcPct val="120000"/>
              </a:lnSpc>
            </a:pPr>
            <a:r>
              <a:rPr lang="en-US" dirty="0"/>
              <a:t>Pharmacologic management of medical comorbidities</a:t>
            </a:r>
          </a:p>
          <a:p>
            <a:pPr lvl="0">
              <a:lnSpc>
                <a:spcPct val="120000"/>
              </a:lnSpc>
            </a:pPr>
            <a:r>
              <a:rPr lang="en-US" dirty="0"/>
              <a:t>Emerging opinions and clinical trial participation</a:t>
            </a:r>
          </a:p>
        </p:txBody>
      </p:sp>
    </p:spTree>
    <p:extLst>
      <p:ext uri="{BB962C8B-B14F-4D97-AF65-F5344CB8AC3E}">
        <p14:creationId xmlns:p14="http://schemas.microsoft.com/office/powerpoint/2010/main" val="38714011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218" y="785426"/>
            <a:ext cx="7153564" cy="523220"/>
          </a:xfrm>
        </p:spPr>
        <p:txBody>
          <a:bodyPr>
            <a:normAutofit/>
          </a:bodyPr>
          <a:lstStyle/>
          <a:p>
            <a:r>
              <a:rPr lang="en-US" b="1" dirty="0"/>
              <a:t>Outline</a:t>
            </a:r>
            <a:r>
              <a:rPr lang="en-US" b="1" dirty="0">
                <a:solidFill>
                  <a:schemeClr val="bg1"/>
                </a:solidFill>
              </a:rPr>
              <a:t> 5</a:t>
            </a:r>
          </a:p>
        </p:txBody>
      </p:sp>
      <p:pic>
        <p:nvPicPr>
          <p:cNvPr id="6" name="Picture Placeholder 5" descr="Thumbnail photo 5 medical people standing together in a hospital hallway."/>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2" r="82"/>
          <a:stretch>
            <a:fillRect/>
          </a:stretch>
        </p:blipFill>
        <p:spPr/>
      </p:pic>
      <p:sp>
        <p:nvSpPr>
          <p:cNvPr id="7" name="Rectangle 6" descr="Rectangle highlighting &quot;Emerging opinions and clinical trial participation&quot;">
            <a:extLst>
              <a:ext uri="{FF2B5EF4-FFF2-40B4-BE49-F238E27FC236}">
                <a16:creationId xmlns:a16="http://schemas.microsoft.com/office/drawing/2014/main" id="{A47A7649-F857-4151-8D97-30E66A76695F}"/>
              </a:ext>
            </a:extLst>
          </p:cNvPr>
          <p:cNvSpPr/>
          <p:nvPr/>
        </p:nvSpPr>
        <p:spPr>
          <a:xfrm>
            <a:off x="0" y="3226419"/>
            <a:ext cx="9144000" cy="394010"/>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19A643D6-D0E9-4030-92F9-A5F5F4DD8519}"/>
              </a:ext>
            </a:extLst>
          </p:cNvPr>
          <p:cNvSpPr>
            <a:spLocks noGrp="1"/>
          </p:cNvSpPr>
          <p:nvPr>
            <p:ph idx="1"/>
          </p:nvPr>
        </p:nvSpPr>
        <p:spPr>
          <a:xfrm>
            <a:off x="457200" y="1560945"/>
            <a:ext cx="8229600" cy="2492990"/>
          </a:xfrm>
        </p:spPr>
        <p:txBody>
          <a:bodyPr/>
          <a:lstStyle/>
          <a:p>
            <a:pPr lvl="0">
              <a:lnSpc>
                <a:spcPct val="120000"/>
              </a:lnSpc>
            </a:pPr>
            <a:r>
              <a:rPr lang="en-US" dirty="0"/>
              <a:t>Medications for cognitive symptoms of dementia</a:t>
            </a:r>
          </a:p>
          <a:p>
            <a:pPr lvl="0">
              <a:lnSpc>
                <a:spcPct val="120000"/>
              </a:lnSpc>
            </a:pPr>
            <a:r>
              <a:rPr lang="en-US" dirty="0"/>
              <a:t>Pharmacologic management of behavioral and psychological </a:t>
            </a:r>
            <a:br>
              <a:rPr lang="en-US" dirty="0"/>
            </a:br>
            <a:r>
              <a:rPr lang="en-US" dirty="0"/>
              <a:t>symptoms of dementia (BPSD)</a:t>
            </a:r>
          </a:p>
          <a:p>
            <a:pPr lvl="0">
              <a:lnSpc>
                <a:spcPct val="120000"/>
              </a:lnSpc>
            </a:pPr>
            <a:r>
              <a:rPr lang="en-US" dirty="0"/>
              <a:t>Pharmacologic management of medical comorbidities</a:t>
            </a:r>
          </a:p>
          <a:p>
            <a:pPr lvl="0">
              <a:lnSpc>
                <a:spcPct val="120000"/>
              </a:lnSpc>
            </a:pPr>
            <a:r>
              <a:rPr lang="en-US" dirty="0">
                <a:solidFill>
                  <a:schemeClr val="bg1"/>
                </a:solidFill>
              </a:rPr>
              <a:t>Emerging opinions and clinical trial participation</a:t>
            </a:r>
          </a:p>
          <a:p>
            <a:endParaRPr lang="en-US" dirty="0"/>
          </a:p>
        </p:txBody>
      </p:sp>
    </p:spTree>
    <p:extLst>
      <p:ext uri="{BB962C8B-B14F-4D97-AF65-F5344CB8AC3E}">
        <p14:creationId xmlns:p14="http://schemas.microsoft.com/office/powerpoint/2010/main" val="2598674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92162"/>
            <a:ext cx="8229600" cy="427038"/>
          </a:xfrm>
        </p:spPr>
        <p:txBody>
          <a:bodyPr>
            <a:noAutofit/>
          </a:bodyPr>
          <a:lstStyle/>
          <a:p>
            <a:r>
              <a:rPr lang="en-US" b="1" dirty="0"/>
              <a:t>Emerging Options</a:t>
            </a:r>
            <a:endParaRPr lang="en-US" dirty="0"/>
          </a:p>
        </p:txBody>
      </p:sp>
      <p:sp>
        <p:nvSpPr>
          <p:cNvPr id="3" name="Content Placeholder 2"/>
          <p:cNvSpPr>
            <a:spLocks noGrp="1"/>
          </p:cNvSpPr>
          <p:nvPr>
            <p:ph idx="1"/>
          </p:nvPr>
        </p:nvSpPr>
        <p:spPr>
          <a:xfrm>
            <a:off x="533400" y="1463041"/>
            <a:ext cx="8229600" cy="4523422"/>
          </a:xfrm>
        </p:spPr>
        <p:txBody>
          <a:bodyPr>
            <a:noAutofit/>
          </a:bodyPr>
          <a:lstStyle/>
          <a:p>
            <a:pPr lvl="0"/>
            <a:r>
              <a:rPr lang="en-US" dirty="0"/>
              <a:t>Providers may be asked by care partners and </a:t>
            </a:r>
            <a:r>
              <a:rPr lang="en-US" dirty="0" err="1"/>
              <a:t>PLwD</a:t>
            </a:r>
            <a:r>
              <a:rPr lang="en-US" dirty="0"/>
              <a:t> about over-the-counter alternative and complementary compounds and their effect on cognitive performance. Many pharmacologic agents, vitamins, and herbal products, among others, have been and/or are currently being investigated for the management of impaired cognition in dementia.</a:t>
            </a:r>
          </a:p>
          <a:p>
            <a:pPr lvl="0"/>
            <a:r>
              <a:rPr lang="en-US" dirty="0"/>
              <a:t>Ginkgo </a:t>
            </a:r>
            <a:r>
              <a:rPr lang="en-US" dirty="0" err="1"/>
              <a:t>biloba</a:t>
            </a:r>
            <a:r>
              <a:rPr lang="en-US" dirty="0"/>
              <a:t> may provide some added benefits to persons with Alzheimer’s disease already receiving cholinesterase inhibitors, although the clinical meaningfulness of these benefits is unclear (</a:t>
            </a:r>
            <a:r>
              <a:rPr lang="en-US" dirty="0" err="1"/>
              <a:t>Canevelli</a:t>
            </a:r>
            <a:r>
              <a:rPr lang="en-US" dirty="0"/>
              <a:t> et al., 2014).</a:t>
            </a:r>
          </a:p>
          <a:p>
            <a:pPr lvl="0"/>
            <a:r>
              <a:rPr lang="en-US" dirty="0"/>
              <a:t>There is inconsistent evidence for the effects on cognition of vitamin E, vitamin B12, vitamin B6, folic acid, omega 3 in fish oil, ibuprofen (</a:t>
            </a:r>
            <a:r>
              <a:rPr lang="en-US" dirty="0" err="1"/>
              <a:t>Uriri</a:t>
            </a:r>
            <a:r>
              <a:rPr lang="en-US" dirty="0"/>
              <a:t>-Glover et al., 2012</a:t>
            </a:r>
            <a:r>
              <a:rPr lang="en-US" dirty="0" smtClean="0"/>
              <a:t>).</a:t>
            </a:r>
          </a:p>
          <a:p>
            <a:pPr lvl="0"/>
            <a:r>
              <a:rPr lang="en-US" dirty="0" smtClean="0"/>
              <a:t>Various members of the interdisciplinary team may know of new alternatives to medication</a:t>
            </a:r>
            <a:endParaRPr lang="en-US" dirty="0"/>
          </a:p>
        </p:txBody>
      </p:sp>
    </p:spTree>
    <p:extLst>
      <p:ext uri="{BB962C8B-B14F-4D97-AF65-F5344CB8AC3E}">
        <p14:creationId xmlns:p14="http://schemas.microsoft.com/office/powerpoint/2010/main" val="19603324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92162"/>
            <a:ext cx="8229600" cy="427038"/>
          </a:xfrm>
        </p:spPr>
        <p:txBody>
          <a:bodyPr>
            <a:noAutofit/>
          </a:bodyPr>
          <a:lstStyle/>
          <a:p>
            <a:r>
              <a:rPr lang="en-US" b="1" dirty="0"/>
              <a:t>Emerging Options </a:t>
            </a:r>
            <a:r>
              <a:rPr lang="en-US" dirty="0"/>
              <a:t>(continued)</a:t>
            </a:r>
          </a:p>
        </p:txBody>
      </p:sp>
      <p:sp>
        <p:nvSpPr>
          <p:cNvPr id="3" name="Content Placeholder 2"/>
          <p:cNvSpPr>
            <a:spLocks noGrp="1"/>
          </p:cNvSpPr>
          <p:nvPr>
            <p:ph idx="1"/>
          </p:nvPr>
        </p:nvSpPr>
        <p:spPr>
          <a:xfrm>
            <a:off x="533400" y="1463040"/>
            <a:ext cx="8229600" cy="2776451"/>
          </a:xfrm>
        </p:spPr>
        <p:txBody>
          <a:bodyPr>
            <a:noAutofit/>
          </a:bodyPr>
          <a:lstStyle/>
          <a:p>
            <a:pPr lvl="0"/>
            <a:r>
              <a:rPr lang="en-US" dirty="0"/>
              <a:t>No apparent benefit is reported on cognition in women living with AD treated with the selective estrogen receptor modulator (SERM) </a:t>
            </a:r>
            <a:r>
              <a:rPr lang="en-US" dirty="0" err="1"/>
              <a:t>raloxifene</a:t>
            </a:r>
            <a:r>
              <a:rPr lang="en-US" dirty="0"/>
              <a:t> (Henderson et al., 2015).</a:t>
            </a:r>
          </a:p>
          <a:p>
            <a:pPr lvl="0"/>
            <a:r>
              <a:rPr lang="en-US" dirty="0"/>
              <a:t>There is no evidence of benefit of </a:t>
            </a:r>
            <a:r>
              <a:rPr lang="en-US" dirty="0" err="1"/>
              <a:t>melissa</a:t>
            </a:r>
            <a:r>
              <a:rPr lang="en-US" dirty="0"/>
              <a:t> oil (Burns et al., 2011).</a:t>
            </a:r>
          </a:p>
          <a:p>
            <a:pPr lvl="0"/>
            <a:r>
              <a:rPr lang="en-US" dirty="0"/>
              <a:t>Cannabinoids have </a:t>
            </a:r>
            <a:r>
              <a:rPr lang="en-US" dirty="0" err="1"/>
              <a:t>antioxidative</a:t>
            </a:r>
            <a:r>
              <a:rPr lang="en-US" dirty="0"/>
              <a:t> and anti-inflammatory properties and reduce the formation of amyloid plaques and neurofibrillary tangles, which are the hallmarks of Alzheimer’s disease (Ahmed et al., 2015). </a:t>
            </a:r>
          </a:p>
        </p:txBody>
      </p:sp>
    </p:spTree>
    <p:extLst>
      <p:ext uri="{BB962C8B-B14F-4D97-AF65-F5344CB8AC3E}">
        <p14:creationId xmlns:p14="http://schemas.microsoft.com/office/powerpoint/2010/main" val="19603324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Photo – Healthcare Workers</a:t>
            </a:r>
          </a:p>
        </p:txBody>
      </p:sp>
      <p:pic>
        <p:nvPicPr>
          <p:cNvPr id="6" name="Content Placeholder 5" descr="5 healthcare workers standing together in a hospital hallwa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23003"/>
            <a:ext cx="7956550" cy="5319894"/>
          </a:xfrm>
        </p:spPr>
      </p:pic>
    </p:spTree>
    <p:extLst>
      <p:ext uri="{BB962C8B-B14F-4D97-AF65-F5344CB8AC3E}">
        <p14:creationId xmlns:p14="http://schemas.microsoft.com/office/powerpoint/2010/main" val="2073145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92162"/>
            <a:ext cx="8229600" cy="427038"/>
          </a:xfrm>
        </p:spPr>
        <p:txBody>
          <a:bodyPr>
            <a:noAutofit/>
          </a:bodyPr>
          <a:lstStyle/>
          <a:p>
            <a:r>
              <a:rPr lang="en-US" b="1" dirty="0"/>
              <a:t>Supporting Participation in Clinical Trials</a:t>
            </a:r>
            <a:endParaRPr lang="en-US" dirty="0"/>
          </a:p>
        </p:txBody>
      </p:sp>
      <p:sp>
        <p:nvSpPr>
          <p:cNvPr id="3" name="Content Placeholder 2"/>
          <p:cNvSpPr>
            <a:spLocks noGrp="1"/>
          </p:cNvSpPr>
          <p:nvPr>
            <p:ph idx="1"/>
          </p:nvPr>
        </p:nvSpPr>
        <p:spPr>
          <a:xfrm>
            <a:off x="533400" y="1463040"/>
            <a:ext cx="8229600" cy="4280535"/>
          </a:xfrm>
        </p:spPr>
        <p:txBody>
          <a:bodyPr>
            <a:normAutofit/>
          </a:bodyPr>
          <a:lstStyle/>
          <a:p>
            <a:pPr lvl="0"/>
            <a:r>
              <a:rPr lang="en-US" dirty="0"/>
              <a:t>Providers can inform persons living with dementia and their care partners about ongoing clinical trials.</a:t>
            </a:r>
          </a:p>
          <a:p>
            <a:pPr lvl="1">
              <a:buFont typeface="Courier New" panose="02070309020205020404" pitchFamily="49" charset="0"/>
              <a:buChar char="o"/>
            </a:pPr>
            <a:r>
              <a:rPr lang="en-US" sz="2000" dirty="0"/>
              <a:t>Discuss potential medical and psychological benefits to participating</a:t>
            </a:r>
          </a:p>
          <a:p>
            <a:pPr lvl="1">
              <a:buFont typeface="Courier New" panose="02070309020205020404" pitchFamily="49" charset="0"/>
              <a:buChar char="o"/>
            </a:pPr>
            <a:r>
              <a:rPr lang="en-US" sz="2000" dirty="0"/>
              <a:t>Be realistic about potential benefits or placebo effects.</a:t>
            </a:r>
          </a:p>
          <a:p>
            <a:pPr lvl="0"/>
            <a:r>
              <a:rPr lang="en-US" dirty="0"/>
              <a:t>Clinical trials in dementia frequently exclude persons with more than mild symptoms or with significant </a:t>
            </a:r>
            <a:r>
              <a:rPr lang="en-US" dirty="0" smtClean="0"/>
              <a:t>comorbidities. </a:t>
            </a:r>
            <a:r>
              <a:rPr lang="en-US" dirty="0"/>
              <a:t> </a:t>
            </a:r>
            <a:endParaRPr lang="en-US" dirty="0" smtClean="0"/>
          </a:p>
          <a:p>
            <a:pPr lvl="0"/>
            <a:r>
              <a:rPr lang="en-US" dirty="0" smtClean="0"/>
              <a:t>Clinical </a:t>
            </a:r>
            <a:r>
              <a:rPr lang="en-US" dirty="0"/>
              <a:t>trials in dementia have previously excluded persons with intellectual disability (and in particular Down syndrome); however, guidelines are now noting that trials should include those adults with Down syndrome (Heller et al., 2018). </a:t>
            </a:r>
          </a:p>
          <a:p>
            <a:r>
              <a:rPr lang="en-US" dirty="0"/>
              <a:t> Providers should explain the clinical trial and assess the person’s capacity for consent to participate.</a:t>
            </a:r>
          </a:p>
        </p:txBody>
      </p:sp>
    </p:spTree>
    <p:extLst>
      <p:ext uri="{BB962C8B-B14F-4D97-AF65-F5344CB8AC3E}">
        <p14:creationId xmlns:p14="http://schemas.microsoft.com/office/powerpoint/2010/main" val="37479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pPr algn="l"/>
            <a:r>
              <a:rPr lang="en-US" sz="2800" b="1" dirty="0">
                <a:solidFill>
                  <a:schemeClr val="tx2"/>
                </a:solidFill>
              </a:rPr>
              <a:t>Evaluation</a:t>
            </a:r>
          </a:p>
        </p:txBody>
      </p:sp>
      <p:sp>
        <p:nvSpPr>
          <p:cNvPr id="3" name="Content Placeholder 2"/>
          <p:cNvSpPr>
            <a:spLocks noGrp="1"/>
          </p:cNvSpPr>
          <p:nvPr>
            <p:ph idx="1"/>
          </p:nvPr>
        </p:nvSpPr>
        <p:spPr>
          <a:xfrm>
            <a:off x="457200" y="1644087"/>
            <a:ext cx="8229600" cy="2299263"/>
          </a:xfrm>
        </p:spPr>
        <p:txBody>
          <a:bodyPr>
            <a:noAutofit/>
          </a:bodyPr>
          <a:lstStyle/>
          <a:p>
            <a:pPr marL="457200" lvl="0" indent="-457200">
              <a:buFont typeface="+mj-lt"/>
              <a:buAutoNum type="arabicPeriod"/>
            </a:pPr>
            <a:r>
              <a:rPr lang="en-US" b="1" dirty="0"/>
              <a:t>Which of the following drugs has FDA approval to manage cognitive impairment in Parkinson’s disease?</a:t>
            </a:r>
          </a:p>
          <a:p>
            <a:pPr marL="914400" lvl="1" indent="-457200">
              <a:buFont typeface="+mj-lt"/>
              <a:buAutoNum type="alphaLcPeriod"/>
            </a:pPr>
            <a:r>
              <a:rPr lang="en-US" sz="2000" dirty="0"/>
              <a:t>Donepezil </a:t>
            </a:r>
          </a:p>
          <a:p>
            <a:pPr marL="914400" lvl="1" indent="-457200">
              <a:buFont typeface="+mj-lt"/>
              <a:buAutoNum type="alphaLcPeriod"/>
            </a:pPr>
            <a:r>
              <a:rPr lang="en-US" sz="2000" dirty="0"/>
              <a:t>Galantamine</a:t>
            </a:r>
          </a:p>
          <a:p>
            <a:pPr marL="914400" lvl="1" indent="-457200">
              <a:buFont typeface="+mj-lt"/>
              <a:buAutoNum type="alphaLcPeriod"/>
            </a:pPr>
            <a:r>
              <a:rPr lang="en-US" sz="2000" dirty="0"/>
              <a:t>Memantine</a:t>
            </a:r>
          </a:p>
          <a:p>
            <a:pPr marL="914400" lvl="1" indent="-457200">
              <a:buFont typeface="+mj-lt"/>
              <a:buAutoNum type="alphaLcPeriod"/>
            </a:pPr>
            <a:r>
              <a:rPr lang="en-US" sz="2000" dirty="0"/>
              <a:t>Rivastigmine</a:t>
            </a:r>
          </a:p>
        </p:txBody>
      </p:sp>
    </p:spTree>
    <p:extLst>
      <p:ext uri="{BB962C8B-B14F-4D97-AF65-F5344CB8AC3E}">
        <p14:creationId xmlns:p14="http://schemas.microsoft.com/office/powerpoint/2010/main" val="69453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pPr algn="l"/>
            <a:r>
              <a:rPr lang="en-US" sz="2800" b="1" dirty="0">
                <a:solidFill>
                  <a:schemeClr val="tx2"/>
                </a:solidFill>
              </a:rPr>
              <a:t>Evaluation (continued 1)</a:t>
            </a:r>
          </a:p>
        </p:txBody>
      </p:sp>
      <p:sp>
        <p:nvSpPr>
          <p:cNvPr id="3" name="Content Placeholder 2"/>
          <p:cNvSpPr>
            <a:spLocks noGrp="1"/>
          </p:cNvSpPr>
          <p:nvPr>
            <p:ph idx="1"/>
          </p:nvPr>
        </p:nvSpPr>
        <p:spPr>
          <a:xfrm>
            <a:off x="457200" y="1644087"/>
            <a:ext cx="8229600" cy="2742176"/>
          </a:xfrm>
        </p:spPr>
        <p:txBody>
          <a:bodyPr>
            <a:noAutofit/>
          </a:bodyPr>
          <a:lstStyle/>
          <a:p>
            <a:pPr marL="457200" lvl="0" indent="-457200">
              <a:buFont typeface="+mj-lt"/>
              <a:buAutoNum type="arabicPeriod" startAt="2"/>
            </a:pPr>
            <a:r>
              <a:rPr lang="en-US" b="1" dirty="0"/>
              <a:t>If </a:t>
            </a:r>
            <a:r>
              <a:rPr lang="en-US" b="1" dirty="0" err="1"/>
              <a:t>nonpharmacologic</a:t>
            </a:r>
            <a:r>
              <a:rPr lang="en-US" b="1" dirty="0"/>
              <a:t> interventions are not successful in managing mild to moderate agitation, which of the following might be the most appropriate initial choice?</a:t>
            </a:r>
          </a:p>
          <a:p>
            <a:pPr marL="914400" lvl="1" indent="-457200">
              <a:buFont typeface="+mj-lt"/>
              <a:buAutoNum type="alphaLcPeriod"/>
            </a:pPr>
            <a:r>
              <a:rPr lang="en-US" sz="2000" dirty="0"/>
              <a:t>Antidepressant agents</a:t>
            </a:r>
          </a:p>
          <a:p>
            <a:pPr marL="914400" lvl="1" indent="-457200">
              <a:buFont typeface="+mj-lt"/>
              <a:buAutoNum type="alphaLcPeriod"/>
            </a:pPr>
            <a:r>
              <a:rPr lang="en-US" sz="2000" dirty="0"/>
              <a:t>Anticonvulsant agents</a:t>
            </a:r>
          </a:p>
          <a:p>
            <a:pPr marL="914400" lvl="1" indent="-457200">
              <a:buFont typeface="+mj-lt"/>
              <a:buAutoNum type="alphaLcPeriod"/>
            </a:pPr>
            <a:r>
              <a:rPr lang="en-US" sz="2000" dirty="0"/>
              <a:t>Mood stabilizing antipsychotic agents</a:t>
            </a:r>
          </a:p>
          <a:p>
            <a:pPr marL="914400" lvl="1" indent="-457200">
              <a:buFont typeface="+mj-lt"/>
              <a:buAutoNum type="alphaLcPeriod"/>
            </a:pPr>
            <a:r>
              <a:rPr lang="en-US" sz="2000" dirty="0"/>
              <a:t>Benzodiazepines</a:t>
            </a:r>
          </a:p>
        </p:txBody>
      </p:sp>
    </p:spTree>
    <p:extLst>
      <p:ext uri="{BB962C8B-B14F-4D97-AF65-F5344CB8AC3E}">
        <p14:creationId xmlns:p14="http://schemas.microsoft.com/office/powerpoint/2010/main" val="18436114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Autofit/>
          </a:bodyPr>
          <a:lstStyle/>
          <a:p>
            <a:pPr algn="l"/>
            <a:r>
              <a:rPr lang="en-US" sz="2800" b="1" dirty="0">
                <a:solidFill>
                  <a:schemeClr val="tx2"/>
                </a:solidFill>
              </a:rPr>
              <a:t>Evaluation </a:t>
            </a:r>
            <a:r>
              <a:rPr lang="en-US" sz="2800" dirty="0">
                <a:solidFill>
                  <a:schemeClr val="tx2"/>
                </a:solidFill>
              </a:rPr>
              <a:t>(</a:t>
            </a:r>
            <a:r>
              <a:rPr lang="en-US" dirty="0">
                <a:solidFill>
                  <a:schemeClr val="tx2"/>
                </a:solidFill>
              </a:rPr>
              <a:t>continued 2)</a:t>
            </a:r>
            <a:endParaRPr lang="en-US" sz="2800" b="1" dirty="0">
              <a:solidFill>
                <a:schemeClr val="tx2"/>
              </a:solidFill>
            </a:endParaRPr>
          </a:p>
        </p:txBody>
      </p:sp>
      <p:sp>
        <p:nvSpPr>
          <p:cNvPr id="3" name="Content Placeholder 2"/>
          <p:cNvSpPr>
            <a:spLocks noGrp="1"/>
          </p:cNvSpPr>
          <p:nvPr>
            <p:ph idx="1"/>
          </p:nvPr>
        </p:nvSpPr>
        <p:spPr>
          <a:xfrm>
            <a:off x="457200" y="1644087"/>
            <a:ext cx="8229600" cy="2599301"/>
          </a:xfrm>
        </p:spPr>
        <p:txBody>
          <a:bodyPr>
            <a:noAutofit/>
          </a:bodyPr>
          <a:lstStyle/>
          <a:p>
            <a:pPr marL="457200" lvl="0" indent="-457200">
              <a:buFont typeface="+mj-lt"/>
              <a:buAutoNum type="arabicPeriod" startAt="3"/>
            </a:pPr>
            <a:r>
              <a:rPr lang="en-US" b="1" dirty="0"/>
              <a:t>When treating a person for a comorbid medical condition who has Alzheimer’s disease, what is the primary concern?</a:t>
            </a:r>
          </a:p>
          <a:p>
            <a:pPr marL="914400" lvl="1" indent="-457200">
              <a:buFont typeface="+mj-lt"/>
              <a:buAutoNum type="alphaLcPeriod"/>
            </a:pPr>
            <a:r>
              <a:rPr lang="en-US" sz="2000" dirty="0"/>
              <a:t>Helping to prolong quantity of life</a:t>
            </a:r>
          </a:p>
          <a:p>
            <a:pPr marL="914400" lvl="1" indent="-457200">
              <a:buFont typeface="+mj-lt"/>
              <a:buAutoNum type="alphaLcPeriod"/>
            </a:pPr>
            <a:r>
              <a:rPr lang="en-US" sz="2000" dirty="0"/>
              <a:t>Minimizing the anticholinergic burden</a:t>
            </a:r>
          </a:p>
          <a:p>
            <a:pPr marL="914400" lvl="1" indent="-457200">
              <a:buFont typeface="+mj-lt"/>
              <a:buAutoNum type="alphaLcPeriod"/>
            </a:pPr>
            <a:r>
              <a:rPr lang="en-US" sz="2000" dirty="0"/>
              <a:t>Avoiding medications that exacerbate motor problems</a:t>
            </a:r>
          </a:p>
          <a:p>
            <a:pPr marL="914400" lvl="1" indent="-457200">
              <a:buFont typeface="+mj-lt"/>
              <a:buAutoNum type="alphaLcPeriod"/>
            </a:pPr>
            <a:r>
              <a:rPr lang="en-US" sz="2000" dirty="0"/>
              <a:t>Avoid medications that exacerbate sleep disorders</a:t>
            </a:r>
          </a:p>
        </p:txBody>
      </p:sp>
    </p:spTree>
    <p:extLst>
      <p:ext uri="{BB962C8B-B14F-4D97-AF65-F5344CB8AC3E}">
        <p14:creationId xmlns:p14="http://schemas.microsoft.com/office/powerpoint/2010/main" val="69453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Autofit/>
          </a:bodyPr>
          <a:lstStyle/>
          <a:p>
            <a:pPr algn="l"/>
            <a:r>
              <a:rPr lang="en-US" sz="2800" b="1" dirty="0">
                <a:solidFill>
                  <a:schemeClr val="tx2"/>
                </a:solidFill>
              </a:rPr>
              <a:t>Evaluation </a:t>
            </a:r>
            <a:r>
              <a:rPr lang="en-US" sz="2800" dirty="0">
                <a:solidFill>
                  <a:schemeClr val="tx2"/>
                </a:solidFill>
              </a:rPr>
              <a:t>(</a:t>
            </a:r>
            <a:r>
              <a:rPr lang="en-US" dirty="0">
                <a:solidFill>
                  <a:schemeClr val="tx2"/>
                </a:solidFill>
              </a:rPr>
              <a:t>continued 3)</a:t>
            </a:r>
            <a:endParaRPr lang="en-US" sz="2800" b="1" dirty="0">
              <a:solidFill>
                <a:schemeClr val="tx2"/>
              </a:solidFill>
            </a:endParaRPr>
          </a:p>
        </p:txBody>
      </p:sp>
      <p:sp>
        <p:nvSpPr>
          <p:cNvPr id="3" name="Content Placeholder 2"/>
          <p:cNvSpPr>
            <a:spLocks noGrp="1"/>
          </p:cNvSpPr>
          <p:nvPr>
            <p:ph idx="1"/>
          </p:nvPr>
        </p:nvSpPr>
        <p:spPr>
          <a:xfrm>
            <a:off x="457200" y="1644087"/>
            <a:ext cx="8229600" cy="4513826"/>
          </a:xfrm>
        </p:spPr>
        <p:txBody>
          <a:bodyPr>
            <a:noAutofit/>
          </a:bodyPr>
          <a:lstStyle/>
          <a:p>
            <a:pPr marL="0" lvl="0" indent="0">
              <a:buNone/>
            </a:pPr>
            <a:r>
              <a:rPr lang="en-US" dirty="0"/>
              <a:t>4.   </a:t>
            </a:r>
            <a:r>
              <a:rPr lang="en-US" b="1" dirty="0"/>
              <a:t>When might antibiotics not be appropriate?</a:t>
            </a:r>
          </a:p>
          <a:p>
            <a:pPr marL="800100" lvl="1" indent="-342900">
              <a:buFont typeface="+mj-lt"/>
              <a:buAutoNum type="alphaLcPeriod"/>
            </a:pPr>
            <a:r>
              <a:rPr lang="en-US" dirty="0"/>
              <a:t>For persons with early- or middle-stage vascular dementia</a:t>
            </a:r>
          </a:p>
          <a:p>
            <a:pPr marL="800100" lvl="1" indent="-342900">
              <a:buFont typeface="+mj-lt"/>
              <a:buAutoNum type="alphaLcPeriod"/>
            </a:pPr>
            <a:r>
              <a:rPr lang="en-US" dirty="0"/>
              <a:t>For persons with confirmed urinary tract infections in middle stage dementia</a:t>
            </a:r>
          </a:p>
          <a:p>
            <a:pPr marL="800100" lvl="1" indent="-342900">
              <a:buFont typeface="+mj-lt"/>
              <a:buAutoNum type="alphaLcPeriod"/>
            </a:pPr>
            <a:r>
              <a:rPr lang="en-US" dirty="0"/>
              <a:t>For persons with pneumonia in end-stage dementia</a:t>
            </a:r>
          </a:p>
          <a:p>
            <a:pPr marL="800100" lvl="1" indent="-342900">
              <a:buFont typeface="+mj-lt"/>
              <a:buAutoNum type="alphaLcPeriod"/>
            </a:pPr>
            <a:r>
              <a:rPr lang="en-US" dirty="0"/>
              <a:t>Antibiotics are always appropriate for management of a confirmed bacterial infection</a:t>
            </a:r>
          </a:p>
          <a:p>
            <a:pPr marL="0" lvl="0" indent="0">
              <a:buNone/>
            </a:pPr>
            <a:r>
              <a:rPr lang="en-US" dirty="0"/>
              <a:t>5.  </a:t>
            </a:r>
            <a:r>
              <a:rPr lang="en-US" b="1" dirty="0"/>
              <a:t>Which of the following types of medications should be avoided specifically for persons with Lewy body dementia?</a:t>
            </a:r>
          </a:p>
          <a:p>
            <a:pPr marL="800100" lvl="1" indent="-342900">
              <a:buFont typeface="+mj-lt"/>
              <a:buAutoNum type="alphaLcPeriod"/>
            </a:pPr>
            <a:r>
              <a:rPr lang="en-US" dirty="0"/>
              <a:t>Narcotics</a:t>
            </a:r>
          </a:p>
          <a:p>
            <a:pPr marL="800100" lvl="1" indent="-342900">
              <a:buFont typeface="+mj-lt"/>
              <a:buAutoNum type="alphaLcPeriod"/>
            </a:pPr>
            <a:r>
              <a:rPr lang="en-US" dirty="0"/>
              <a:t>Hypnotics</a:t>
            </a:r>
          </a:p>
          <a:p>
            <a:pPr marL="800100" lvl="1" indent="-342900">
              <a:buFont typeface="+mj-lt"/>
              <a:buAutoNum type="alphaLcPeriod"/>
            </a:pPr>
            <a:r>
              <a:rPr lang="en-US" dirty="0"/>
              <a:t>Neuroleptics</a:t>
            </a:r>
          </a:p>
          <a:p>
            <a:pPr marL="800100" lvl="1" indent="-342900">
              <a:buFont typeface="+mj-lt"/>
              <a:buAutoNum type="alphaLcPeriod"/>
            </a:pPr>
            <a:r>
              <a:rPr lang="en-US" dirty="0"/>
              <a:t>Antihistamines</a:t>
            </a:r>
          </a:p>
        </p:txBody>
      </p:sp>
    </p:spTree>
    <p:extLst>
      <p:ext uri="{BB962C8B-B14F-4D97-AF65-F5344CB8AC3E}">
        <p14:creationId xmlns:p14="http://schemas.microsoft.com/office/powerpoint/2010/main" val="31795350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Acknowledgements</a:t>
            </a:r>
          </a:p>
        </p:txBody>
      </p:sp>
      <p:sp>
        <p:nvSpPr>
          <p:cNvPr id="8" name="Content Placeholder 2"/>
          <p:cNvSpPr>
            <a:spLocks noGrp="1"/>
          </p:cNvSpPr>
          <p:nvPr>
            <p:ph idx="1"/>
          </p:nvPr>
        </p:nvSpPr>
        <p:spPr/>
        <p:txBody>
          <a:bodyPr anchor="t">
            <a:noAutofit/>
          </a:bodyPr>
          <a:lstStyle/>
          <a:p>
            <a:pPr marL="0" indent="0">
              <a:spcBef>
                <a:spcPts val="0"/>
              </a:spcBef>
              <a:spcAft>
                <a:spcPts val="1000"/>
              </a:spcAft>
              <a:buNone/>
            </a:pPr>
            <a:r>
              <a:rPr lang="en-US" sz="1400" dirty="0"/>
              <a:t>This module was prepared for the U.S. Department of Health and Human Services (HHS), Health Resources and Services Administration (HRSA), by The Bizzell Group, LLC, under contract number HHSH25034002T/HHSH250201400075I. </a:t>
            </a:r>
          </a:p>
          <a:p>
            <a:pPr marL="0" indent="0">
              <a:spcBef>
                <a:spcPts val="0"/>
              </a:spcBef>
              <a:spcAft>
                <a:spcPts val="1000"/>
              </a:spcAft>
              <a:buNone/>
            </a:pPr>
            <a:r>
              <a:rPr lang="en-US" sz="1400" dirty="0"/>
              <a:t>The dementia and education experts who served on the Dementia Expert Workgroup to guide the development of the modules included: </a:t>
            </a:r>
            <a:r>
              <a:rPr lang="en-US" sz="1400" b="1" dirty="0"/>
              <a:t>Alice Bonner, PhD, RN, FAAN</a:t>
            </a:r>
            <a:r>
              <a:rPr lang="en-US" sz="1400" dirty="0"/>
              <a:t>, Secretary Elder Affairs, Massachusetts Executive Office of Elder Affairs, Boston MA; </a:t>
            </a:r>
            <a:r>
              <a:rPr lang="en-US" sz="1400" b="1" dirty="0"/>
              <a:t>Laurel Coleman, MD, FACP</a:t>
            </a:r>
            <a:r>
              <a:rPr lang="en-US" sz="1400" dirty="0"/>
              <a:t>, Kauai Medical Clinic -Hawaii Pacific Health, Lihue, HI; </a:t>
            </a:r>
            <a:r>
              <a:rPr lang="en-US" sz="1400" b="1" dirty="0"/>
              <a:t>Cyndy B. Cordell, MBA</a:t>
            </a:r>
            <a:r>
              <a:rPr lang="en-US" sz="1400" dirty="0"/>
              <a:t>, Director, Healthcare Professional Services, Alzheimer's Association, Chicago, IL; </a:t>
            </a:r>
            <a:r>
              <a:rPr lang="en-US" sz="1400" b="1" dirty="0"/>
              <a:t>Dolores Gallagher Thompson, PhD, ABPP</a:t>
            </a:r>
            <a:r>
              <a:rPr lang="en-US" sz="1400" dirty="0"/>
              <a:t>, Professor of Research, Department of Psychiatry and Behavioral Sciences, Stanford University School of Medicine, Stanford, CA; </a:t>
            </a:r>
            <a:r>
              <a:rPr lang="en-US" sz="1400" b="1" dirty="0"/>
              <a:t>James Galvin, MD, MPH</a:t>
            </a:r>
            <a:r>
              <a:rPr lang="en-US" sz="1400" dirty="0"/>
              <a:t>, Professor of Clinical Biomedical Science and Associate Dean for Clinical Research, Florida Atlantic University, Boca Raton, FL; </a:t>
            </a:r>
            <a:r>
              <a:rPr lang="en-US" sz="1400" b="1" dirty="0"/>
              <a:t>Mary Guerriero Austrom, PhD, </a:t>
            </a:r>
            <a:r>
              <a:rPr lang="en-US" sz="1400" dirty="0"/>
              <a:t>Wesley P Martin Professor of Alzheimer's Disease Education, Department of Psychiatry, Associate Dean for Diversity Affairs, Indiana University-Purdue University Indianapolis, Indianapolis, IN; </a:t>
            </a:r>
            <a:r>
              <a:rPr lang="en-US" sz="1400" b="1" dirty="0"/>
              <a:t>Robert Kane, MD</a:t>
            </a:r>
            <a:r>
              <a:rPr lang="en-US" sz="1400" dirty="0"/>
              <a:t>, Professor and Minnesota Chair in Long-term Care &amp; Aging, Health Policy &amp; Management, School of Public Health, University of Minnesota; </a:t>
            </a:r>
            <a:r>
              <a:rPr lang="en-US" sz="1400" b="1" dirty="0"/>
              <a:t>Jason Karlawish, MD</a:t>
            </a:r>
            <a:r>
              <a:rPr lang="en-US" sz="1400" dirty="0"/>
              <a:t>, Professor of Medicine, Perelman School of Medicine, University of Pennsylvania; </a:t>
            </a:r>
            <a:r>
              <a:rPr lang="en-US" sz="1400" b="1" dirty="0"/>
              <a:t>Helen M. Matheny, MS, APR</a:t>
            </a:r>
            <a:r>
              <a:rPr lang="en-US" sz="1400" dirty="0"/>
              <a:t>, Director of the Alzheimer's Disease Outreach Program, Blanchette Rockefeller Neuroscience Institute, Morgantown, WV; </a:t>
            </a:r>
            <a:r>
              <a:rPr lang="en-US" sz="1400" b="1" dirty="0"/>
              <a:t>Darby Morhardt, PhD, LCSW</a:t>
            </a:r>
            <a:r>
              <a:rPr lang="en-US" sz="1400" dirty="0"/>
              <a:t>, Associate Professor, Cognitive Neurology and Alzheimer's Disease Center and Department of Preventive Medicine, Northwestern University Feinberg School of Medicine, Northwestern University, Chicago, IL; </a:t>
            </a:r>
            <a:r>
              <a:rPr lang="en-US" sz="1400" b="1" dirty="0"/>
              <a:t>Cecilia Rokusek, EdD, MSc, RDN</a:t>
            </a:r>
            <a:r>
              <a:rPr lang="en-US" sz="1400" dirty="0"/>
              <a:t>, Assistant Dean of Research and Innovation, Professor of Family Medicine, Public Health, Nutrition, and Disaster and Emergency Preparedness, College of Osteopathic Medicine, Nova Southeastern University, Fort Lauderdale, FL. Additional expertise in the development of the modules was provided by </a:t>
            </a:r>
            <a:r>
              <a:rPr lang="en-US" sz="1400" b="1" dirty="0"/>
              <a:t>Meg Kabat, LCSW-C, CCM; Eleanor S. McConnell, PhD, MSN, RN, GCNS, BC; Linda O. Nichols, PhD, MA, BA; Todd Semla, MS, PharmD, BCPS, FCCP, AGSF; Kenneth Shay, DDS, MS</a:t>
            </a:r>
            <a:r>
              <a:rPr lang="en-US" sz="1400" dirty="0"/>
              <a:t>, from the U.S. Department of Veterans </a:t>
            </a:r>
            <a:r>
              <a:rPr lang="en-US" dirty="0"/>
              <a:t>Affairs and </a:t>
            </a:r>
            <a:r>
              <a:rPr lang="en-US" b="1" dirty="0"/>
              <a:t>Seth Keller, MD </a:t>
            </a:r>
            <a:r>
              <a:rPr lang="en-US" dirty="0"/>
              <a:t>and </a:t>
            </a:r>
            <a:r>
              <a:rPr lang="en-US" b="1" dirty="0"/>
              <a:t>Matthew P. Janicki, PhD</a:t>
            </a:r>
            <a:r>
              <a:rPr lang="en-US" dirty="0"/>
              <a:t>, National Task Group on Intellectual Disabilities and Dementia Practices.</a:t>
            </a:r>
          </a:p>
          <a:p>
            <a:pPr marL="0" indent="0">
              <a:spcBef>
                <a:spcPts val="0"/>
              </a:spcBef>
              <a:spcAft>
                <a:spcPts val="1000"/>
              </a:spcAft>
              <a:buNone/>
            </a:pPr>
            <a:endParaRPr lang="en-US" sz="1400" dirty="0"/>
          </a:p>
        </p:txBody>
      </p:sp>
    </p:spTree>
    <p:extLst>
      <p:ext uri="{BB962C8B-B14F-4D97-AF65-F5344CB8AC3E}">
        <p14:creationId xmlns:p14="http://schemas.microsoft.com/office/powerpoint/2010/main" val="146914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762000"/>
            <a:ext cx="8229600" cy="395288"/>
          </a:xfrm>
        </p:spPr>
        <p:txBody>
          <a:bodyPr>
            <a:noAutofit/>
          </a:bodyPr>
          <a:lstStyle/>
          <a:p>
            <a:r>
              <a:rPr lang="en-US" b="1" dirty="0"/>
              <a:t>Introduction</a:t>
            </a:r>
          </a:p>
        </p:txBody>
      </p:sp>
      <p:sp>
        <p:nvSpPr>
          <p:cNvPr id="3" name="Content Placeholder 2"/>
          <p:cNvSpPr>
            <a:spLocks noGrp="1"/>
          </p:cNvSpPr>
          <p:nvPr>
            <p:ph idx="1"/>
          </p:nvPr>
        </p:nvSpPr>
        <p:spPr>
          <a:xfrm>
            <a:off x="530352" y="1463041"/>
            <a:ext cx="8229600" cy="2651760"/>
          </a:xfrm>
        </p:spPr>
        <p:txBody>
          <a:bodyPr>
            <a:normAutofit/>
          </a:bodyPr>
          <a:lstStyle/>
          <a:p>
            <a:pPr lvl="0"/>
            <a:r>
              <a:rPr lang="en-US" dirty="0"/>
              <a:t>There are no curative treatments for cognitive and functional impairments of dementia.</a:t>
            </a:r>
          </a:p>
          <a:p>
            <a:pPr lvl="0"/>
            <a:r>
              <a:rPr lang="en-US" dirty="0" err="1"/>
              <a:t>Nonpharmacologic</a:t>
            </a:r>
            <a:r>
              <a:rPr lang="en-US" dirty="0"/>
              <a:t> interventions are considered first-line options, and pharmacotherapies should be considered if these interventions are suboptimal.</a:t>
            </a:r>
          </a:p>
          <a:p>
            <a:pPr lvl="0"/>
            <a:r>
              <a:rPr lang="en-US" dirty="0"/>
              <a:t>There are 4 agents approved by the FDA for the management of dementia of Alzheimer’s disease, and one is also approved for the management of Parkinson’s disease dementia.</a:t>
            </a:r>
          </a:p>
        </p:txBody>
      </p:sp>
    </p:spTree>
    <p:extLst>
      <p:ext uri="{BB962C8B-B14F-4D97-AF65-F5344CB8AC3E}">
        <p14:creationId xmlns:p14="http://schemas.microsoft.com/office/powerpoint/2010/main" val="10562073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a:bodyPr>
          <a:lstStyle/>
          <a:p>
            <a:pPr algn="ctr"/>
            <a:r>
              <a:rPr lang="en-US" sz="2400" b="1" dirty="0">
                <a:solidFill>
                  <a:schemeClr val="tx1"/>
                </a:solidFill>
              </a:rPr>
              <a:t>Brought to you by the </a:t>
            </a:r>
            <a:br>
              <a:rPr lang="en-US" sz="2400" b="1" dirty="0">
                <a:solidFill>
                  <a:schemeClr val="tx1"/>
                </a:solidFill>
              </a:rPr>
            </a:br>
            <a:r>
              <a:rPr lang="en-US" sz="2400" b="1" dirty="0">
                <a:solidFill>
                  <a:schemeClr val="tx1"/>
                </a:solidFill>
              </a:rPr>
              <a:t>U.S. Department of Health and Human Services,</a:t>
            </a:r>
            <a:br>
              <a:rPr lang="en-US" sz="2400" b="1" dirty="0">
                <a:solidFill>
                  <a:schemeClr val="tx1"/>
                </a:solidFill>
              </a:rPr>
            </a:br>
            <a:r>
              <a:rPr lang="en-US" sz="2400" b="1" dirty="0">
                <a:solidFill>
                  <a:schemeClr val="tx1"/>
                </a:solidFill>
              </a:rPr>
              <a:t>Health Resources and Services Administration</a:t>
            </a:r>
          </a:p>
        </p:txBody>
      </p:sp>
      <p:pic>
        <p:nvPicPr>
          <p:cNvPr id="6" name="Picture Placeholder 5" descr="Logo of the U.S. Department of Health &amp; Human Services. "/>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7" name="Picture Placeholder 6" descr="Logo of the Health Resources and Services Administration (HRSA)"/>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324371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dirty="0"/>
              <a:t>Photo - Pills</a:t>
            </a:r>
          </a:p>
        </p:txBody>
      </p:sp>
      <p:pic>
        <p:nvPicPr>
          <p:cNvPr id="6" name="Content Placeholder 5" descr="Photo of packaged pill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23003"/>
            <a:ext cx="7956550" cy="5319894"/>
          </a:xfrm>
        </p:spPr>
      </p:pic>
    </p:spTree>
    <p:extLst>
      <p:ext uri="{BB962C8B-B14F-4D97-AF65-F5344CB8AC3E}">
        <p14:creationId xmlns:p14="http://schemas.microsoft.com/office/powerpoint/2010/main" val="59351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427038"/>
          </a:xfrm>
        </p:spPr>
        <p:txBody>
          <a:bodyPr>
            <a:noAutofit/>
          </a:bodyPr>
          <a:lstStyle/>
          <a:p>
            <a:r>
              <a:rPr lang="en-US" b="1" dirty="0"/>
              <a:t>Pharmacologic Challenges in Treating PLwD</a:t>
            </a:r>
            <a:endParaRPr lang="en-US" dirty="0"/>
          </a:p>
        </p:txBody>
      </p:sp>
      <p:sp>
        <p:nvSpPr>
          <p:cNvPr id="3" name="Content Placeholder 2"/>
          <p:cNvSpPr>
            <a:spLocks noGrp="1"/>
          </p:cNvSpPr>
          <p:nvPr>
            <p:ph idx="1"/>
          </p:nvPr>
        </p:nvSpPr>
        <p:spPr>
          <a:xfrm>
            <a:off x="533400" y="1752600"/>
            <a:ext cx="8229600" cy="4525963"/>
          </a:xfrm>
        </p:spPr>
        <p:txBody>
          <a:bodyPr>
            <a:normAutofit lnSpcReduction="10000"/>
          </a:bodyPr>
          <a:lstStyle/>
          <a:p>
            <a:pPr lvl="0"/>
            <a:r>
              <a:rPr lang="en-US" dirty="0"/>
              <a:t>Prescribing any medication for </a:t>
            </a:r>
            <a:r>
              <a:rPr lang="en-US" dirty="0" err="1"/>
              <a:t>PLwD</a:t>
            </a:r>
            <a:r>
              <a:rPr lang="en-US" dirty="0"/>
              <a:t> must follow a risk-benefit assessment.</a:t>
            </a:r>
          </a:p>
          <a:p>
            <a:pPr lvl="0"/>
            <a:r>
              <a:rPr lang="en-US" dirty="0"/>
              <a:t>The majority of </a:t>
            </a:r>
            <a:r>
              <a:rPr lang="en-US" dirty="0" err="1"/>
              <a:t>PLwD</a:t>
            </a:r>
            <a:r>
              <a:rPr lang="en-US" dirty="0"/>
              <a:t> are over age 65 and have comorbid conditions (Clodomiro et al., 2013).</a:t>
            </a:r>
          </a:p>
          <a:p>
            <a:pPr lvl="0"/>
            <a:r>
              <a:rPr lang="en-US" dirty="0"/>
              <a:t>Physiologic changes of aging affect the pharmacokinetics and pharmacodynamics of drugs </a:t>
            </a:r>
            <a:r>
              <a:rPr lang="en-US" spc="-100" dirty="0"/>
              <a:t>(</a:t>
            </a:r>
            <a:r>
              <a:rPr lang="en-US" spc="-100" dirty="0" err="1"/>
              <a:t>Bishara</a:t>
            </a:r>
            <a:r>
              <a:rPr lang="en-US" spc="-100" dirty="0"/>
              <a:t> &amp; Harwood, 2014; </a:t>
            </a:r>
            <a:r>
              <a:rPr lang="en-US" spc="-100" dirty="0" err="1"/>
              <a:t>Pasqualetti</a:t>
            </a:r>
            <a:r>
              <a:rPr lang="en-US" spc="-100" dirty="0"/>
              <a:t> et al., 2015</a:t>
            </a:r>
            <a:r>
              <a:rPr lang="en-US" dirty="0"/>
              <a:t>).</a:t>
            </a:r>
          </a:p>
          <a:p>
            <a:pPr lvl="0"/>
            <a:r>
              <a:rPr lang="en-US" dirty="0" err="1"/>
              <a:t>PLwD</a:t>
            </a:r>
            <a:r>
              <a:rPr lang="en-US" dirty="0"/>
              <a:t> may be taking other medications or products that have no demonstrated benefit for dementia but can interfere with the effectiveness of dementia medications.</a:t>
            </a:r>
          </a:p>
          <a:p>
            <a:pPr lvl="0"/>
            <a:r>
              <a:rPr lang="en-US" dirty="0" err="1"/>
              <a:t>PLwD</a:t>
            </a:r>
            <a:r>
              <a:rPr lang="en-US" dirty="0"/>
              <a:t> are at elevated risk of pharmacologic adverse events (AEs) and </a:t>
            </a:r>
            <a:br>
              <a:rPr lang="en-US" dirty="0"/>
            </a:br>
            <a:r>
              <a:rPr lang="en-US" dirty="0"/>
              <a:t>drug–drug interactions that can limit the use of dementia medications (Clodomiro et al., 2013).</a:t>
            </a:r>
          </a:p>
          <a:p>
            <a:pPr lvl="0"/>
            <a:r>
              <a:rPr lang="en-US" dirty="0"/>
              <a:t>Practice guidelines are available, but not necessarily current </a:t>
            </a:r>
            <a:br>
              <a:rPr lang="en-US" dirty="0"/>
            </a:br>
            <a:r>
              <a:rPr lang="en-US" dirty="0"/>
              <a:t>(</a:t>
            </a:r>
            <a:r>
              <a:rPr lang="en-US" dirty="0" err="1"/>
              <a:t>Rabins</a:t>
            </a:r>
            <a:r>
              <a:rPr lang="en-US" dirty="0"/>
              <a:t> et al., 2014; Doody et al., 2001; O’Brien &amp; Burns, 2011). </a:t>
            </a:r>
          </a:p>
        </p:txBody>
      </p:sp>
    </p:spTree>
    <p:extLst>
      <p:ext uri="{BB962C8B-B14F-4D97-AF65-F5344CB8AC3E}">
        <p14:creationId xmlns:p14="http://schemas.microsoft.com/office/powerpoint/2010/main" val="38459331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13ff120d-8bd5-4291-a148-70db8d7e9204" ContentTypeId="0x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48F67234D7727749955A18EB9CD6DB92" ma:contentTypeVersion="26" ma:contentTypeDescription="Create a new document." ma:contentTypeScope="" ma:versionID="3bc23a56344392738f1d89c59dc103ef">
  <xsd:schema xmlns:xsd="http://www.w3.org/2001/XMLSchema" xmlns:xs="http://www.w3.org/2001/XMLSchema" xmlns:p="http://schemas.microsoft.com/office/2006/metadata/properties" targetNamespace="http://schemas.microsoft.com/office/2006/metadata/properties" ma:root="true" ma:fieldsID="1af7013dfca677fccb853a96b9f329e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98F2CF-3804-47D4-BF22-673331CA7145}">
  <ds:schemaRefs>
    <ds:schemaRef ds:uri="http://schemas.microsoft.com/sharepoint/v3/contenttype/forms"/>
  </ds:schemaRefs>
</ds:datastoreItem>
</file>

<file path=customXml/itemProps2.xml><?xml version="1.0" encoding="utf-8"?>
<ds:datastoreItem xmlns:ds="http://schemas.openxmlformats.org/officeDocument/2006/customXml" ds:itemID="{8F9F7D9E-44A2-457C-A46C-BACA1B009EF3}">
  <ds:schemaRefs>
    <ds:schemaRef ds:uri="Microsoft.SharePoint.Taxonomy.ContentTypeSync"/>
  </ds:schemaRefs>
</ds:datastoreItem>
</file>

<file path=customXml/itemProps3.xml><?xml version="1.0" encoding="utf-8"?>
<ds:datastoreItem xmlns:ds="http://schemas.openxmlformats.org/officeDocument/2006/customXml" ds:itemID="{CEB33D3B-F790-41C4-B624-43E8CFF0FD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3D24A9F6-B382-4CE6-B0B4-F0A3984EF9EE}">
  <ds:schemaRefs>
    <ds:schemaRef ds:uri="http://purl.org/dc/elements/1.1/"/>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1074</TotalTime>
  <Words>5718</Words>
  <Application>Microsoft Office PowerPoint</Application>
  <PresentationFormat>On-screen Show (4:3)</PresentationFormat>
  <Paragraphs>472</Paragraphs>
  <Slides>70</Slides>
  <Notes>70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70</vt:i4>
      </vt:variant>
    </vt:vector>
  </HeadingPairs>
  <TitlesOfParts>
    <vt:vector size="77" baseType="lpstr">
      <vt:lpstr>Arial</vt:lpstr>
      <vt:lpstr>Calibri</vt:lpstr>
      <vt:lpstr>Courier New</vt:lpstr>
      <vt:lpstr>Times New Roman</vt:lpstr>
      <vt:lpstr>Wingdings</vt:lpstr>
      <vt:lpstr>1_Office Theme</vt:lpstr>
      <vt:lpstr>2_Office Theme</vt:lpstr>
      <vt:lpstr>Medical Treatments of Dementia MODULE 8</vt:lpstr>
      <vt:lpstr>Copyright Language</vt:lpstr>
      <vt:lpstr>Outline</vt:lpstr>
      <vt:lpstr>Learning Objectives</vt:lpstr>
      <vt:lpstr>Key Take-Home Messages</vt:lpstr>
      <vt:lpstr>Outline 2</vt:lpstr>
      <vt:lpstr>Introduction</vt:lpstr>
      <vt:lpstr>Photo - Pills</vt:lpstr>
      <vt:lpstr>Pharmacologic Challenges in Treating PLwD</vt:lpstr>
      <vt:lpstr>Medications for the Cognitive Symptoms of Dementia: Overview</vt:lpstr>
      <vt:lpstr> Photo – Medicine names</vt:lpstr>
      <vt:lpstr> Photo – Medicine names 2</vt:lpstr>
      <vt:lpstr>Medications for the Cognitive Symptoms of Dementia: Overview (continued)</vt:lpstr>
      <vt:lpstr>FDA-approved Medications for Dementia</vt:lpstr>
      <vt:lpstr>FDA-approved Medications for Dementia, continued</vt:lpstr>
      <vt:lpstr>Cholinesterase Inhibitors (ChEIs) for Alzheimer’s Disease</vt:lpstr>
      <vt:lpstr>Adverse Effects Associated With ChEIs</vt:lpstr>
      <vt:lpstr>Adverse Effects Associated with ChEIs (continued)</vt:lpstr>
      <vt:lpstr>N-methyl D-aspartate (NMDA) Receptor Antagonist Memantine </vt:lpstr>
      <vt:lpstr>NMDA Receptor Antagonist Memantine: Adverse Effects</vt:lpstr>
      <vt:lpstr>Combination Therapy  (ChEI + NMDA Receptor Antagonist)</vt:lpstr>
      <vt:lpstr>Pharmacological Treatments of Cognitive Impairments in Persons with Lewy Body Dementias (LBD)</vt:lpstr>
      <vt:lpstr>Pharmacological Treatments of Cognitive Impairments in Persons with LBD (continued)</vt:lpstr>
      <vt:lpstr>Pharmacological Treatments of Cognitive Impairments in Persons with Parkinson’s Disease Dementia</vt:lpstr>
      <vt:lpstr>Pharmacological Treatments of Cognitive Impairment in Persons with Vascular Dementia</vt:lpstr>
      <vt:lpstr>Pharmacological Treatments of Frontotemporal Degeneration (FTD)</vt:lpstr>
      <vt:lpstr>Outline 3</vt:lpstr>
      <vt:lpstr>Pharmacologic Management of Behavioral and Psychological Symptoms of Dementia (BPSD): Overview</vt:lpstr>
      <vt:lpstr>Pharmacologic Management of BPSD:  Overview (continued)</vt:lpstr>
      <vt:lpstr>Pharmacologic Management of BPSD: Overview (continued 1)</vt:lpstr>
      <vt:lpstr>Pharmacologic Management of BPSD: Overview (continued 2)</vt:lpstr>
      <vt:lpstr>Role of Dementia Medications in Management  of BPSD</vt:lpstr>
      <vt:lpstr>Pharmacologic Treatments of Psychiatric Symptoms  in Persons Living with LBD</vt:lpstr>
      <vt:lpstr>Treatment of Visual Hallucinations in LBD</vt:lpstr>
      <vt:lpstr>Pharmacologic Treatments of Psychiatric Symptoms in Persons Living with Parkinson’s Disease</vt:lpstr>
      <vt:lpstr>Pharmacologic Treatments of Psychiatric Symptoms in Persons Living with Parkinson’s Disease (continued)</vt:lpstr>
      <vt:lpstr>Pharmacologic Treatments of Behavioral Symptoms  of FTD</vt:lpstr>
      <vt:lpstr>Pharmacologic Management of Depression in PLwD</vt:lpstr>
      <vt:lpstr>Photo – Senior woman in bed</vt:lpstr>
      <vt:lpstr>Pharmacologic Management of Anxiety in PLwD</vt:lpstr>
      <vt:lpstr>Pharmacologic Management of Agitation in PLwD</vt:lpstr>
      <vt:lpstr>Pharmacologic Management of Agitation in PLwD (continued)</vt:lpstr>
      <vt:lpstr>APA Guidelines for Use of Antipsychotic Medications in PLwD</vt:lpstr>
      <vt:lpstr>Benefit/Risk Assessment of Antipsychotic Medications in PLwD</vt:lpstr>
      <vt:lpstr>Benefit/Risk Assessment of Antipsychotic Medications in PLwD (continued)</vt:lpstr>
      <vt:lpstr>Medications for Rapid Eye Movement (REM) Sleep Behavior Disturbance (RBD) in LBD</vt:lpstr>
      <vt:lpstr>Medications for Other Sleep Disorders</vt:lpstr>
      <vt:lpstr>Medications for Other Sleep Disorders (continued)</vt:lpstr>
      <vt:lpstr>Photo – Senior woman in bed 2</vt:lpstr>
      <vt:lpstr>Outline 4</vt:lpstr>
      <vt:lpstr>Pharmacologic Management of Medical Comorbidities: Overview </vt:lpstr>
      <vt:lpstr>Anticholinergic Burden in PLwD: Overview</vt:lpstr>
      <vt:lpstr>Anticholinergic Burden in PLwD: Overview (continued 1)</vt:lpstr>
      <vt:lpstr>Anticholinergic Burden in PLwD: Overview (continued 2)</vt:lpstr>
      <vt:lpstr>Photo – Senior woman with doctor</vt:lpstr>
      <vt:lpstr>Use of Antibiotics in PLwD</vt:lpstr>
      <vt:lpstr>Treating Lower Urinary Tract Symptoms (LUTS) in PLwD</vt:lpstr>
      <vt:lpstr>Treating Lower Urinary Tract Symptoms (LUTS) in PLwD (continued)</vt:lpstr>
      <vt:lpstr>Pain Management for PLwD</vt:lpstr>
      <vt:lpstr>Outline 5</vt:lpstr>
      <vt:lpstr>Emerging Options</vt:lpstr>
      <vt:lpstr>Emerging Options (continued)</vt:lpstr>
      <vt:lpstr>Photo – Healthcare Workers</vt:lpstr>
      <vt:lpstr>Supporting Participation in Clinical Trials</vt:lpstr>
      <vt:lpstr>Evaluation</vt:lpstr>
      <vt:lpstr>Evaluation (continued 1)</vt:lpstr>
      <vt:lpstr>Evaluation (continued 2)</vt:lpstr>
      <vt:lpstr>Evaluation (continued 3)</vt:lpstr>
      <vt:lpstr>Acknowledgements</vt:lpstr>
      <vt:lpstr>Brought to you by the  U.S. Department of Health and Human Services, Health Resources and Services Administration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Treatments of Dementia - Module 8</dc:title>
  <dc:subject>Medical Treatments of Dementia - Module 8</dc:subject>
  <dc:creator>Department of Health and Human Services;Health Resources and Services Administration</dc:creator>
  <cp:keywords>Department of Health and Human Services; Health Resources and Services Administration; Medical Treatments; Dementia; Module 8; cognitive symptoms; Pharmacologic management; behavioral symptoms; psychological symptoms; BPSD; Medical comorbidities; Emerging opinions; Clinical Trials;</cp:keywords>
  <cp:lastModifiedBy>Cummings, Mackenzie (HRSA)</cp:lastModifiedBy>
  <cp:revision>69</cp:revision>
  <dcterms:modified xsi:type="dcterms:W3CDTF">2018-11-14T17:03:51Z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0x01010048F67234D7727749955A18EB9CD6DB92</vt:lpwstr>
  </property>
</Properties>
</file>