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7" r:id="rId2"/>
    <p:sldId id="284" r:id="rId3"/>
    <p:sldId id="319" r:id="rId4"/>
    <p:sldId id="258" r:id="rId5"/>
    <p:sldId id="304" r:id="rId6"/>
    <p:sldId id="280" r:id="rId7"/>
    <p:sldId id="366" r:id="rId8"/>
    <p:sldId id="367" r:id="rId9"/>
    <p:sldId id="368" r:id="rId10"/>
    <p:sldId id="370" r:id="rId11"/>
    <p:sldId id="371" r:id="rId12"/>
    <p:sldId id="372" r:id="rId13"/>
    <p:sldId id="373" r:id="rId14"/>
    <p:sldId id="387" r:id="rId15"/>
    <p:sldId id="374" r:id="rId16"/>
    <p:sldId id="376" r:id="rId17"/>
    <p:sldId id="369" r:id="rId18"/>
    <p:sldId id="378"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indows User" initials="NT" lastIdx="20" clrIdx="0"/>
  <p:cmAuthor id="1" name="Chad Kee" initials="CK" lastIdx="29" clrIdx="1">
    <p:extLst/>
  </p:cmAuthor>
  <p:cmAuthor id="2" name="Robert L Kane" initials="RLK" lastIdx="2" clrIdx="2">
    <p:extLst/>
  </p:cmAuthor>
  <p:cmAuthor id="3" name="Laura Gitlin" initials="LG" lastIdx="57" clrIdx="3">
    <p:extLst/>
  </p:cmAuthor>
  <p:cmAuthor id="4" name="Joe" initials="J" lastIdx="1" clrIdx="4"/>
  <p:cmAuthor id="5" name="Blonska, Joanna (HRSA)" initials="BJ(" lastIdx="10" clrIdx="5">
    <p:extLst>
      <p:ext uri="{19B8F6BF-5375-455C-9EA6-DF929625EA0E}">
        <p15:presenceInfo xmlns:p15="http://schemas.microsoft.com/office/powerpoint/2012/main" userId="S-1-5-21-1575576018-681398725-1848903544-54831" providerId="AD"/>
      </p:ext>
    </p:extLst>
  </p:cmAuthor>
  <p:cmAuthor id="6" name="Tumosa, Nina (HRSA)" initials="TN(" lastIdx="2" clrIdx="6">
    <p:extLst>
      <p:ext uri="{19B8F6BF-5375-455C-9EA6-DF929625EA0E}">
        <p15:presenceInfo xmlns:p15="http://schemas.microsoft.com/office/powerpoint/2012/main" userId="S-1-5-21-1575576018-681398725-1848903544-3831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55281" autoAdjust="0"/>
  </p:normalViewPr>
  <p:slideViewPr>
    <p:cSldViewPr>
      <p:cViewPr varScale="1">
        <p:scale>
          <a:sx n="63" d="100"/>
          <a:sy n="63" d="100"/>
        </p:scale>
        <p:origin x="2994" y="78"/>
      </p:cViewPr>
      <p:guideLst>
        <p:guide orient="horz" pos="2160"/>
        <p:guide pos="2880"/>
      </p:guideLst>
    </p:cSldViewPr>
  </p:slideViewPr>
  <p:notesTextViewPr>
    <p:cViewPr>
      <p:scale>
        <a:sx n="1" d="1"/>
        <a:sy n="1" d="1"/>
      </p:scale>
      <p:origin x="0" y="0"/>
    </p:cViewPr>
  </p:notesTextViewPr>
  <p:sorterViewPr>
    <p:cViewPr>
      <p:scale>
        <a:sx n="100" d="100"/>
        <a:sy n="100" d="100"/>
      </p:scale>
      <p:origin x="0" y="-351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479545-F823-4450-AAEE-47DB7242BF3F}" type="datetimeFigureOut">
              <a:rPr lang="en-US" smtClean="0"/>
              <a:t>11/28/2017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6AF80A-84DA-4E8D-BE63-19BD86C52542}" type="slidenum">
              <a:rPr lang="en-US" smtClean="0"/>
              <a:t>‹#›</a:t>
            </a:fld>
            <a:endParaRPr lang="en-US" dirty="0"/>
          </a:p>
        </p:txBody>
      </p:sp>
    </p:spTree>
    <p:extLst>
      <p:ext uri="{BB962C8B-B14F-4D97-AF65-F5344CB8AC3E}">
        <p14:creationId xmlns:p14="http://schemas.microsoft.com/office/powerpoint/2010/main" val="19511248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baseline="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96AF80A-84DA-4E8D-BE63-19BD86C52542}" type="slidenum">
              <a:rPr lang="en-US" smtClean="0"/>
              <a:t>1</a:t>
            </a:fld>
            <a:endParaRPr lang="en-US" dirty="0"/>
          </a:p>
        </p:txBody>
      </p:sp>
    </p:spTree>
    <p:extLst>
      <p:ext uri="{BB962C8B-B14F-4D97-AF65-F5344CB8AC3E}">
        <p14:creationId xmlns:p14="http://schemas.microsoft.com/office/powerpoint/2010/main" val="37382533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96AF80A-84DA-4E8D-BE63-19BD86C52542}" type="slidenum">
              <a:rPr lang="en-US" smtClean="0"/>
              <a:t>10</a:t>
            </a:fld>
            <a:endParaRPr lang="en-US" dirty="0"/>
          </a:p>
        </p:txBody>
      </p:sp>
    </p:spTree>
    <p:extLst>
      <p:ext uri="{BB962C8B-B14F-4D97-AF65-F5344CB8AC3E}">
        <p14:creationId xmlns:p14="http://schemas.microsoft.com/office/powerpoint/2010/main" val="35035419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96AF80A-84DA-4E8D-BE63-19BD86C52542}" type="slidenum">
              <a:rPr lang="en-US" smtClean="0"/>
              <a:t>11</a:t>
            </a:fld>
            <a:endParaRPr lang="en-US" dirty="0"/>
          </a:p>
        </p:txBody>
      </p:sp>
    </p:spTree>
    <p:extLst>
      <p:ext uri="{BB962C8B-B14F-4D97-AF65-F5344CB8AC3E}">
        <p14:creationId xmlns:p14="http://schemas.microsoft.com/office/powerpoint/2010/main" val="39316122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10"/>
          </p:nvPr>
        </p:nvSpPr>
        <p:spPr/>
        <p:txBody>
          <a:bodyPr/>
          <a:lstStyle/>
          <a:p>
            <a:fld id="{996AF80A-84DA-4E8D-BE63-19BD86C52542}" type="slidenum">
              <a:rPr lang="en-US" smtClean="0"/>
              <a:t>12</a:t>
            </a:fld>
            <a:endParaRPr lang="en-US" dirty="0"/>
          </a:p>
        </p:txBody>
      </p:sp>
    </p:spTree>
    <p:extLst>
      <p:ext uri="{BB962C8B-B14F-4D97-AF65-F5344CB8AC3E}">
        <p14:creationId xmlns:p14="http://schemas.microsoft.com/office/powerpoint/2010/main" val="18263084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96AF80A-84DA-4E8D-BE63-19BD86C52542}" type="slidenum">
              <a:rPr lang="en-US" smtClean="0"/>
              <a:t>13</a:t>
            </a:fld>
            <a:endParaRPr lang="en-US" dirty="0"/>
          </a:p>
        </p:txBody>
      </p:sp>
    </p:spTree>
    <p:extLst>
      <p:ext uri="{BB962C8B-B14F-4D97-AF65-F5344CB8AC3E}">
        <p14:creationId xmlns:p14="http://schemas.microsoft.com/office/powerpoint/2010/main" val="11591778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6AF80A-84DA-4E8D-BE63-19BD86C52542}" type="slidenum">
              <a:rPr lang="en-US" smtClean="0"/>
              <a:t>14</a:t>
            </a:fld>
            <a:endParaRPr lang="en-US" dirty="0"/>
          </a:p>
        </p:txBody>
      </p:sp>
    </p:spTree>
    <p:extLst>
      <p:ext uri="{BB962C8B-B14F-4D97-AF65-F5344CB8AC3E}">
        <p14:creationId xmlns:p14="http://schemas.microsoft.com/office/powerpoint/2010/main" val="233003622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96AF80A-84DA-4E8D-BE63-19BD86C52542}" type="slidenum">
              <a:rPr lang="en-US" smtClean="0"/>
              <a:t>15</a:t>
            </a:fld>
            <a:endParaRPr lang="en-US" dirty="0"/>
          </a:p>
        </p:txBody>
      </p:sp>
    </p:spTree>
    <p:extLst>
      <p:ext uri="{BB962C8B-B14F-4D97-AF65-F5344CB8AC3E}">
        <p14:creationId xmlns:p14="http://schemas.microsoft.com/office/powerpoint/2010/main" val="11591778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6AF80A-84DA-4E8D-BE63-19BD86C52542}" type="slidenum">
              <a:rPr lang="en-US" smtClean="0"/>
              <a:t>16</a:t>
            </a:fld>
            <a:endParaRPr lang="en-US" dirty="0"/>
          </a:p>
        </p:txBody>
      </p:sp>
    </p:spTree>
    <p:extLst>
      <p:ext uri="{BB962C8B-B14F-4D97-AF65-F5344CB8AC3E}">
        <p14:creationId xmlns:p14="http://schemas.microsoft.com/office/powerpoint/2010/main" val="17050874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996AF80A-84DA-4E8D-BE63-19BD86C52542}" type="slidenum">
              <a:rPr lang="en-US" smtClean="0"/>
              <a:t>17</a:t>
            </a:fld>
            <a:endParaRPr lang="en-US" dirty="0"/>
          </a:p>
        </p:txBody>
      </p:sp>
    </p:spTree>
    <p:extLst>
      <p:ext uri="{BB962C8B-B14F-4D97-AF65-F5344CB8AC3E}">
        <p14:creationId xmlns:p14="http://schemas.microsoft.com/office/powerpoint/2010/main" val="7523824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996AF80A-84DA-4E8D-BE63-19BD86C52542}" type="slidenum">
              <a:rPr lang="en-US" smtClean="0"/>
              <a:t>18</a:t>
            </a:fld>
            <a:endParaRPr lang="en-US" dirty="0"/>
          </a:p>
        </p:txBody>
      </p:sp>
    </p:spTree>
    <p:extLst>
      <p:ext uri="{BB962C8B-B14F-4D97-AF65-F5344CB8AC3E}">
        <p14:creationId xmlns:p14="http://schemas.microsoft.com/office/powerpoint/2010/main" val="5064651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96AF80A-84DA-4E8D-BE63-19BD86C52542}" type="slidenum">
              <a:rPr lang="en-US" smtClean="0"/>
              <a:t>2</a:t>
            </a:fld>
            <a:endParaRPr lang="en-US" dirty="0"/>
          </a:p>
        </p:txBody>
      </p:sp>
    </p:spTree>
    <p:extLst>
      <p:ext uri="{BB962C8B-B14F-4D97-AF65-F5344CB8AC3E}">
        <p14:creationId xmlns:p14="http://schemas.microsoft.com/office/powerpoint/2010/main" val="9245674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96AF80A-84DA-4E8D-BE63-19BD86C52542}" type="slidenum">
              <a:rPr lang="en-US" smtClean="0"/>
              <a:t>3</a:t>
            </a:fld>
            <a:endParaRPr lang="en-US" dirty="0"/>
          </a:p>
        </p:txBody>
      </p:sp>
    </p:spTree>
    <p:extLst>
      <p:ext uri="{BB962C8B-B14F-4D97-AF65-F5344CB8AC3E}">
        <p14:creationId xmlns:p14="http://schemas.microsoft.com/office/powerpoint/2010/main" val="22528710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96AF80A-84DA-4E8D-BE63-19BD86C52542}" type="slidenum">
              <a:rPr lang="en-US" smtClean="0"/>
              <a:t>4</a:t>
            </a:fld>
            <a:endParaRPr lang="en-US" dirty="0"/>
          </a:p>
        </p:txBody>
      </p:sp>
    </p:spTree>
    <p:extLst>
      <p:ext uri="{BB962C8B-B14F-4D97-AF65-F5344CB8AC3E}">
        <p14:creationId xmlns:p14="http://schemas.microsoft.com/office/powerpoint/2010/main" val="24964674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96AF80A-84DA-4E8D-BE63-19BD86C52542}" type="slidenum">
              <a:rPr lang="en-US" smtClean="0"/>
              <a:t>5</a:t>
            </a:fld>
            <a:endParaRPr lang="en-US" dirty="0"/>
          </a:p>
        </p:txBody>
      </p:sp>
    </p:spTree>
    <p:extLst>
      <p:ext uri="{BB962C8B-B14F-4D97-AF65-F5344CB8AC3E}">
        <p14:creationId xmlns:p14="http://schemas.microsoft.com/office/powerpoint/2010/main" val="6485488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96AF80A-84DA-4E8D-BE63-19BD86C52542}" type="slidenum">
              <a:rPr lang="en-US" smtClean="0"/>
              <a:t>6</a:t>
            </a:fld>
            <a:endParaRPr lang="en-US" dirty="0"/>
          </a:p>
        </p:txBody>
      </p:sp>
    </p:spTree>
    <p:extLst>
      <p:ext uri="{BB962C8B-B14F-4D97-AF65-F5344CB8AC3E}">
        <p14:creationId xmlns:p14="http://schemas.microsoft.com/office/powerpoint/2010/main" val="20227744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96AF80A-84DA-4E8D-BE63-19BD86C52542}" type="slidenum">
              <a:rPr lang="en-US" smtClean="0"/>
              <a:t>7</a:t>
            </a:fld>
            <a:endParaRPr lang="en-US" dirty="0"/>
          </a:p>
        </p:txBody>
      </p:sp>
    </p:spTree>
    <p:extLst>
      <p:ext uri="{BB962C8B-B14F-4D97-AF65-F5344CB8AC3E}">
        <p14:creationId xmlns:p14="http://schemas.microsoft.com/office/powerpoint/2010/main" val="18710876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n-US" dirty="0"/>
          </a:p>
        </p:txBody>
      </p:sp>
      <p:sp>
        <p:nvSpPr>
          <p:cNvPr id="4" name="Slide Number Placeholder 3"/>
          <p:cNvSpPr>
            <a:spLocks noGrp="1"/>
          </p:cNvSpPr>
          <p:nvPr>
            <p:ph type="sldNum" sz="quarter" idx="10"/>
          </p:nvPr>
        </p:nvSpPr>
        <p:spPr/>
        <p:txBody>
          <a:bodyPr/>
          <a:lstStyle/>
          <a:p>
            <a:fld id="{996AF80A-84DA-4E8D-BE63-19BD86C52542}" type="slidenum">
              <a:rPr lang="en-US" smtClean="0"/>
              <a:t>8</a:t>
            </a:fld>
            <a:endParaRPr lang="en-US" dirty="0"/>
          </a:p>
        </p:txBody>
      </p:sp>
    </p:spTree>
    <p:extLst>
      <p:ext uri="{BB962C8B-B14F-4D97-AF65-F5344CB8AC3E}">
        <p14:creationId xmlns:p14="http://schemas.microsoft.com/office/powerpoint/2010/main" val="22901312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6AF80A-84DA-4E8D-BE63-19BD86C52542}" type="slidenum">
              <a:rPr lang="en-US" smtClean="0"/>
              <a:t>9</a:t>
            </a:fld>
            <a:endParaRPr lang="en-US" dirty="0"/>
          </a:p>
        </p:txBody>
      </p:sp>
    </p:spTree>
    <p:extLst>
      <p:ext uri="{BB962C8B-B14F-4D97-AF65-F5344CB8AC3E}">
        <p14:creationId xmlns:p14="http://schemas.microsoft.com/office/powerpoint/2010/main" val="31404983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29464614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09782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31633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26963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2269853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15811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79554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9332925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96126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43605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330517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7" name="Straight Connector 6"/>
          <p:cNvCxnSpPr/>
          <p:nvPr userDrawn="1"/>
        </p:nvCxnSpPr>
        <p:spPr>
          <a:xfrm>
            <a:off x="-10160" y="6553200"/>
            <a:ext cx="7391400" cy="0"/>
          </a:xfrm>
          <a:prstGeom prst="line">
            <a:avLst/>
          </a:prstGeom>
          <a:ln w="19050">
            <a:solidFill>
              <a:srgbClr val="800000"/>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381240" y="6109854"/>
            <a:ext cx="1457960" cy="490847"/>
          </a:xfrm>
          <a:prstGeom prst="rect">
            <a:avLst/>
          </a:prstGeom>
        </p:spPr>
      </p:pic>
      <p:sp>
        <p:nvSpPr>
          <p:cNvPr id="9" name="Rectangle 8"/>
          <p:cNvSpPr/>
          <p:nvPr userDrawn="1"/>
        </p:nvSpPr>
        <p:spPr>
          <a:xfrm>
            <a:off x="0" y="6629400"/>
            <a:ext cx="9144000" cy="228600"/>
          </a:xfrm>
          <a:prstGeom prst="rect">
            <a:avLst/>
          </a:prstGeom>
          <a:solidFill>
            <a:srgbClr val="0F4D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8510364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cid:image001.png@01D20AC4.FCD7BAF0"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s://www.alzheimers.net/1-6-15-new-approaches-difficult-behavior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google.com/url?sa=t&amp;rct=j&amp;q=&amp;esrc=s&amp;source=web&amp;cd=1&amp;cad=rja&amp;uact=8&amp;ved=0ahUKEwi-7pG44IzXAhVEMSYKHa2cAuYQFggpMAA&amp;url=https://www.nia.nih.gov/health/alzheimers&amp;usg=AOvVaw3slRubnmWZv5XKhxtDjIiA"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www.alz.org/care/"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nia.nih.gov/health/about-adear-center"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1"/>
            <a:ext cx="7772400" cy="1828800"/>
          </a:xfrm>
        </p:spPr>
        <p:txBody>
          <a:bodyPr/>
          <a:lstStyle/>
          <a:p>
            <a:r>
              <a:rPr lang="en-US" dirty="0"/>
              <a:t>Addressing Behaviors in Dementia</a:t>
            </a:r>
          </a:p>
        </p:txBody>
      </p:sp>
      <p:sp>
        <p:nvSpPr>
          <p:cNvPr id="3" name="Subtitle 2"/>
          <p:cNvSpPr>
            <a:spLocks noGrp="1"/>
          </p:cNvSpPr>
          <p:nvPr>
            <p:ph type="subTitle" idx="1"/>
          </p:nvPr>
        </p:nvSpPr>
        <p:spPr/>
        <p:txBody>
          <a:bodyPr>
            <a:normAutofit fontScale="92500"/>
          </a:bodyPr>
          <a:lstStyle/>
          <a:p>
            <a:pPr lvl="0" eaLnBrk="0" fontAlgn="base" hangingPunct="0">
              <a:spcBef>
                <a:spcPct val="0"/>
              </a:spcBef>
              <a:spcAft>
                <a:spcPct val="0"/>
              </a:spcAft>
            </a:pPr>
            <a:r>
              <a:rPr lang="en-US" altLang="en-US" sz="1400" dirty="0">
                <a:solidFill>
                  <a:prstClr val="black"/>
                </a:solidFill>
                <a:latin typeface="Calibri" panose="020F0502020204030204" pitchFamily="34" charset="0"/>
              </a:rPr>
              <a:t>We </a:t>
            </a:r>
            <a:r>
              <a:rPr lang="en-US" sz="1400" dirty="0">
                <a:solidFill>
                  <a:prstClr val="black"/>
                </a:solidFill>
              </a:rPr>
              <a:t>developed this module under a contract from the U.S. Department of Health and Human Services, Health Resources and Services Administration. The Department of Health and Human Services, Office of Women’s Health, funded this work.</a:t>
            </a:r>
          </a:p>
          <a:p>
            <a:pPr lvl="0" eaLnBrk="0" fontAlgn="base" hangingPunct="0">
              <a:spcBef>
                <a:spcPct val="0"/>
              </a:spcBef>
              <a:spcAft>
                <a:spcPct val="0"/>
              </a:spcAft>
            </a:pPr>
            <a:endParaRPr lang="en-US" sz="1400" dirty="0">
              <a:solidFill>
                <a:prstClr val="black"/>
              </a:solidFill>
            </a:endParaRPr>
          </a:p>
          <a:p>
            <a:pPr lvl="0" eaLnBrk="0" fontAlgn="base" hangingPunct="0">
              <a:spcBef>
                <a:spcPct val="0"/>
              </a:spcBef>
              <a:spcAft>
                <a:spcPct val="0"/>
              </a:spcAft>
            </a:pPr>
            <a:r>
              <a:rPr lang="en-US" altLang="en-US" sz="1400" b="1" dirty="0">
                <a:solidFill>
                  <a:prstClr val="black"/>
                </a:solidFill>
                <a:latin typeface="Calibri" panose="020F0502020204030204" pitchFamily="34" charset="0"/>
              </a:rPr>
              <a:t>Disclaimer</a:t>
            </a:r>
            <a:r>
              <a:rPr lang="en-US" altLang="en-US" sz="1400" i="1" dirty="0">
                <a:solidFill>
                  <a:prstClr val="black"/>
                </a:solidFill>
                <a:latin typeface="Calibri" panose="020F0502020204030204" pitchFamily="34" charset="0"/>
              </a:rPr>
              <a:t>: Some of the views expressed in this presentation module are solely the opinions of the author(s) and do not necessarily reflect the official policies of the U.S. Department of Health and Human Services  or the Health Resources and Services Administration, nor does mention of the department or agency names imply endorsement by the U.S. Government.</a:t>
            </a:r>
            <a:endParaRPr lang="en-US" altLang="en-US" sz="1400" dirty="0">
              <a:solidFill>
                <a:prstClr val="black"/>
              </a:solidFill>
            </a:endParaRPr>
          </a:p>
          <a:p>
            <a:endParaRPr lang="en-US" dirty="0"/>
          </a:p>
        </p:txBody>
      </p:sp>
      <p:pic>
        <p:nvPicPr>
          <p:cNvPr id="4" name="Picture 3" descr="Logo of the U.S. Department of Health &amp; Human Services. "/>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240347" y="5638800"/>
            <a:ext cx="890905" cy="890905"/>
          </a:xfrm>
          <a:prstGeom prst="rect">
            <a:avLst/>
          </a:prstGeom>
          <a:noFill/>
          <a:ln>
            <a:noFill/>
          </a:ln>
        </p:spPr>
      </p:pic>
    </p:spTree>
    <p:extLst>
      <p:ext uri="{BB962C8B-B14F-4D97-AF65-F5344CB8AC3E}">
        <p14:creationId xmlns:p14="http://schemas.microsoft.com/office/powerpoint/2010/main" val="36423794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Make New Rules for Behaviors</a:t>
            </a:r>
            <a:br>
              <a:rPr lang="en-US" dirty="0"/>
            </a:br>
            <a:endParaRPr lang="en-US" sz="2200" dirty="0">
              <a:solidFill>
                <a:srgbClr val="FF0000"/>
              </a:solidFill>
            </a:endParaRPr>
          </a:p>
        </p:txBody>
      </p:sp>
      <p:sp>
        <p:nvSpPr>
          <p:cNvPr id="3" name="Content Placeholder 2"/>
          <p:cNvSpPr>
            <a:spLocks noGrp="1"/>
          </p:cNvSpPr>
          <p:nvPr>
            <p:ph idx="1"/>
          </p:nvPr>
        </p:nvSpPr>
        <p:spPr/>
        <p:txBody>
          <a:bodyPr>
            <a:normAutofit/>
          </a:bodyPr>
          <a:lstStyle/>
          <a:p>
            <a:r>
              <a:rPr lang="en-US" sz="2800" dirty="0"/>
              <a:t>When old rules for addressing behavior cannot be enforced, use new rules. </a:t>
            </a:r>
          </a:p>
          <a:p>
            <a:pPr marL="0" indent="0">
              <a:buNone/>
            </a:pPr>
            <a:r>
              <a:rPr lang="en-US" sz="2800" dirty="0">
                <a:hlinkClick r:id="rId3"/>
              </a:rPr>
              <a:t>New Approaches for Dealing with Difficult Dementia Behaviors</a:t>
            </a:r>
            <a:endParaRPr lang="en-US" sz="2800" dirty="0"/>
          </a:p>
          <a:p>
            <a:r>
              <a:rPr lang="en-US" sz="2800" dirty="0"/>
              <a:t>Examples include:</a:t>
            </a:r>
          </a:p>
          <a:p>
            <a:pPr lvl="1">
              <a:buFont typeface="Arial" panose="020B0604020202020204" pitchFamily="34" charset="0"/>
              <a:buChar char="•"/>
            </a:pPr>
            <a:r>
              <a:rPr lang="en-US" sz="2400" dirty="0"/>
              <a:t>Not taking behaviors personally</a:t>
            </a:r>
          </a:p>
          <a:p>
            <a:pPr lvl="1">
              <a:buFont typeface="Arial" panose="020B0604020202020204" pitchFamily="34" charset="0"/>
              <a:buChar char="•"/>
            </a:pPr>
            <a:r>
              <a:rPr lang="en-US" sz="2400" dirty="0">
                <a:solidFill>
                  <a:prstClr val="black"/>
                </a:solidFill>
              </a:rPr>
              <a:t>Identifying/addressing feelings and emotions</a:t>
            </a:r>
          </a:p>
          <a:p>
            <a:pPr lvl="1">
              <a:buFont typeface="Arial" panose="020B0604020202020204" pitchFamily="34" charset="0"/>
              <a:buChar char="•"/>
            </a:pPr>
            <a:r>
              <a:rPr lang="en-US" sz="2400" dirty="0">
                <a:solidFill>
                  <a:prstClr val="black"/>
                </a:solidFill>
              </a:rPr>
              <a:t>Letting it go</a:t>
            </a:r>
          </a:p>
          <a:p>
            <a:pPr lvl="0"/>
            <a:endParaRPr lang="en-US" dirty="0">
              <a:solidFill>
                <a:prstClr val="black"/>
              </a:solidFill>
            </a:endParaRPr>
          </a:p>
          <a:p>
            <a:endParaRPr lang="en-US" dirty="0"/>
          </a:p>
        </p:txBody>
      </p:sp>
    </p:spTree>
    <p:extLst>
      <p:ext uri="{BB962C8B-B14F-4D97-AF65-F5344CB8AC3E}">
        <p14:creationId xmlns:p14="http://schemas.microsoft.com/office/powerpoint/2010/main" val="16453733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New Communication Approaches</a:t>
            </a:r>
          </a:p>
        </p:txBody>
      </p:sp>
      <p:sp>
        <p:nvSpPr>
          <p:cNvPr id="3" name="Content Placeholder 2"/>
          <p:cNvSpPr>
            <a:spLocks noGrp="1"/>
          </p:cNvSpPr>
          <p:nvPr>
            <p:ph idx="1"/>
          </p:nvPr>
        </p:nvSpPr>
        <p:spPr/>
        <p:txBody>
          <a:bodyPr>
            <a:normAutofit/>
          </a:bodyPr>
          <a:lstStyle/>
          <a:p>
            <a:pPr marL="0" indent="0">
              <a:buNone/>
            </a:pPr>
            <a:r>
              <a:rPr lang="en-US" sz="2800" dirty="0"/>
              <a:t>When normal interactions do not work, new things to try might include: </a:t>
            </a:r>
          </a:p>
          <a:p>
            <a:r>
              <a:rPr lang="en-US" sz="2400" dirty="0"/>
              <a:t>Speaking slowly, gently</a:t>
            </a:r>
          </a:p>
          <a:p>
            <a:r>
              <a:rPr lang="en-US" sz="2400" dirty="0"/>
              <a:t>Keeping questions and answers simple</a:t>
            </a:r>
          </a:p>
          <a:p>
            <a:r>
              <a:rPr lang="en-US" sz="2400" dirty="0"/>
              <a:t>Being patient and supportive</a:t>
            </a:r>
          </a:p>
          <a:p>
            <a:pPr lvl="0"/>
            <a:r>
              <a:rPr lang="en-US" sz="2400" dirty="0"/>
              <a:t>Limiting distractions</a:t>
            </a:r>
            <a:endParaRPr lang="en-US" sz="2400" dirty="0">
              <a:solidFill>
                <a:prstClr val="black"/>
              </a:solidFill>
            </a:endParaRPr>
          </a:p>
          <a:p>
            <a:endParaRPr lang="en-US" sz="2900" dirty="0"/>
          </a:p>
        </p:txBody>
      </p:sp>
    </p:spTree>
    <p:extLst>
      <p:ext uri="{BB962C8B-B14F-4D97-AF65-F5344CB8AC3E}">
        <p14:creationId xmlns:p14="http://schemas.microsoft.com/office/powerpoint/2010/main" val="30257752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en-US" dirty="0"/>
              <a:t>Simplify the Area</a:t>
            </a:r>
          </a:p>
        </p:txBody>
      </p:sp>
      <p:sp>
        <p:nvSpPr>
          <p:cNvPr id="3" name="Content Placeholder 2"/>
          <p:cNvSpPr>
            <a:spLocks noGrp="1"/>
          </p:cNvSpPr>
          <p:nvPr>
            <p:ph idx="1"/>
          </p:nvPr>
        </p:nvSpPr>
        <p:spPr>
          <a:xfrm>
            <a:off x="381000" y="1752600"/>
            <a:ext cx="8229600" cy="4525963"/>
          </a:xfrm>
        </p:spPr>
        <p:txBody>
          <a:bodyPr>
            <a:normAutofit/>
          </a:bodyPr>
          <a:lstStyle/>
          <a:p>
            <a:pPr marL="0" indent="0">
              <a:buNone/>
            </a:pPr>
            <a:r>
              <a:rPr lang="en-US" sz="2800" dirty="0"/>
              <a:t>Create an environment that is safe, calm and predictable by:</a:t>
            </a:r>
          </a:p>
          <a:p>
            <a:r>
              <a:rPr lang="en-US" sz="2400" dirty="0"/>
              <a:t>De-cluttering</a:t>
            </a:r>
          </a:p>
          <a:p>
            <a:r>
              <a:rPr lang="en-US" sz="2400" dirty="0"/>
              <a:t>Making the environment safe</a:t>
            </a:r>
          </a:p>
          <a:p>
            <a:r>
              <a:rPr lang="en-US" sz="2400" dirty="0"/>
              <a:t>Maintaining a constant environment</a:t>
            </a:r>
          </a:p>
          <a:p>
            <a:pPr marL="0" indent="0">
              <a:buNone/>
            </a:pPr>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4789307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Choosing Activities</a:t>
            </a:r>
          </a:p>
        </p:txBody>
      </p:sp>
      <p:sp>
        <p:nvSpPr>
          <p:cNvPr id="3" name="Content Placeholder 2"/>
          <p:cNvSpPr>
            <a:spLocks noGrp="1"/>
          </p:cNvSpPr>
          <p:nvPr>
            <p:ph idx="1"/>
          </p:nvPr>
        </p:nvSpPr>
        <p:spPr/>
        <p:txBody>
          <a:bodyPr>
            <a:normAutofit/>
          </a:bodyPr>
          <a:lstStyle/>
          <a:p>
            <a:pPr marL="0" indent="0">
              <a:buNone/>
            </a:pPr>
            <a:r>
              <a:rPr lang="en-US" sz="2800" dirty="0"/>
              <a:t>A person living with dementia doesn't have to give up all activities that he or she loves.</a:t>
            </a:r>
          </a:p>
          <a:p>
            <a:r>
              <a:rPr lang="en-US" sz="2800" dirty="0"/>
              <a:t>When choosing activities, consider the following:</a:t>
            </a:r>
          </a:p>
          <a:p>
            <a:pPr lvl="1">
              <a:buFont typeface="Arial" panose="020B0604020202020204" pitchFamily="34" charset="0"/>
              <a:buChar char="•"/>
            </a:pPr>
            <a:r>
              <a:rPr lang="en-US" sz="2400" dirty="0"/>
              <a:t>Focus on enjoyment, not achievement </a:t>
            </a:r>
          </a:p>
          <a:p>
            <a:pPr lvl="1">
              <a:buFont typeface="Arial" panose="020B0604020202020204" pitchFamily="34" charset="0"/>
              <a:buChar char="•"/>
            </a:pPr>
            <a:r>
              <a:rPr lang="en-US" sz="2400" dirty="0"/>
              <a:t>Encourage involvement in daily life </a:t>
            </a:r>
          </a:p>
          <a:p>
            <a:pPr lvl="1">
              <a:buFont typeface="Arial" panose="020B0604020202020204" pitchFamily="34" charset="0"/>
              <a:buChar char="•"/>
            </a:pPr>
            <a:r>
              <a:rPr lang="en-US" sz="2400" dirty="0"/>
              <a:t>Do favorite activities</a:t>
            </a:r>
          </a:p>
          <a:p>
            <a:pPr lvl="1">
              <a:buFont typeface="Arial" panose="020B0604020202020204" pitchFamily="34" charset="0"/>
              <a:buChar char="•"/>
            </a:pPr>
            <a:r>
              <a:rPr lang="en-US" sz="2400" dirty="0"/>
              <a:t>Physical limitations </a:t>
            </a:r>
          </a:p>
        </p:txBody>
      </p:sp>
    </p:spTree>
    <p:extLst>
      <p:ext uri="{BB962C8B-B14F-4D97-AF65-F5344CB8AC3E}">
        <p14:creationId xmlns:p14="http://schemas.microsoft.com/office/powerpoint/2010/main" val="18124983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Make Activities Fun</a:t>
            </a:r>
          </a:p>
        </p:txBody>
      </p:sp>
      <p:sp>
        <p:nvSpPr>
          <p:cNvPr id="3" name="Content Placeholder 2"/>
          <p:cNvSpPr>
            <a:spLocks noGrp="1"/>
          </p:cNvSpPr>
          <p:nvPr>
            <p:ph idx="1"/>
          </p:nvPr>
        </p:nvSpPr>
        <p:spPr/>
        <p:txBody>
          <a:bodyPr>
            <a:normAutofit/>
          </a:bodyPr>
          <a:lstStyle/>
          <a:p>
            <a:pPr marL="0" indent="0">
              <a:buNone/>
            </a:pPr>
            <a:r>
              <a:rPr lang="en-US" sz="2800" dirty="0"/>
              <a:t>Activities should bring joy.</a:t>
            </a:r>
          </a:p>
          <a:p>
            <a:pPr lvl="1">
              <a:buFont typeface="Arial" panose="020B0604020202020204" pitchFamily="34" charset="0"/>
              <a:buChar char="•"/>
            </a:pPr>
            <a:r>
              <a:rPr lang="en-US" sz="2400" dirty="0"/>
              <a:t>Focus on enjoyment, not achievement </a:t>
            </a:r>
          </a:p>
          <a:p>
            <a:pPr lvl="1">
              <a:buFont typeface="Arial" panose="020B0604020202020204" pitchFamily="34" charset="0"/>
              <a:buChar char="•"/>
            </a:pPr>
            <a:r>
              <a:rPr lang="en-US" sz="2400" dirty="0"/>
              <a:t>Consider time of day </a:t>
            </a:r>
          </a:p>
          <a:p>
            <a:pPr lvl="1">
              <a:buFont typeface="Arial" panose="020B0604020202020204" pitchFamily="34" charset="0"/>
              <a:buChar char="•"/>
            </a:pPr>
            <a:r>
              <a:rPr lang="en-US" sz="2400" dirty="0"/>
              <a:t>Adjust activities to disease stages</a:t>
            </a:r>
          </a:p>
          <a:p>
            <a:pPr lvl="1">
              <a:buFont typeface="Arial" panose="020B0604020202020204" pitchFamily="34" charset="0"/>
              <a:buChar char="•"/>
            </a:pPr>
            <a:r>
              <a:rPr lang="en-US" sz="2400" dirty="0"/>
              <a:t>Choose positive activities that you can do together.</a:t>
            </a:r>
          </a:p>
          <a:p>
            <a:pPr marL="457200" lvl="1" indent="0">
              <a:buNone/>
            </a:pPr>
            <a:endParaRPr lang="en-US" dirty="0"/>
          </a:p>
          <a:p>
            <a:pPr marL="0" lvl="0" indent="0">
              <a:spcBef>
                <a:spcPts val="0"/>
              </a:spcBef>
              <a:buNone/>
            </a:pPr>
            <a:r>
              <a:rPr lang="en-US" altLang="en-US" sz="1800" dirty="0">
                <a:solidFill>
                  <a:prstClr val="black"/>
                </a:solidFill>
                <a:latin typeface="Calibri" pitchFamily="34" charset="0"/>
              </a:rPr>
              <a:t>					</a:t>
            </a:r>
            <a:endParaRPr lang="en-US" dirty="0"/>
          </a:p>
        </p:txBody>
      </p:sp>
    </p:spTree>
    <p:extLst>
      <p:ext uri="{BB962C8B-B14F-4D97-AF65-F5344CB8AC3E}">
        <p14:creationId xmlns:p14="http://schemas.microsoft.com/office/powerpoint/2010/main" val="27213668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How to Approach Activities</a:t>
            </a:r>
          </a:p>
        </p:txBody>
      </p:sp>
      <p:sp>
        <p:nvSpPr>
          <p:cNvPr id="3" name="Content Placeholder 2"/>
          <p:cNvSpPr>
            <a:spLocks noGrp="1"/>
          </p:cNvSpPr>
          <p:nvPr>
            <p:ph idx="1"/>
          </p:nvPr>
        </p:nvSpPr>
        <p:spPr/>
        <p:txBody>
          <a:bodyPr>
            <a:normAutofit/>
          </a:bodyPr>
          <a:lstStyle/>
          <a:p>
            <a:r>
              <a:rPr lang="en-US" sz="2800" dirty="0"/>
              <a:t>As the caregiver, you can:</a:t>
            </a:r>
          </a:p>
          <a:p>
            <a:pPr lvl="1">
              <a:buFont typeface="Arial" panose="020B0604020202020204" pitchFamily="34" charset="0"/>
              <a:buChar char="•"/>
            </a:pPr>
            <a:r>
              <a:rPr lang="en-US" sz="2400" dirty="0"/>
              <a:t>Help get the activity started</a:t>
            </a:r>
          </a:p>
          <a:p>
            <a:pPr lvl="1">
              <a:buFont typeface="Arial" panose="020B0604020202020204" pitchFamily="34" charset="0"/>
              <a:buChar char="•"/>
            </a:pPr>
            <a:r>
              <a:rPr lang="en-US" sz="2400" dirty="0"/>
              <a:t>Concentrate on the process, not the result</a:t>
            </a:r>
          </a:p>
          <a:p>
            <a:pPr lvl="1">
              <a:buFont typeface="Arial" panose="020B0604020202020204" pitchFamily="34" charset="0"/>
              <a:buChar char="•"/>
            </a:pPr>
            <a:r>
              <a:rPr lang="en-US" sz="2400" dirty="0"/>
              <a:t>Be flexible with the help given</a:t>
            </a:r>
          </a:p>
          <a:p>
            <a:pPr lvl="1">
              <a:buFont typeface="Arial" panose="020B0604020202020204" pitchFamily="34" charset="0"/>
              <a:buChar char="•"/>
            </a:pPr>
            <a:r>
              <a:rPr lang="en-US" sz="2400" dirty="0"/>
              <a:t>Encourage self-expression</a:t>
            </a:r>
          </a:p>
          <a:p>
            <a:pPr lvl="1">
              <a:buFont typeface="Arial" panose="020B0604020202020204" pitchFamily="34" charset="0"/>
              <a:buChar char="•"/>
            </a:pPr>
            <a:r>
              <a:rPr lang="en-US" sz="2400" dirty="0"/>
              <a:t>Try again later</a:t>
            </a:r>
          </a:p>
          <a:p>
            <a:pPr lvl="1">
              <a:buFont typeface="Arial" panose="020B0604020202020204" pitchFamily="34" charset="0"/>
              <a:buChar char="•"/>
            </a:pPr>
            <a:endParaRPr lang="en-US" dirty="0"/>
          </a:p>
          <a:p>
            <a:pPr marL="0" indent="0">
              <a:buNone/>
            </a:pPr>
            <a:endParaRPr lang="en-US" dirty="0"/>
          </a:p>
        </p:txBody>
      </p:sp>
    </p:spTree>
    <p:extLst>
      <p:ext uri="{BB962C8B-B14F-4D97-AF65-F5344CB8AC3E}">
        <p14:creationId xmlns:p14="http://schemas.microsoft.com/office/powerpoint/2010/main" val="37721386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Using Problem-Solving Methods</a:t>
            </a:r>
          </a:p>
        </p:txBody>
      </p:sp>
      <p:sp>
        <p:nvSpPr>
          <p:cNvPr id="3" name="Content Placeholder 2"/>
          <p:cNvSpPr>
            <a:spLocks noGrp="1"/>
          </p:cNvSpPr>
          <p:nvPr>
            <p:ph idx="1"/>
          </p:nvPr>
        </p:nvSpPr>
        <p:spPr/>
        <p:txBody>
          <a:bodyPr/>
          <a:lstStyle/>
          <a:p>
            <a:pPr marL="0" indent="0">
              <a:buNone/>
            </a:pPr>
            <a:r>
              <a:rPr lang="en-US" sz="2800" dirty="0"/>
              <a:t>In order to be solved, a problem has to be recognized. </a:t>
            </a:r>
          </a:p>
          <a:p>
            <a:pPr marL="0" indent="0">
              <a:buNone/>
            </a:pPr>
            <a:r>
              <a:rPr lang="en-US" sz="2800" dirty="0"/>
              <a:t>Start by</a:t>
            </a:r>
          </a:p>
          <a:p>
            <a:pPr lvl="1">
              <a:buFont typeface="Arial" panose="020B0604020202020204" pitchFamily="34" charset="0"/>
              <a:buChar char="•"/>
            </a:pPr>
            <a:r>
              <a:rPr lang="en-US" sz="2400" dirty="0"/>
              <a:t>Generating a list of behavioral symptoms</a:t>
            </a:r>
          </a:p>
          <a:p>
            <a:pPr lvl="1">
              <a:buFont typeface="Arial" panose="020B0604020202020204" pitchFamily="34" charset="0"/>
              <a:buChar char="•"/>
            </a:pPr>
            <a:r>
              <a:rPr lang="en-US" sz="2400" dirty="0"/>
              <a:t>Using trial and error to see what works</a:t>
            </a:r>
          </a:p>
          <a:p>
            <a:pPr lvl="1">
              <a:buFont typeface="Arial" panose="020B0604020202020204" pitchFamily="34" charset="0"/>
              <a:buChar char="•"/>
            </a:pPr>
            <a:r>
              <a:rPr lang="en-US" sz="2400" dirty="0"/>
              <a:t>Proposing possible solutions</a:t>
            </a:r>
          </a:p>
        </p:txBody>
      </p:sp>
    </p:spTree>
    <p:extLst>
      <p:ext uri="{BB962C8B-B14F-4D97-AF65-F5344CB8AC3E}">
        <p14:creationId xmlns:p14="http://schemas.microsoft.com/office/powerpoint/2010/main" val="7699562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229600" cy="1143000"/>
          </a:xfrm>
        </p:spPr>
        <p:txBody>
          <a:bodyPr>
            <a:normAutofit/>
          </a:bodyPr>
          <a:lstStyle/>
          <a:p>
            <a:r>
              <a:rPr lang="en-US" dirty="0"/>
              <a:t>Tips on Managing Behaviors</a:t>
            </a:r>
          </a:p>
        </p:txBody>
      </p:sp>
      <p:sp>
        <p:nvSpPr>
          <p:cNvPr id="3" name="Content Placeholder 2"/>
          <p:cNvSpPr>
            <a:spLocks noGrp="1"/>
          </p:cNvSpPr>
          <p:nvPr>
            <p:ph idx="1"/>
          </p:nvPr>
        </p:nvSpPr>
        <p:spPr>
          <a:xfrm>
            <a:off x="457200" y="1524000"/>
            <a:ext cx="8229600" cy="4830763"/>
          </a:xfrm>
        </p:spPr>
        <p:txBody>
          <a:bodyPr>
            <a:normAutofit/>
          </a:bodyPr>
          <a:lstStyle/>
          <a:p>
            <a:pPr marL="0" indent="0">
              <a:buNone/>
            </a:pPr>
            <a:r>
              <a:rPr lang="en-US" sz="2800" dirty="0"/>
              <a:t>Managing difficult behaviors is not easy. </a:t>
            </a:r>
          </a:p>
          <a:p>
            <a:pPr marL="0" indent="0">
              <a:buNone/>
            </a:pPr>
            <a:r>
              <a:rPr lang="en-US" sz="2800" dirty="0"/>
              <a:t>The following sites provide helpful resources for caregivers so that you can better understand and manage difficult behaviors. </a:t>
            </a:r>
          </a:p>
          <a:p>
            <a:r>
              <a:rPr lang="en-US" dirty="0">
                <a:hlinkClick r:id="rId3"/>
              </a:rPr>
              <a:t>NIH’s National Institute on Aging: Alzheimer’s Disease and Related Dementias </a:t>
            </a:r>
            <a:endParaRPr lang="en-US" dirty="0">
              <a:hlinkClick r:id="rId4"/>
            </a:endParaRPr>
          </a:p>
          <a:p>
            <a:r>
              <a:rPr lang="en-US" dirty="0">
                <a:hlinkClick r:id="rId4"/>
              </a:rPr>
              <a:t>Alzheimer's Association's Alzheimer's and Dementia Caregiver Center</a:t>
            </a:r>
            <a:r>
              <a:rPr lang="en-US" dirty="0"/>
              <a:t> – navigate to the top menu and choose Stages &amp; Behaviors</a:t>
            </a:r>
            <a:endParaRPr lang="en-US" dirty="0">
              <a:hlinkClick r:id="rId4"/>
            </a:endParaRPr>
          </a:p>
          <a:p>
            <a:pPr marL="0" indent="0">
              <a:buNone/>
            </a:pPr>
            <a:endParaRPr lang="en-US" sz="3600" dirty="0"/>
          </a:p>
        </p:txBody>
      </p:sp>
    </p:spTree>
    <p:extLst>
      <p:ext uri="{BB962C8B-B14F-4D97-AF65-F5344CB8AC3E}">
        <p14:creationId xmlns:p14="http://schemas.microsoft.com/office/powerpoint/2010/main" val="9649435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a:t>
            </a:r>
          </a:p>
        </p:txBody>
      </p:sp>
      <p:sp>
        <p:nvSpPr>
          <p:cNvPr id="3" name="Content Placeholder 2"/>
          <p:cNvSpPr>
            <a:spLocks noGrp="1"/>
          </p:cNvSpPr>
          <p:nvPr>
            <p:ph idx="1"/>
          </p:nvPr>
        </p:nvSpPr>
        <p:spPr/>
        <p:txBody>
          <a:bodyPr>
            <a:normAutofit/>
          </a:bodyPr>
          <a:lstStyle/>
          <a:p>
            <a:r>
              <a:rPr lang="en-US" sz="2800" dirty="0"/>
              <a:t>It is important to determine why behavioral symptoms occur. </a:t>
            </a:r>
          </a:p>
          <a:p>
            <a:r>
              <a:rPr lang="en-US" sz="2800" dirty="0"/>
              <a:t>Strategies for managing symptoms differ by dementia stage.</a:t>
            </a:r>
          </a:p>
          <a:p>
            <a:r>
              <a:rPr lang="en-US" sz="2800" dirty="0"/>
              <a:t>Use different strategies to manage and prevent behaviors.</a:t>
            </a:r>
          </a:p>
          <a:p>
            <a:endParaRPr lang="en-US" dirty="0"/>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15814474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sp>
        <p:nvSpPr>
          <p:cNvPr id="3" name="Content Placeholder 2"/>
          <p:cNvSpPr>
            <a:spLocks noGrp="1"/>
          </p:cNvSpPr>
          <p:nvPr>
            <p:ph idx="1"/>
          </p:nvPr>
        </p:nvSpPr>
        <p:spPr/>
        <p:txBody>
          <a:bodyPr>
            <a:normAutofit/>
          </a:bodyPr>
          <a:lstStyle/>
          <a:p>
            <a:r>
              <a:rPr lang="en-US" sz="2800" dirty="0"/>
              <a:t>Understand why behavioral symptoms may occur </a:t>
            </a:r>
          </a:p>
          <a:p>
            <a:r>
              <a:rPr lang="en-US" sz="2800" dirty="0"/>
              <a:t>Understand how behavioral symptoms change with the stage of dementia </a:t>
            </a:r>
          </a:p>
          <a:p>
            <a:r>
              <a:rPr lang="en-US" sz="2800" dirty="0"/>
              <a:t>Learn how to manage and prevent behavioral symptoms</a:t>
            </a:r>
          </a:p>
          <a:p>
            <a:pPr marL="0" indent="0">
              <a:buNone/>
            </a:pPr>
            <a:endParaRPr lang="en-US" dirty="0"/>
          </a:p>
          <a:p>
            <a:endParaRPr lang="en-US" dirty="0"/>
          </a:p>
        </p:txBody>
      </p:sp>
    </p:spTree>
    <p:extLst>
      <p:ext uri="{BB962C8B-B14F-4D97-AF65-F5344CB8AC3E}">
        <p14:creationId xmlns:p14="http://schemas.microsoft.com/office/powerpoint/2010/main" val="3197742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Behavioral Symptoms</a:t>
            </a:r>
          </a:p>
        </p:txBody>
      </p:sp>
      <p:sp>
        <p:nvSpPr>
          <p:cNvPr id="3" name="Content Placeholder 2"/>
          <p:cNvSpPr>
            <a:spLocks noGrp="1"/>
          </p:cNvSpPr>
          <p:nvPr>
            <p:ph idx="1"/>
          </p:nvPr>
        </p:nvSpPr>
        <p:spPr/>
        <p:txBody>
          <a:bodyPr>
            <a:normAutofit fontScale="62500" lnSpcReduction="20000"/>
          </a:bodyPr>
          <a:lstStyle/>
          <a:p>
            <a:r>
              <a:rPr lang="en-US" altLang="en-US" sz="4400" b="1" i="1" dirty="0"/>
              <a:t>Definition</a:t>
            </a:r>
            <a:r>
              <a:rPr lang="en-US" altLang="en-US" sz="4400" dirty="0"/>
              <a:t>: Behaviors judged to be inappropriate relative to the needs of the individual or situation</a:t>
            </a:r>
          </a:p>
          <a:p>
            <a:r>
              <a:rPr lang="en-US" altLang="en-US" sz="4400" b="1" dirty="0"/>
              <a:t>Cause</a:t>
            </a:r>
            <a:r>
              <a:rPr lang="en-US" altLang="en-US" sz="4400" dirty="0"/>
              <a:t>: Dementia destroys the part of the brain that controls behavior.</a:t>
            </a:r>
          </a:p>
          <a:p>
            <a:r>
              <a:rPr lang="en-US" altLang="en-US" sz="4400" dirty="0"/>
              <a:t>Drugs used to control behavioral symptoms may worsen dementia.</a:t>
            </a:r>
          </a:p>
          <a:p>
            <a:r>
              <a:rPr lang="en-US" altLang="en-US" sz="4400" dirty="0"/>
              <a:t>Use behavioral approaches to manage behavioral symptoms.</a:t>
            </a:r>
          </a:p>
          <a:p>
            <a:pPr lvl="1">
              <a:buFont typeface="Arial" panose="020B0604020202020204" pitchFamily="34" charset="0"/>
              <a:buChar char="•"/>
            </a:pPr>
            <a:r>
              <a:rPr lang="en-US" altLang="en-US" sz="4000" dirty="0"/>
              <a:t>Get help at the </a:t>
            </a:r>
            <a:r>
              <a:rPr lang="en-US" altLang="en-US" sz="4000" dirty="0" smtClean="0">
                <a:hlinkClick r:id="rId3"/>
              </a:rPr>
              <a:t>National Institute on Aging/Alzheimer’s Disease Education and Referral Center</a:t>
            </a:r>
            <a:r>
              <a:rPr lang="en-US" altLang="en-US" sz="4000" dirty="0" smtClean="0"/>
              <a:t> site</a:t>
            </a:r>
            <a:r>
              <a:rPr lang="en-US" altLang="en-US" sz="4000" dirty="0"/>
              <a:t>.</a:t>
            </a:r>
            <a:endParaRPr lang="en-US" altLang="en-US" sz="4200" dirty="0"/>
          </a:p>
          <a:p>
            <a:endParaRPr lang="en-US" altLang="en-US" sz="4200" dirty="0"/>
          </a:p>
        </p:txBody>
      </p:sp>
    </p:spTree>
    <p:extLst>
      <p:ext uri="{BB962C8B-B14F-4D97-AF65-F5344CB8AC3E}">
        <p14:creationId xmlns:p14="http://schemas.microsoft.com/office/powerpoint/2010/main" val="42805592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1143000"/>
          </a:xfrm>
        </p:spPr>
        <p:txBody>
          <a:bodyPr>
            <a:normAutofit/>
          </a:bodyPr>
          <a:lstStyle/>
          <a:p>
            <a:r>
              <a:rPr lang="en-US" dirty="0"/>
              <a:t>Early-Stage Behaviors</a:t>
            </a:r>
            <a:endParaRPr lang="en-US" dirty="0">
              <a:solidFill>
                <a:srgbClr val="FF0000"/>
              </a:solidFill>
            </a:endParaRPr>
          </a:p>
        </p:txBody>
      </p:sp>
      <p:sp>
        <p:nvSpPr>
          <p:cNvPr id="3" name="Content Placeholder 2"/>
          <p:cNvSpPr>
            <a:spLocks noGrp="1"/>
          </p:cNvSpPr>
          <p:nvPr>
            <p:ph idx="1"/>
          </p:nvPr>
        </p:nvSpPr>
        <p:spPr/>
        <p:txBody>
          <a:bodyPr>
            <a:normAutofit/>
          </a:bodyPr>
          <a:lstStyle/>
          <a:p>
            <a:pPr marL="0" indent="0">
              <a:buNone/>
            </a:pPr>
            <a:r>
              <a:rPr lang="en-US" sz="2800" dirty="0"/>
              <a:t>Common behaviors in early stages of dementia include:</a:t>
            </a:r>
          </a:p>
          <a:p>
            <a:pPr lvl="1">
              <a:buFont typeface="Arial" panose="020B0604020202020204" pitchFamily="34" charset="0"/>
              <a:buChar char="•"/>
            </a:pPr>
            <a:r>
              <a:rPr lang="en-US" sz="2400" dirty="0"/>
              <a:t>Boredom and depression</a:t>
            </a:r>
          </a:p>
          <a:p>
            <a:pPr lvl="1">
              <a:buFont typeface="Arial" panose="020B0604020202020204" pitchFamily="34" charset="0"/>
              <a:buChar char="•"/>
            </a:pPr>
            <a:r>
              <a:rPr lang="en-US" sz="2400" dirty="0"/>
              <a:t>Personality and behavioral changes</a:t>
            </a:r>
          </a:p>
          <a:p>
            <a:pPr lvl="1">
              <a:buFont typeface="Arial" panose="020B0604020202020204" pitchFamily="34" charset="0"/>
              <a:buChar char="•"/>
            </a:pPr>
            <a:r>
              <a:rPr lang="en-US" sz="2400" dirty="0"/>
              <a:t>Complaints about memory</a:t>
            </a:r>
          </a:p>
          <a:p>
            <a:pPr lvl="1">
              <a:buFont typeface="Arial" panose="020B0604020202020204" pitchFamily="34" charset="0"/>
              <a:buChar char="•"/>
            </a:pPr>
            <a:r>
              <a:rPr lang="en-US" sz="2400" dirty="0"/>
              <a:t>Repeating questions</a:t>
            </a:r>
          </a:p>
          <a:p>
            <a:pPr lvl="1"/>
            <a:endParaRPr lang="en-US" sz="2200" dirty="0"/>
          </a:p>
          <a:p>
            <a:pPr lvl="1"/>
            <a:endParaRPr lang="en-US" sz="1800" dirty="0"/>
          </a:p>
        </p:txBody>
      </p:sp>
    </p:spTree>
    <p:extLst>
      <p:ext uri="{BB962C8B-B14F-4D97-AF65-F5344CB8AC3E}">
        <p14:creationId xmlns:p14="http://schemas.microsoft.com/office/powerpoint/2010/main" val="3255091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Managing Early-Stage Symptoms</a:t>
            </a:r>
          </a:p>
        </p:txBody>
      </p:sp>
      <p:sp>
        <p:nvSpPr>
          <p:cNvPr id="3" name="Content Placeholder 2"/>
          <p:cNvSpPr>
            <a:spLocks noGrp="1"/>
          </p:cNvSpPr>
          <p:nvPr>
            <p:ph idx="1"/>
          </p:nvPr>
        </p:nvSpPr>
        <p:spPr>
          <a:xfrm>
            <a:off x="457200" y="1600201"/>
            <a:ext cx="8229600" cy="4114800"/>
          </a:xfrm>
        </p:spPr>
        <p:txBody>
          <a:bodyPr>
            <a:normAutofit/>
          </a:bodyPr>
          <a:lstStyle/>
          <a:p>
            <a:pPr marL="0" indent="0">
              <a:lnSpc>
                <a:spcPct val="80000"/>
              </a:lnSpc>
              <a:buNone/>
            </a:pPr>
            <a:r>
              <a:rPr lang="en-US" altLang="en-US" sz="2800" dirty="0"/>
              <a:t>To manage behaviors, you might try:</a:t>
            </a:r>
          </a:p>
          <a:p>
            <a:pPr>
              <a:lnSpc>
                <a:spcPct val="80000"/>
              </a:lnSpc>
            </a:pPr>
            <a:r>
              <a:rPr lang="en-US" altLang="en-US" sz="2800" dirty="0"/>
              <a:t>Prevention</a:t>
            </a:r>
          </a:p>
          <a:p>
            <a:pPr lvl="1">
              <a:lnSpc>
                <a:spcPct val="80000"/>
              </a:lnSpc>
              <a:buFont typeface="Arial" panose="020B0604020202020204" pitchFamily="34" charset="0"/>
              <a:buChar char="•"/>
            </a:pPr>
            <a:r>
              <a:rPr lang="en-US" altLang="en-US" sz="2400" dirty="0"/>
              <a:t>Maintain structure</a:t>
            </a:r>
          </a:p>
          <a:p>
            <a:pPr lvl="1">
              <a:lnSpc>
                <a:spcPct val="80000"/>
              </a:lnSpc>
              <a:buFont typeface="Arial" panose="020B0604020202020204" pitchFamily="34" charset="0"/>
              <a:buChar char="•"/>
            </a:pPr>
            <a:r>
              <a:rPr lang="en-US" altLang="en-US" sz="2400" dirty="0"/>
              <a:t>Simplify the environment</a:t>
            </a:r>
          </a:p>
          <a:p>
            <a:pPr lvl="1">
              <a:lnSpc>
                <a:spcPct val="80000"/>
              </a:lnSpc>
              <a:buFont typeface="Arial" panose="020B0604020202020204" pitchFamily="34" charset="0"/>
              <a:buChar char="•"/>
            </a:pPr>
            <a:r>
              <a:rPr lang="en-US" altLang="en-US" sz="2400" dirty="0"/>
              <a:t>Provide written reminders</a:t>
            </a:r>
          </a:p>
          <a:p>
            <a:pPr lvl="1">
              <a:lnSpc>
                <a:spcPct val="80000"/>
              </a:lnSpc>
              <a:buFont typeface="Arial" panose="020B0604020202020204" pitchFamily="34" charset="0"/>
              <a:buChar char="•"/>
            </a:pPr>
            <a:r>
              <a:rPr lang="en-US" altLang="en-US" sz="2400" dirty="0"/>
              <a:t>Give positive reinforcement throughout the day</a:t>
            </a:r>
          </a:p>
          <a:p>
            <a:pPr>
              <a:lnSpc>
                <a:spcPct val="80000"/>
              </a:lnSpc>
            </a:pPr>
            <a:r>
              <a:rPr lang="en-US" altLang="en-US" sz="2800" dirty="0"/>
              <a:t>Responding</a:t>
            </a:r>
          </a:p>
          <a:p>
            <a:pPr lvl="1">
              <a:lnSpc>
                <a:spcPct val="80000"/>
              </a:lnSpc>
              <a:buFont typeface="Arial" panose="020B0604020202020204" pitchFamily="34" charset="0"/>
              <a:buChar char="•"/>
            </a:pPr>
            <a:r>
              <a:rPr lang="en-US" altLang="en-US" sz="2400" dirty="0"/>
              <a:t>Watch for frustration and provide reassurance</a:t>
            </a:r>
          </a:p>
          <a:p>
            <a:pPr lvl="1">
              <a:lnSpc>
                <a:spcPct val="80000"/>
              </a:lnSpc>
              <a:buFont typeface="Arial" panose="020B0604020202020204" pitchFamily="34" charset="0"/>
              <a:buChar char="•"/>
            </a:pPr>
            <a:r>
              <a:rPr lang="en-US" altLang="en-US" sz="2400" dirty="0"/>
              <a:t>Avoid “testing” memory</a:t>
            </a:r>
          </a:p>
          <a:p>
            <a:pPr lvl="1">
              <a:lnSpc>
                <a:spcPct val="80000"/>
              </a:lnSpc>
              <a:buFont typeface="Arial" panose="020B0604020202020204" pitchFamily="34" charset="0"/>
              <a:buChar char="•"/>
            </a:pPr>
            <a:r>
              <a:rPr lang="en-US" sz="2400" dirty="0"/>
              <a:t>Get depression treated, if present</a:t>
            </a:r>
          </a:p>
        </p:txBody>
      </p:sp>
    </p:spTree>
    <p:extLst>
      <p:ext uri="{BB962C8B-B14F-4D97-AF65-F5344CB8AC3E}">
        <p14:creationId xmlns:p14="http://schemas.microsoft.com/office/powerpoint/2010/main" val="761108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Moderate-Stage Behaviors</a:t>
            </a:r>
          </a:p>
        </p:txBody>
      </p:sp>
      <p:sp>
        <p:nvSpPr>
          <p:cNvPr id="3" name="Content Placeholder 2"/>
          <p:cNvSpPr>
            <a:spLocks noGrp="1"/>
          </p:cNvSpPr>
          <p:nvPr>
            <p:ph idx="1"/>
          </p:nvPr>
        </p:nvSpPr>
        <p:spPr/>
        <p:txBody>
          <a:bodyPr>
            <a:normAutofit/>
          </a:bodyPr>
          <a:lstStyle/>
          <a:p>
            <a:pPr marL="0" indent="0">
              <a:buNone/>
            </a:pPr>
            <a:r>
              <a:rPr lang="en-US" sz="2800" dirty="0"/>
              <a:t>New behaviors that show up may include:</a:t>
            </a:r>
          </a:p>
          <a:p>
            <a:r>
              <a:rPr lang="en-US" sz="2400" dirty="0"/>
              <a:t>Wandering</a:t>
            </a:r>
          </a:p>
          <a:p>
            <a:r>
              <a:rPr lang="en-US" sz="2400" dirty="0"/>
              <a:t>Arguing</a:t>
            </a:r>
          </a:p>
          <a:p>
            <a:r>
              <a:rPr lang="en-US" sz="2400" dirty="0"/>
              <a:t>Sleep disturbances</a:t>
            </a:r>
          </a:p>
          <a:p>
            <a:r>
              <a:rPr lang="en-US" sz="2400" dirty="0"/>
              <a:t>Agitation, hitting, biting</a:t>
            </a:r>
          </a:p>
          <a:p>
            <a:endParaRPr lang="en-US" dirty="0"/>
          </a:p>
          <a:p>
            <a:endParaRPr lang="en-US" dirty="0"/>
          </a:p>
          <a:p>
            <a:endParaRPr lang="en-US" dirty="0"/>
          </a:p>
        </p:txBody>
      </p:sp>
    </p:spTree>
    <p:extLst>
      <p:ext uri="{BB962C8B-B14F-4D97-AF65-F5344CB8AC3E}">
        <p14:creationId xmlns:p14="http://schemas.microsoft.com/office/powerpoint/2010/main" val="31088168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Managing Moderate-Stage Behaviors</a:t>
            </a:r>
          </a:p>
        </p:txBody>
      </p:sp>
      <p:sp>
        <p:nvSpPr>
          <p:cNvPr id="3" name="Content Placeholder 2"/>
          <p:cNvSpPr>
            <a:spLocks noGrp="1"/>
          </p:cNvSpPr>
          <p:nvPr>
            <p:ph idx="1"/>
          </p:nvPr>
        </p:nvSpPr>
        <p:spPr>
          <a:xfrm>
            <a:off x="304800" y="1609819"/>
            <a:ext cx="8229600" cy="4105181"/>
          </a:xfrm>
          <a:ln>
            <a:noFill/>
          </a:ln>
        </p:spPr>
        <p:txBody>
          <a:bodyPr>
            <a:normAutofit/>
          </a:bodyPr>
          <a:lstStyle/>
          <a:p>
            <a:pPr marL="0" indent="0">
              <a:lnSpc>
                <a:spcPct val="80000"/>
              </a:lnSpc>
              <a:spcBef>
                <a:spcPts val="600"/>
              </a:spcBef>
              <a:spcAft>
                <a:spcPts val="600"/>
              </a:spcAft>
              <a:buNone/>
            </a:pPr>
            <a:r>
              <a:rPr lang="en-US" altLang="en-US" sz="2800" dirty="0"/>
              <a:t>Address moderate-stage behaviors by: </a:t>
            </a:r>
          </a:p>
          <a:p>
            <a:pPr>
              <a:lnSpc>
                <a:spcPct val="80000"/>
              </a:lnSpc>
              <a:spcBef>
                <a:spcPts val="600"/>
              </a:spcBef>
              <a:spcAft>
                <a:spcPts val="600"/>
              </a:spcAft>
            </a:pPr>
            <a:r>
              <a:rPr lang="en-US" altLang="en-US" sz="2800" dirty="0"/>
              <a:t>Prevention</a:t>
            </a:r>
          </a:p>
          <a:p>
            <a:pPr lvl="1">
              <a:lnSpc>
                <a:spcPct val="80000"/>
              </a:lnSpc>
              <a:spcBef>
                <a:spcPts val="600"/>
              </a:spcBef>
              <a:spcAft>
                <a:spcPts val="600"/>
              </a:spcAft>
              <a:buFont typeface="Arial" panose="020B0604020202020204" pitchFamily="34" charset="0"/>
              <a:buChar char="•"/>
            </a:pPr>
            <a:r>
              <a:rPr lang="en-US" altLang="en-US" sz="2400" dirty="0"/>
              <a:t>Break tasks into small steps</a:t>
            </a:r>
          </a:p>
          <a:p>
            <a:pPr lvl="1">
              <a:lnSpc>
                <a:spcPct val="80000"/>
              </a:lnSpc>
              <a:spcBef>
                <a:spcPts val="600"/>
              </a:spcBef>
              <a:spcAft>
                <a:spcPts val="600"/>
              </a:spcAft>
              <a:buFont typeface="Arial" panose="020B0604020202020204" pitchFamily="34" charset="0"/>
              <a:buChar char="•"/>
            </a:pPr>
            <a:r>
              <a:rPr lang="en-US" altLang="en-US" sz="2400" dirty="0"/>
              <a:t>Provide verbal reminders </a:t>
            </a:r>
          </a:p>
          <a:p>
            <a:pPr>
              <a:lnSpc>
                <a:spcPct val="80000"/>
              </a:lnSpc>
              <a:spcBef>
                <a:spcPts val="600"/>
              </a:spcBef>
              <a:spcAft>
                <a:spcPts val="600"/>
              </a:spcAft>
            </a:pPr>
            <a:r>
              <a:rPr lang="en-US" altLang="en-US" sz="2800" dirty="0"/>
              <a:t>Responding</a:t>
            </a:r>
          </a:p>
          <a:p>
            <a:pPr lvl="1">
              <a:lnSpc>
                <a:spcPct val="80000"/>
              </a:lnSpc>
              <a:spcBef>
                <a:spcPts val="600"/>
              </a:spcBef>
              <a:spcAft>
                <a:spcPts val="600"/>
              </a:spcAft>
              <a:buFont typeface="Arial" panose="020B0604020202020204" pitchFamily="34" charset="0"/>
              <a:buChar char="•"/>
            </a:pPr>
            <a:r>
              <a:rPr lang="en-US" altLang="en-US" sz="2400" dirty="0"/>
              <a:t>Be reassuring and offer simple answers</a:t>
            </a:r>
          </a:p>
          <a:p>
            <a:pPr lvl="1">
              <a:lnSpc>
                <a:spcPct val="80000"/>
              </a:lnSpc>
              <a:spcBef>
                <a:spcPts val="600"/>
              </a:spcBef>
              <a:spcAft>
                <a:spcPts val="600"/>
              </a:spcAft>
              <a:buFont typeface="Arial" panose="020B0604020202020204" pitchFamily="34" charset="0"/>
              <a:buChar char="•"/>
            </a:pPr>
            <a:r>
              <a:rPr lang="en-US" altLang="en-US" sz="2400" dirty="0"/>
              <a:t>Let go of little things</a:t>
            </a:r>
          </a:p>
          <a:p>
            <a:pPr lvl="1">
              <a:lnSpc>
                <a:spcPct val="80000"/>
              </a:lnSpc>
              <a:spcBef>
                <a:spcPts val="600"/>
              </a:spcBef>
              <a:spcAft>
                <a:spcPts val="600"/>
              </a:spcAft>
              <a:buFont typeface="Arial" panose="020B0604020202020204" pitchFamily="34" charset="0"/>
              <a:buChar char="•"/>
            </a:pPr>
            <a:r>
              <a:rPr lang="en-US" altLang="en-US" sz="2400" dirty="0"/>
              <a:t>Seek home and community-based services </a:t>
            </a:r>
          </a:p>
          <a:p>
            <a:pPr marL="0" indent="0">
              <a:lnSpc>
                <a:spcPct val="80000"/>
              </a:lnSpc>
              <a:spcBef>
                <a:spcPts val="600"/>
              </a:spcBef>
              <a:spcAft>
                <a:spcPts val="600"/>
              </a:spcAft>
              <a:buNone/>
            </a:pPr>
            <a:endParaRPr lang="en-US" altLang="en-US" sz="2800" dirty="0"/>
          </a:p>
          <a:p>
            <a:pPr lvl="1">
              <a:lnSpc>
                <a:spcPct val="80000"/>
              </a:lnSpc>
              <a:spcBef>
                <a:spcPts val="600"/>
              </a:spcBef>
              <a:spcAft>
                <a:spcPts val="600"/>
              </a:spcAft>
            </a:pPr>
            <a:endParaRPr lang="en-US" altLang="en-US" sz="2400" dirty="0"/>
          </a:p>
          <a:p>
            <a:pPr lvl="1">
              <a:lnSpc>
                <a:spcPct val="80000"/>
              </a:lnSpc>
              <a:spcBef>
                <a:spcPts val="600"/>
              </a:spcBef>
              <a:spcAft>
                <a:spcPts val="600"/>
              </a:spcAft>
            </a:pPr>
            <a:endParaRPr lang="en-US" altLang="en-US" sz="2400" dirty="0"/>
          </a:p>
          <a:p>
            <a:pPr lvl="1">
              <a:lnSpc>
                <a:spcPct val="80000"/>
              </a:lnSpc>
              <a:spcBef>
                <a:spcPts val="600"/>
              </a:spcBef>
              <a:spcAft>
                <a:spcPts val="600"/>
              </a:spcAft>
            </a:pPr>
            <a:endParaRPr lang="en-US" altLang="en-US" sz="2400" dirty="0"/>
          </a:p>
          <a:p>
            <a:endParaRPr lang="en-US" dirty="0"/>
          </a:p>
        </p:txBody>
      </p:sp>
    </p:spTree>
    <p:extLst>
      <p:ext uri="{BB962C8B-B14F-4D97-AF65-F5344CB8AC3E}">
        <p14:creationId xmlns:p14="http://schemas.microsoft.com/office/powerpoint/2010/main" val="18286896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8229600" cy="914400"/>
          </a:xfrm>
        </p:spPr>
        <p:txBody>
          <a:bodyPr>
            <a:noAutofit/>
          </a:bodyPr>
          <a:lstStyle/>
          <a:p>
            <a:r>
              <a:rPr lang="en-US" dirty="0"/>
              <a:t>Late-Stage Behaviors</a:t>
            </a:r>
            <a:br>
              <a:rPr lang="en-US" dirty="0"/>
            </a:br>
            <a:endParaRPr lang="en-US" dirty="0">
              <a:solidFill>
                <a:srgbClr val="FF0000"/>
              </a:solidFill>
            </a:endParaRPr>
          </a:p>
        </p:txBody>
      </p:sp>
      <p:sp>
        <p:nvSpPr>
          <p:cNvPr id="3" name="Content Placeholder 2"/>
          <p:cNvSpPr>
            <a:spLocks noGrp="1"/>
          </p:cNvSpPr>
          <p:nvPr>
            <p:ph idx="1"/>
          </p:nvPr>
        </p:nvSpPr>
        <p:spPr/>
        <p:txBody>
          <a:bodyPr>
            <a:normAutofit/>
          </a:bodyPr>
          <a:lstStyle/>
          <a:p>
            <a:pPr marL="0" indent="0">
              <a:buNone/>
            </a:pPr>
            <a:r>
              <a:rPr lang="en-US" sz="2800" dirty="0"/>
              <a:t>During the later stages of dementia, the person living with dementia may: </a:t>
            </a:r>
          </a:p>
          <a:p>
            <a:r>
              <a:rPr lang="en-US" sz="2400" dirty="0"/>
              <a:t>Change eating and sleeping habits</a:t>
            </a:r>
          </a:p>
          <a:p>
            <a:r>
              <a:rPr lang="en-US" sz="2400" dirty="0"/>
              <a:t>Have difficulty finding the “correct” words</a:t>
            </a:r>
          </a:p>
          <a:p>
            <a:r>
              <a:rPr lang="en-US" sz="2400" dirty="0"/>
              <a:t>Show difficulty following instructions</a:t>
            </a:r>
          </a:p>
          <a:p>
            <a:pPr>
              <a:lnSpc>
                <a:spcPct val="90000"/>
              </a:lnSpc>
            </a:pPr>
            <a:r>
              <a:rPr lang="en-US" altLang="en-US" sz="2400" dirty="0">
                <a:cs typeface="Times New Roman" pitchFamily="18" charset="0"/>
              </a:rPr>
              <a:t>Become agitated</a:t>
            </a:r>
          </a:p>
          <a:p>
            <a:pPr>
              <a:lnSpc>
                <a:spcPct val="90000"/>
              </a:lnSpc>
            </a:pPr>
            <a:r>
              <a:rPr lang="en-US" altLang="en-US" sz="2400" dirty="0">
                <a:cs typeface="Times New Roman" pitchFamily="18" charset="0"/>
              </a:rPr>
              <a:t>Talk constantly</a:t>
            </a:r>
          </a:p>
          <a:p>
            <a:endParaRPr lang="en-US" dirty="0"/>
          </a:p>
        </p:txBody>
      </p:sp>
    </p:spTree>
    <p:extLst>
      <p:ext uri="{BB962C8B-B14F-4D97-AF65-F5344CB8AC3E}">
        <p14:creationId xmlns:p14="http://schemas.microsoft.com/office/powerpoint/2010/main" val="33691827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Managing Late-Stage Behaviors</a:t>
            </a:r>
          </a:p>
        </p:txBody>
      </p:sp>
      <p:sp>
        <p:nvSpPr>
          <p:cNvPr id="3" name="Content Placeholder 2"/>
          <p:cNvSpPr>
            <a:spLocks noGrp="1"/>
          </p:cNvSpPr>
          <p:nvPr>
            <p:ph idx="1"/>
          </p:nvPr>
        </p:nvSpPr>
        <p:spPr/>
        <p:txBody>
          <a:bodyPr>
            <a:normAutofit/>
          </a:bodyPr>
          <a:lstStyle/>
          <a:p>
            <a:pPr marL="0" indent="0">
              <a:lnSpc>
                <a:spcPct val="80000"/>
              </a:lnSpc>
              <a:buNone/>
            </a:pPr>
            <a:r>
              <a:rPr lang="en-US" altLang="en-US" sz="2800" dirty="0"/>
              <a:t>To address late-stage behaviors, consider:</a:t>
            </a:r>
          </a:p>
          <a:p>
            <a:pPr>
              <a:lnSpc>
                <a:spcPct val="80000"/>
              </a:lnSpc>
            </a:pPr>
            <a:r>
              <a:rPr lang="en-US" altLang="en-US" sz="2800" dirty="0"/>
              <a:t>Prevention</a:t>
            </a:r>
          </a:p>
          <a:p>
            <a:pPr lvl="1">
              <a:lnSpc>
                <a:spcPct val="80000"/>
              </a:lnSpc>
              <a:buFont typeface="Arial" panose="020B0604020202020204" pitchFamily="34" charset="0"/>
              <a:buChar char="•"/>
            </a:pPr>
            <a:r>
              <a:rPr lang="en-US" altLang="en-US" sz="2400" dirty="0"/>
              <a:t>Pay attention to non-verbal signs</a:t>
            </a:r>
          </a:p>
          <a:p>
            <a:pPr lvl="1">
              <a:lnSpc>
                <a:spcPct val="80000"/>
              </a:lnSpc>
              <a:buFont typeface="Arial" panose="020B0604020202020204" pitchFamily="34" charset="0"/>
              <a:buChar char="•"/>
            </a:pPr>
            <a:r>
              <a:rPr lang="en-US" altLang="en-US" sz="2400" dirty="0"/>
              <a:t>Distract, touch gently</a:t>
            </a:r>
          </a:p>
          <a:p>
            <a:pPr>
              <a:lnSpc>
                <a:spcPct val="80000"/>
              </a:lnSpc>
            </a:pPr>
            <a:r>
              <a:rPr lang="en-US" altLang="en-US" sz="2800" dirty="0"/>
              <a:t>Responding</a:t>
            </a:r>
          </a:p>
          <a:p>
            <a:pPr lvl="1">
              <a:lnSpc>
                <a:spcPct val="80000"/>
              </a:lnSpc>
              <a:buFont typeface="Arial" panose="020B0604020202020204" pitchFamily="34" charset="0"/>
              <a:buChar char="•"/>
            </a:pPr>
            <a:r>
              <a:rPr lang="en-US" altLang="en-US" sz="2400" dirty="0"/>
              <a:t>Learn what the emotion is</a:t>
            </a:r>
          </a:p>
          <a:p>
            <a:pPr lvl="1">
              <a:lnSpc>
                <a:spcPct val="80000"/>
              </a:lnSpc>
              <a:buFont typeface="Arial" panose="020B0604020202020204" pitchFamily="34" charset="0"/>
              <a:buChar char="•"/>
            </a:pPr>
            <a:r>
              <a:rPr lang="en-US" altLang="en-US" sz="2400" dirty="0"/>
              <a:t>Refocus and make a connection</a:t>
            </a:r>
          </a:p>
        </p:txBody>
      </p:sp>
    </p:spTree>
    <p:extLst>
      <p:ext uri="{BB962C8B-B14F-4D97-AF65-F5344CB8AC3E}">
        <p14:creationId xmlns:p14="http://schemas.microsoft.com/office/powerpoint/2010/main" val="21550129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HRSA-template-2015</Template>
  <TotalTime>7337</TotalTime>
  <Words>733</Words>
  <Application>Microsoft Office PowerPoint</Application>
  <PresentationFormat>On-screen Show (4:3)</PresentationFormat>
  <Paragraphs>143</Paragraphs>
  <Slides>18</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Times New Roman</vt:lpstr>
      <vt:lpstr>Office Theme</vt:lpstr>
      <vt:lpstr>Addressing Behaviors in Dementia</vt:lpstr>
      <vt:lpstr>Overview</vt:lpstr>
      <vt:lpstr>Behavioral Symptoms</vt:lpstr>
      <vt:lpstr>Early-Stage Behaviors</vt:lpstr>
      <vt:lpstr>Managing Early-Stage Symptoms</vt:lpstr>
      <vt:lpstr>Moderate-Stage Behaviors</vt:lpstr>
      <vt:lpstr>Managing Moderate-Stage Behaviors</vt:lpstr>
      <vt:lpstr>Late-Stage Behaviors </vt:lpstr>
      <vt:lpstr>Managing Late-Stage Behaviors</vt:lpstr>
      <vt:lpstr>Make New Rules for Behaviors </vt:lpstr>
      <vt:lpstr>New Communication Approaches</vt:lpstr>
      <vt:lpstr>Simplify the Area</vt:lpstr>
      <vt:lpstr>Choosing Activities</vt:lpstr>
      <vt:lpstr>Make Activities Fun</vt:lpstr>
      <vt:lpstr>How to Approach Activities</vt:lpstr>
      <vt:lpstr>Using Problem-Solving Methods</vt:lpstr>
      <vt:lpstr>Tips on Managing Behaviors</vt:lpstr>
      <vt:lpstr>Summary</vt:lpstr>
    </vt:vector>
  </TitlesOfParts>
  <Company>HRSA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Addressing Behaviors in Dementia</dc:title>
  <dc:creator>HRSA</dc:creator>
  <cp:keywords>Dementia; Caregivers; Behaviors; Stages</cp:keywords>
  <cp:lastModifiedBy>Cummings, Mackenzie (HRSA)</cp:lastModifiedBy>
  <cp:revision>346</cp:revision>
  <dcterms:created xsi:type="dcterms:W3CDTF">2015-08-24T12:09:41Z</dcterms:created>
  <dcterms:modified xsi:type="dcterms:W3CDTF">2017-11-28T16:28:13Z</dcterms:modified>
</cp:coreProperties>
</file>