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7" r:id="rId2"/>
    <p:sldId id="258" r:id="rId3"/>
    <p:sldId id="282" r:id="rId4"/>
    <p:sldId id="260" r:id="rId5"/>
    <p:sldId id="263" r:id="rId6"/>
    <p:sldId id="269" r:id="rId7"/>
    <p:sldId id="267" r:id="rId8"/>
    <p:sldId id="272" r:id="rId9"/>
    <p:sldId id="275" r:id="rId10"/>
    <p:sldId id="277" r:id="rId11"/>
    <p:sldId id="285" r:id="rId12"/>
    <p:sldId id="289" r:id="rId13"/>
    <p:sldId id="29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0396" autoAdjust="0"/>
  </p:normalViewPr>
  <p:slideViewPr>
    <p:cSldViewPr>
      <p:cViewPr varScale="1">
        <p:scale>
          <a:sx n="69" d="100"/>
          <a:sy n="69" d="100"/>
        </p:scale>
        <p:origin x="28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B29A4-8A73-4F1C-9E69-076DCD6E238A}"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A3644-2C24-4D5D-B7B1-3073FCA2AED6}" type="slidenum">
              <a:rPr lang="en-US" smtClean="0"/>
              <a:t>‹#›</a:t>
            </a:fld>
            <a:endParaRPr lang="en-US"/>
          </a:p>
        </p:txBody>
      </p:sp>
    </p:spTree>
    <p:extLst>
      <p:ext uri="{BB962C8B-B14F-4D97-AF65-F5344CB8AC3E}">
        <p14:creationId xmlns:p14="http://schemas.microsoft.com/office/powerpoint/2010/main" val="1864754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1</a:t>
            </a:fld>
            <a:endParaRPr lang="en-US" dirty="0"/>
          </a:p>
        </p:txBody>
      </p:sp>
    </p:spTree>
    <p:extLst>
      <p:ext uri="{BB962C8B-B14F-4D97-AF65-F5344CB8AC3E}">
        <p14:creationId xmlns:p14="http://schemas.microsoft.com/office/powerpoint/2010/main" val="330106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10</a:t>
            </a:fld>
            <a:endParaRPr lang="en-US" dirty="0"/>
          </a:p>
        </p:txBody>
      </p:sp>
    </p:spTree>
    <p:extLst>
      <p:ext uri="{BB962C8B-B14F-4D97-AF65-F5344CB8AC3E}">
        <p14:creationId xmlns:p14="http://schemas.microsoft.com/office/powerpoint/2010/main" val="19964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11</a:t>
            </a:fld>
            <a:endParaRPr lang="en-US" dirty="0"/>
          </a:p>
        </p:txBody>
      </p:sp>
    </p:spTree>
    <p:extLst>
      <p:ext uri="{BB962C8B-B14F-4D97-AF65-F5344CB8AC3E}">
        <p14:creationId xmlns:p14="http://schemas.microsoft.com/office/powerpoint/2010/main" val="2990045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12</a:t>
            </a:fld>
            <a:endParaRPr lang="en-US" dirty="0"/>
          </a:p>
        </p:txBody>
      </p:sp>
    </p:spTree>
    <p:extLst>
      <p:ext uri="{BB962C8B-B14F-4D97-AF65-F5344CB8AC3E}">
        <p14:creationId xmlns:p14="http://schemas.microsoft.com/office/powerpoint/2010/main" val="2990045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0A3644-2C24-4D5D-B7B1-3073FCA2AED6}" type="slidenum">
              <a:rPr lang="en-US" smtClean="0"/>
              <a:t>13</a:t>
            </a:fld>
            <a:endParaRPr lang="en-US" dirty="0"/>
          </a:p>
        </p:txBody>
      </p:sp>
    </p:spTree>
    <p:extLst>
      <p:ext uri="{BB962C8B-B14F-4D97-AF65-F5344CB8AC3E}">
        <p14:creationId xmlns:p14="http://schemas.microsoft.com/office/powerpoint/2010/main" val="3482575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14</a:t>
            </a:fld>
            <a:endParaRPr lang="en-US" dirty="0"/>
          </a:p>
        </p:txBody>
      </p:sp>
    </p:spTree>
    <p:extLst>
      <p:ext uri="{BB962C8B-B14F-4D97-AF65-F5344CB8AC3E}">
        <p14:creationId xmlns:p14="http://schemas.microsoft.com/office/powerpoint/2010/main" val="377085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2</a:t>
            </a:fld>
            <a:endParaRPr lang="en-US" dirty="0"/>
          </a:p>
        </p:txBody>
      </p:sp>
    </p:spTree>
    <p:extLst>
      <p:ext uri="{BB962C8B-B14F-4D97-AF65-F5344CB8AC3E}">
        <p14:creationId xmlns:p14="http://schemas.microsoft.com/office/powerpoint/2010/main" val="3956885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0A3644-2C24-4D5D-B7B1-3073FCA2AED6}" type="slidenum">
              <a:rPr lang="en-US" smtClean="0"/>
              <a:t>3</a:t>
            </a:fld>
            <a:endParaRPr lang="en-US" dirty="0"/>
          </a:p>
        </p:txBody>
      </p:sp>
    </p:spTree>
    <p:extLst>
      <p:ext uri="{BB962C8B-B14F-4D97-AF65-F5344CB8AC3E}">
        <p14:creationId xmlns:p14="http://schemas.microsoft.com/office/powerpoint/2010/main" val="107512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4</a:t>
            </a:fld>
            <a:endParaRPr lang="en-US" dirty="0"/>
          </a:p>
        </p:txBody>
      </p:sp>
    </p:spTree>
    <p:extLst>
      <p:ext uri="{BB962C8B-B14F-4D97-AF65-F5344CB8AC3E}">
        <p14:creationId xmlns:p14="http://schemas.microsoft.com/office/powerpoint/2010/main" val="1651481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5</a:t>
            </a:fld>
            <a:endParaRPr lang="en-US" dirty="0"/>
          </a:p>
        </p:txBody>
      </p:sp>
    </p:spTree>
    <p:extLst>
      <p:ext uri="{BB962C8B-B14F-4D97-AF65-F5344CB8AC3E}">
        <p14:creationId xmlns:p14="http://schemas.microsoft.com/office/powerpoint/2010/main" val="133002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970A3644-2C24-4D5D-B7B1-3073FCA2AED6}" type="slidenum">
              <a:rPr lang="en-US" smtClean="0"/>
              <a:t>6</a:t>
            </a:fld>
            <a:endParaRPr lang="en-US" dirty="0"/>
          </a:p>
        </p:txBody>
      </p:sp>
    </p:spTree>
    <p:extLst>
      <p:ext uri="{BB962C8B-B14F-4D97-AF65-F5344CB8AC3E}">
        <p14:creationId xmlns:p14="http://schemas.microsoft.com/office/powerpoint/2010/main" val="2193421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0A3644-2C24-4D5D-B7B1-3073FCA2AED6}" type="slidenum">
              <a:rPr lang="en-US" smtClean="0"/>
              <a:t>7</a:t>
            </a:fld>
            <a:endParaRPr lang="en-US" dirty="0"/>
          </a:p>
        </p:txBody>
      </p:sp>
    </p:spTree>
    <p:extLst>
      <p:ext uri="{BB962C8B-B14F-4D97-AF65-F5344CB8AC3E}">
        <p14:creationId xmlns:p14="http://schemas.microsoft.com/office/powerpoint/2010/main" val="3032147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8</a:t>
            </a:fld>
            <a:endParaRPr lang="en-US" dirty="0"/>
          </a:p>
        </p:txBody>
      </p:sp>
    </p:spTree>
    <p:extLst>
      <p:ext uri="{BB962C8B-B14F-4D97-AF65-F5344CB8AC3E}">
        <p14:creationId xmlns:p14="http://schemas.microsoft.com/office/powerpoint/2010/main" val="291872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70A3644-2C24-4D5D-B7B1-3073FCA2AED6}" type="slidenum">
              <a:rPr lang="en-US" smtClean="0"/>
              <a:t>9</a:t>
            </a:fld>
            <a:endParaRPr lang="en-US" dirty="0"/>
          </a:p>
        </p:txBody>
      </p:sp>
    </p:spTree>
    <p:extLst>
      <p:ext uri="{BB962C8B-B14F-4D97-AF65-F5344CB8AC3E}">
        <p14:creationId xmlns:p14="http://schemas.microsoft.com/office/powerpoint/2010/main" val="2990045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211.org/" TargetMode="External"/><Relationship Id="rId7" Type="http://schemas.openxmlformats.org/officeDocument/2006/relationships/hyperlink" Target="https://www.caregiver.org/family-care-navigato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nia.nih.gov/health/about-adear-center" TargetMode="External"/><Relationship Id="rId5" Type="http://schemas.openxmlformats.org/officeDocument/2006/relationships/hyperlink" Target="https://www.alz.org/apps/findus.asp" TargetMode="External"/><Relationship Id="rId4" Type="http://schemas.openxmlformats.org/officeDocument/2006/relationships/hyperlink" Target="http://www.eldercare.gov/Eldercare.NET/Public/Index.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archrespite.org/us-ma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caregiver.va.gov/" TargetMode="External"/><Relationship Id="rId5" Type="http://schemas.openxmlformats.org/officeDocument/2006/relationships/hyperlink" Target="https://www.nadsa.org/consumers/choosing-a-center/" TargetMode="External"/><Relationship Id="rId4" Type="http://schemas.openxmlformats.org/officeDocument/2006/relationships/hyperlink" Target="http://www.eldercare.gov/Eldercare.NET/Public/Index.asp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cicc-connect.org/index.ph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omenshealth.gov/a-z-topics/caregiver-str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regiver.org/resources-health-issue-or-condi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676399"/>
          </a:xfrm>
        </p:spPr>
        <p:txBody>
          <a:bodyPr/>
          <a:lstStyle/>
          <a:p>
            <a:r>
              <a:rPr lang="en-US" dirty="0"/>
              <a:t>Caregiver Self-Care</a:t>
            </a:r>
          </a:p>
        </p:txBody>
      </p:sp>
      <p:sp>
        <p:nvSpPr>
          <p:cNvPr id="4" name="Subtitle 2"/>
          <p:cNvSpPr>
            <a:spLocks noGrp="1"/>
          </p:cNvSpPr>
          <p:nvPr>
            <p:ph type="subTitle" idx="1"/>
          </p:nvPr>
        </p:nvSpPr>
        <p:spPr>
          <a:xfrm>
            <a:off x="1371600" y="2895600"/>
            <a:ext cx="6400800" cy="2743200"/>
          </a:xfrm>
        </p:spPr>
        <p:txBody>
          <a:bodyPr>
            <a:normAutofit fontScale="62500" lnSpcReduction="20000"/>
          </a:bodyPr>
          <a:lstStyle/>
          <a:p>
            <a:pPr lvl="0" eaLnBrk="0" fontAlgn="base" hangingPunct="0">
              <a:spcBef>
                <a:spcPct val="0"/>
              </a:spcBef>
              <a:spcAft>
                <a:spcPct val="0"/>
              </a:spcAft>
            </a:pPr>
            <a:r>
              <a:rPr lang="en-US" altLang="en-US" sz="2800" dirty="0">
                <a:solidFill>
                  <a:prstClr val="black"/>
                </a:solidFill>
                <a:latin typeface="Calibri" panose="020F0502020204030204" pitchFamily="34" charset="0"/>
              </a:rPr>
              <a:t>We </a:t>
            </a:r>
            <a:r>
              <a:rPr lang="en-US" sz="28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lvl="0" eaLnBrk="0" fontAlgn="base" hangingPunct="0">
              <a:spcBef>
                <a:spcPct val="0"/>
              </a:spcBef>
              <a:spcAft>
                <a:spcPct val="0"/>
              </a:spcAft>
            </a:pPr>
            <a:endParaRPr lang="en-US" sz="2600" dirty="0">
              <a:solidFill>
                <a:prstClr val="black"/>
              </a:solidFill>
            </a:endParaRPr>
          </a:p>
          <a:p>
            <a:pPr lvl="0" eaLnBrk="0" fontAlgn="base" hangingPunct="0">
              <a:spcBef>
                <a:spcPct val="0"/>
              </a:spcBef>
              <a:spcAft>
                <a:spcPct val="0"/>
              </a:spcAft>
            </a:pPr>
            <a:r>
              <a:rPr lang="en-US" altLang="en-US" sz="2600" b="1" dirty="0">
                <a:solidFill>
                  <a:prstClr val="black"/>
                </a:solidFill>
                <a:latin typeface="Calibri" panose="020F0502020204030204" pitchFamily="34" charset="0"/>
              </a:rPr>
              <a:t>Disclaimer:</a:t>
            </a:r>
            <a:r>
              <a:rPr lang="en-US" altLang="en-US" sz="2600" i="1" dirty="0">
                <a:solidFill>
                  <a:prstClr val="black"/>
                </a:solidFill>
                <a:latin typeface="Calibri" panose="020F0502020204030204" pitchFamily="34" charset="0"/>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a:t>
            </a:r>
          </a:p>
          <a:p>
            <a:pPr lvl="0" eaLnBrk="0" fontAlgn="base" hangingPunct="0">
              <a:spcBef>
                <a:spcPct val="0"/>
              </a:spcBef>
              <a:spcAft>
                <a:spcPct val="0"/>
              </a:spcAft>
            </a:pPr>
            <a:r>
              <a:rPr lang="en-US" altLang="en-US" sz="2600" i="1" dirty="0">
                <a:solidFill>
                  <a:prstClr val="black"/>
                </a:solidFill>
                <a:latin typeface="Calibri" panose="020F0502020204030204" pitchFamily="34" charset="0"/>
              </a:rPr>
              <a:t>names imply endorsement by the U.S. Government.</a:t>
            </a:r>
            <a:endParaRPr lang="en-US" altLang="en-US" sz="2600" dirty="0">
              <a:solidFill>
                <a:prstClr val="black"/>
              </a:solidFill>
            </a:endParaRPr>
          </a:p>
          <a:p>
            <a:endParaRPr lang="en-US" dirty="0"/>
          </a:p>
        </p:txBody>
      </p:sp>
      <p:pic>
        <p:nvPicPr>
          <p:cNvPr id="5" name="Picture 4"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0347" y="5486400"/>
            <a:ext cx="890905" cy="890905"/>
          </a:xfrm>
          <a:prstGeom prst="rect">
            <a:avLst/>
          </a:prstGeom>
          <a:noFill/>
          <a:ln>
            <a:noFill/>
          </a:ln>
        </p:spPr>
      </p:pic>
    </p:spTree>
    <p:extLst>
      <p:ext uri="{BB962C8B-B14F-4D97-AF65-F5344CB8AC3E}">
        <p14:creationId xmlns:p14="http://schemas.microsoft.com/office/powerpoint/2010/main" val="1520523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Self-Care Tips</a:t>
            </a:r>
          </a:p>
        </p:txBody>
      </p:sp>
      <p:sp>
        <p:nvSpPr>
          <p:cNvPr id="3" name="Content Placeholder 2"/>
          <p:cNvSpPr>
            <a:spLocks noGrp="1"/>
          </p:cNvSpPr>
          <p:nvPr>
            <p:ph idx="1"/>
          </p:nvPr>
        </p:nvSpPr>
        <p:spPr/>
        <p:txBody>
          <a:bodyPr>
            <a:normAutofit lnSpcReduction="10000"/>
          </a:bodyPr>
          <a:lstStyle/>
          <a:p>
            <a:pPr marL="0" indent="0">
              <a:buNone/>
            </a:pPr>
            <a:r>
              <a:rPr lang="en-US" sz="3000" dirty="0"/>
              <a:t>Tips for relieving stress &amp; taking care of yourself:</a:t>
            </a:r>
          </a:p>
          <a:p>
            <a:pPr lvl="1">
              <a:buFont typeface="Arial" panose="020B0604020202020204" pitchFamily="34" charset="0"/>
              <a:buChar char="•"/>
            </a:pPr>
            <a:r>
              <a:rPr lang="en-US" sz="2600" dirty="0"/>
              <a:t>Take classes, use community resources</a:t>
            </a:r>
          </a:p>
          <a:p>
            <a:pPr lvl="1">
              <a:buFont typeface="Arial" panose="020B0604020202020204" pitchFamily="34" charset="0"/>
              <a:buChar char="•"/>
            </a:pPr>
            <a:r>
              <a:rPr lang="en-US" sz="2600" dirty="0"/>
              <a:t>Ask for and accept help</a:t>
            </a:r>
          </a:p>
          <a:p>
            <a:pPr lvl="1">
              <a:buFont typeface="Arial" panose="020B0604020202020204" pitchFamily="34" charset="0"/>
              <a:buChar char="•"/>
            </a:pPr>
            <a:r>
              <a:rPr lang="en-US" sz="2600" dirty="0"/>
              <a:t>Join a support group for caregivers</a:t>
            </a:r>
          </a:p>
          <a:p>
            <a:pPr lvl="1">
              <a:buFont typeface="Arial" panose="020B0604020202020204" pitchFamily="34" charset="0"/>
              <a:buChar char="•"/>
            </a:pPr>
            <a:r>
              <a:rPr lang="en-US" sz="2600" dirty="0"/>
              <a:t>Be socially and physically active</a:t>
            </a:r>
          </a:p>
          <a:p>
            <a:pPr lvl="1">
              <a:buFont typeface="Arial" panose="020B0604020202020204" pitchFamily="34" charset="0"/>
              <a:buChar char="•"/>
            </a:pPr>
            <a:r>
              <a:rPr lang="en-US" sz="2600" dirty="0"/>
              <a:t>Adopt a healthy lifestyle</a:t>
            </a:r>
          </a:p>
          <a:p>
            <a:pPr lvl="1">
              <a:buFont typeface="Arial" panose="020B0604020202020204" pitchFamily="34" charset="0"/>
              <a:buChar char="•"/>
            </a:pPr>
            <a:r>
              <a:rPr lang="en-US" sz="2600" dirty="0"/>
              <a:t>Tell your provider that you are a caregiver</a:t>
            </a:r>
          </a:p>
          <a:p>
            <a:pPr lvl="1">
              <a:buFont typeface="Arial" panose="020B0604020202020204" pitchFamily="34" charset="0"/>
              <a:buChar char="•"/>
            </a:pPr>
            <a:endParaRPr lang="en-US" sz="2600" dirty="0"/>
          </a:p>
          <a:p>
            <a:pPr lvl="1">
              <a:buFont typeface="Arial" panose="020B0604020202020204" pitchFamily="34" charset="0"/>
              <a:buChar char="•"/>
            </a:pPr>
            <a:endParaRPr lang="en-US" sz="2600" dirty="0"/>
          </a:p>
          <a:p>
            <a:pPr marL="457200" lvl="1" indent="3316288">
              <a:buNone/>
            </a:pPr>
            <a:r>
              <a:rPr lang="en-US" sz="2000" dirty="0"/>
              <a:t>*Office on Women’s Health (2015)</a:t>
            </a:r>
          </a:p>
          <a:p>
            <a:pPr marL="457200" lvl="1" indent="0">
              <a:buNone/>
            </a:pPr>
            <a:endParaRPr lang="en-US" sz="2600" dirty="0"/>
          </a:p>
          <a:p>
            <a:pPr lvl="1"/>
            <a:endParaRPr lang="en-US" sz="3600" dirty="0"/>
          </a:p>
          <a:p>
            <a:pPr lvl="1"/>
            <a:endParaRPr lang="en-US" sz="3600" dirty="0"/>
          </a:p>
          <a:p>
            <a:pPr marL="342900" lvl="1" indent="0">
              <a:buNone/>
            </a:pPr>
            <a:endParaRPr lang="en-US" dirty="0"/>
          </a:p>
        </p:txBody>
      </p:sp>
    </p:spTree>
    <p:extLst>
      <p:ext uri="{BB962C8B-B14F-4D97-AF65-F5344CB8AC3E}">
        <p14:creationId xmlns:p14="http://schemas.microsoft.com/office/powerpoint/2010/main" val="231700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Find Local Resources &amp; Services</a:t>
            </a:r>
          </a:p>
        </p:txBody>
      </p:sp>
      <p:sp>
        <p:nvSpPr>
          <p:cNvPr id="3" name="Content Placeholder 2"/>
          <p:cNvSpPr>
            <a:spLocks noGrp="1"/>
          </p:cNvSpPr>
          <p:nvPr>
            <p:ph idx="1"/>
          </p:nvPr>
        </p:nvSpPr>
        <p:spPr/>
        <p:txBody>
          <a:bodyPr>
            <a:normAutofit fontScale="62500" lnSpcReduction="20000"/>
          </a:bodyPr>
          <a:lstStyle/>
          <a:p>
            <a:r>
              <a:rPr lang="en-US" sz="3600" dirty="0"/>
              <a:t>Use </a:t>
            </a:r>
            <a:r>
              <a:rPr lang="en-US" sz="3600" b="1" dirty="0">
                <a:hlinkClick r:id="rId3"/>
              </a:rPr>
              <a:t>2-1-1</a:t>
            </a:r>
            <a:r>
              <a:rPr lang="en-US" sz="3600" dirty="0"/>
              <a:t> to find local resources</a:t>
            </a:r>
          </a:p>
          <a:p>
            <a:endParaRPr lang="en-US" sz="3600" dirty="0"/>
          </a:p>
          <a:p>
            <a:r>
              <a:rPr lang="en-US" sz="3600" dirty="0"/>
              <a:t>Area Agencies on Aging’s </a:t>
            </a:r>
            <a:r>
              <a:rPr lang="en-US" sz="3600" dirty="0">
                <a:hlinkClick r:id="rId4"/>
              </a:rPr>
              <a:t>Finding Help in Your Community </a:t>
            </a:r>
            <a:r>
              <a:rPr lang="en-US" sz="3600" dirty="0"/>
              <a:t>connects you to local services</a:t>
            </a:r>
          </a:p>
          <a:p>
            <a:endParaRPr lang="en-US" sz="3600" dirty="0"/>
          </a:p>
          <a:p>
            <a:r>
              <a:rPr lang="en-US" sz="3600" dirty="0"/>
              <a:t>Use the Alzheimer’s Association </a:t>
            </a:r>
            <a:r>
              <a:rPr lang="en-US" sz="3600" dirty="0">
                <a:hlinkClick r:id="rId5"/>
              </a:rPr>
              <a:t>In My Community</a:t>
            </a:r>
            <a:r>
              <a:rPr lang="en-US" sz="3600" dirty="0"/>
              <a:t> tool to find support services in your area </a:t>
            </a:r>
          </a:p>
          <a:p>
            <a:endParaRPr lang="en-US" sz="3600" dirty="0"/>
          </a:p>
          <a:p>
            <a:r>
              <a:rPr lang="en-US" sz="3600" dirty="0"/>
              <a:t>The National Institute on Aging has information on </a:t>
            </a:r>
            <a:r>
              <a:rPr lang="en-US" sz="3600" dirty="0">
                <a:hlinkClick r:id="rId6"/>
              </a:rPr>
              <a:t>Alzheimer’s</a:t>
            </a:r>
            <a:r>
              <a:rPr lang="en-US" sz="3600" dirty="0"/>
              <a:t>, and provides resources for family caregivers</a:t>
            </a:r>
          </a:p>
          <a:p>
            <a:endParaRPr lang="en-US" sz="3600" dirty="0"/>
          </a:p>
          <a:p>
            <a:r>
              <a:rPr lang="en-US" sz="3600" dirty="0">
                <a:hlinkClick r:id="rId7"/>
              </a:rPr>
              <a:t>Family Care Navigator</a:t>
            </a:r>
            <a:r>
              <a:rPr lang="en-US" sz="3600" dirty="0"/>
              <a:t> helps you identify resources in your state</a:t>
            </a:r>
          </a:p>
          <a:p>
            <a:endParaRPr lang="en-US" sz="3400" dirty="0"/>
          </a:p>
          <a:p>
            <a:endParaRPr lang="en-US" dirty="0"/>
          </a:p>
          <a:p>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21920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Resources &amp; Services</a:t>
            </a:r>
          </a:p>
        </p:txBody>
      </p:sp>
      <p:sp>
        <p:nvSpPr>
          <p:cNvPr id="3" name="Content Placeholder 2"/>
          <p:cNvSpPr>
            <a:spLocks noGrp="1"/>
          </p:cNvSpPr>
          <p:nvPr>
            <p:ph idx="1"/>
          </p:nvPr>
        </p:nvSpPr>
        <p:spPr/>
        <p:txBody>
          <a:bodyPr>
            <a:noAutofit/>
          </a:bodyPr>
          <a:lstStyle/>
          <a:p>
            <a:r>
              <a:rPr lang="en-US" sz="2800" dirty="0"/>
              <a:t>The </a:t>
            </a:r>
            <a:r>
              <a:rPr lang="en-US" sz="2800" dirty="0">
                <a:hlinkClick r:id="rId3"/>
              </a:rPr>
              <a:t>National Respite Locator Service</a:t>
            </a:r>
            <a:r>
              <a:rPr lang="en-US" sz="2800" dirty="0"/>
              <a:t> can help you find respite in your local area. </a:t>
            </a:r>
          </a:p>
          <a:p>
            <a:r>
              <a:rPr lang="en-US" sz="2800" dirty="0"/>
              <a:t>The </a:t>
            </a:r>
            <a:r>
              <a:rPr lang="en-US" sz="2800" dirty="0">
                <a:hlinkClick r:id="rId4"/>
              </a:rPr>
              <a:t>Eldercare Locator</a:t>
            </a:r>
            <a:r>
              <a:rPr lang="en-US" sz="2800" dirty="0"/>
              <a:t>, a service of the U. S. Administration on Aging, connects caregivers and older adults to local services</a:t>
            </a:r>
          </a:p>
          <a:p>
            <a:r>
              <a:rPr lang="en-US" sz="2800" dirty="0"/>
              <a:t>The </a:t>
            </a:r>
            <a:r>
              <a:rPr lang="en-US" sz="2800" b="1" dirty="0"/>
              <a:t>National Adult Day Services Association</a:t>
            </a:r>
            <a:r>
              <a:rPr lang="en-US" sz="2800" dirty="0"/>
              <a:t> helps you </a:t>
            </a:r>
            <a:r>
              <a:rPr lang="en-US" sz="2800" dirty="0">
                <a:hlinkClick r:id="rId5"/>
              </a:rPr>
              <a:t>Choose a Center</a:t>
            </a:r>
            <a:r>
              <a:rPr lang="en-US" sz="2800" dirty="0"/>
              <a:t> by location</a:t>
            </a:r>
          </a:p>
          <a:p>
            <a:r>
              <a:rPr lang="en-US" sz="2800" dirty="0"/>
              <a:t>Identify available programs and services specifically for veterans via the </a:t>
            </a:r>
            <a:r>
              <a:rPr lang="en-US" sz="2800" dirty="0">
                <a:hlinkClick r:id="rId6"/>
              </a:rPr>
              <a:t>U.S. Department of Veterans Affairs – Support for Caregivers</a:t>
            </a:r>
            <a:endParaRPr lang="en-US" sz="2800" dirty="0"/>
          </a:p>
        </p:txBody>
      </p:sp>
    </p:spTree>
    <p:extLst>
      <p:ext uri="{BB962C8B-B14F-4D97-AF65-F5344CB8AC3E}">
        <p14:creationId xmlns:p14="http://schemas.microsoft.com/office/powerpoint/2010/main" val="398977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Plan</a:t>
            </a:r>
          </a:p>
        </p:txBody>
      </p:sp>
      <p:sp>
        <p:nvSpPr>
          <p:cNvPr id="3" name="Content Placeholder 2"/>
          <p:cNvSpPr>
            <a:spLocks noGrp="1"/>
          </p:cNvSpPr>
          <p:nvPr>
            <p:ph idx="1"/>
          </p:nvPr>
        </p:nvSpPr>
        <p:spPr/>
        <p:txBody>
          <a:bodyPr>
            <a:normAutofit/>
          </a:bodyPr>
          <a:lstStyle/>
          <a:p>
            <a:r>
              <a:rPr lang="en-US" dirty="0"/>
              <a:t>Evaluate your personal needs/preferences</a:t>
            </a:r>
          </a:p>
          <a:p>
            <a:r>
              <a:rPr lang="en-US" dirty="0"/>
              <a:t>Develop a care plan that fits current conditions</a:t>
            </a:r>
          </a:p>
          <a:p>
            <a:r>
              <a:rPr lang="en-US" dirty="0"/>
              <a:t>Review and renew your care plan periodically</a:t>
            </a:r>
          </a:p>
          <a:p>
            <a:r>
              <a:rPr lang="en-US" dirty="0"/>
              <a:t>Use this online tool, </a:t>
            </a:r>
            <a:r>
              <a:rPr lang="en-US" dirty="0">
                <a:hlinkClick r:id="rId3"/>
              </a:rPr>
              <a:t>Care to Plan</a:t>
            </a:r>
            <a:r>
              <a:rPr lang="en-US" dirty="0"/>
              <a:t>, to find support that is right for you</a:t>
            </a:r>
          </a:p>
        </p:txBody>
      </p:sp>
    </p:spTree>
    <p:extLst>
      <p:ext uri="{BB962C8B-B14F-4D97-AF65-F5344CB8AC3E}">
        <p14:creationId xmlns:p14="http://schemas.microsoft.com/office/powerpoint/2010/main" val="91461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normAutofit/>
          </a:bodyPr>
          <a:lstStyle/>
          <a:p>
            <a:r>
              <a:rPr lang="en-US" dirty="0"/>
              <a:t>Maintain your health; it is the key to providing good care to others. </a:t>
            </a:r>
          </a:p>
          <a:p>
            <a:r>
              <a:rPr lang="en-US" dirty="0"/>
              <a:t>Your health and safety is </a:t>
            </a:r>
            <a:r>
              <a:rPr lang="en-US" i="1" dirty="0"/>
              <a:t>equally important </a:t>
            </a:r>
            <a:r>
              <a:rPr lang="en-US" dirty="0"/>
              <a:t>to your responsibilities to others.</a:t>
            </a:r>
          </a:p>
          <a:p>
            <a:r>
              <a:rPr lang="en-US" dirty="0"/>
              <a:t>Address stress-related health problems. </a:t>
            </a:r>
          </a:p>
          <a:p>
            <a:r>
              <a:rPr lang="en-US" dirty="0"/>
              <a:t>Use respite and other services to help you to continue caregiving.</a:t>
            </a:r>
          </a:p>
        </p:txBody>
      </p:sp>
    </p:spTree>
    <p:extLst>
      <p:ext uri="{BB962C8B-B14F-4D97-AF65-F5344CB8AC3E}">
        <p14:creationId xmlns:p14="http://schemas.microsoft.com/office/powerpoint/2010/main" val="224592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3" name="Content Placeholder 2"/>
          <p:cNvSpPr>
            <a:spLocks noGrp="1"/>
          </p:cNvSpPr>
          <p:nvPr>
            <p:ph idx="1"/>
          </p:nvPr>
        </p:nvSpPr>
        <p:spPr/>
        <p:txBody>
          <a:bodyPr>
            <a:normAutofit/>
          </a:bodyPr>
          <a:lstStyle/>
          <a:p>
            <a:r>
              <a:rPr lang="en-US" sz="2800" dirty="0"/>
              <a:t>The stress of caregiving, and its effects on your health and well-being</a:t>
            </a:r>
          </a:p>
          <a:p>
            <a:r>
              <a:rPr lang="en-US" sz="2800" dirty="0"/>
              <a:t>Managing stress and finding relief</a:t>
            </a:r>
          </a:p>
          <a:p>
            <a:r>
              <a:rPr lang="en-US" sz="2800" dirty="0"/>
              <a:t>Key resources to protect your health</a:t>
            </a:r>
            <a:endParaRPr lang="en-US" sz="3600" dirty="0"/>
          </a:p>
        </p:txBody>
      </p:sp>
    </p:spTree>
    <p:extLst>
      <p:ext uri="{BB962C8B-B14F-4D97-AF65-F5344CB8AC3E}">
        <p14:creationId xmlns:p14="http://schemas.microsoft.com/office/powerpoint/2010/main" val="412077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Caregiver Stress</a:t>
            </a:r>
          </a:p>
        </p:txBody>
      </p:sp>
      <p:sp>
        <p:nvSpPr>
          <p:cNvPr id="3" name="Content Placeholder 2"/>
          <p:cNvSpPr>
            <a:spLocks noGrp="1"/>
          </p:cNvSpPr>
          <p:nvPr>
            <p:ph idx="1"/>
          </p:nvPr>
        </p:nvSpPr>
        <p:spPr/>
        <p:txBody>
          <a:bodyPr>
            <a:normAutofit/>
          </a:bodyPr>
          <a:lstStyle/>
          <a:p>
            <a:r>
              <a:rPr lang="en-US" sz="2800" dirty="0"/>
              <a:t>Stress can be physical, emotional, social, etc.</a:t>
            </a:r>
          </a:p>
          <a:p>
            <a:r>
              <a:rPr lang="en-US" sz="2800" dirty="0"/>
              <a:t>Signs and symptoms can include:</a:t>
            </a:r>
          </a:p>
          <a:p>
            <a:pPr lvl="1">
              <a:buFont typeface="Arial" panose="020B0604020202020204" pitchFamily="34" charset="0"/>
              <a:buChar char="•"/>
            </a:pPr>
            <a:r>
              <a:rPr lang="en-US" sz="2400" dirty="0"/>
              <a:t>Feeling overwhelmed or alone</a:t>
            </a:r>
          </a:p>
          <a:p>
            <a:pPr lvl="1">
              <a:buFont typeface="Arial" panose="020B0604020202020204" pitchFamily="34" charset="0"/>
              <a:buChar char="•"/>
            </a:pPr>
            <a:r>
              <a:rPr lang="en-US" sz="2400" dirty="0"/>
              <a:t>Sleep problems, feeling tired, anger</a:t>
            </a:r>
          </a:p>
          <a:p>
            <a:pPr lvl="1">
              <a:buFont typeface="Arial" panose="020B0604020202020204" pitchFamily="34" charset="0"/>
              <a:buChar char="•"/>
            </a:pPr>
            <a:r>
              <a:rPr lang="en-US" sz="2400" dirty="0"/>
              <a:t>Weight changes, body aches</a:t>
            </a:r>
          </a:p>
          <a:p>
            <a:pPr lvl="1">
              <a:buFont typeface="Arial" panose="020B0604020202020204" pitchFamily="34" charset="0"/>
              <a:buChar char="•"/>
            </a:pPr>
            <a:r>
              <a:rPr lang="en-US" sz="2400" dirty="0"/>
              <a:t>Being worried and sad</a:t>
            </a:r>
          </a:p>
          <a:p>
            <a:pPr lvl="1">
              <a:buFont typeface="Arial" panose="020B0604020202020204" pitchFamily="34" charset="0"/>
              <a:buChar char="•"/>
            </a:pPr>
            <a:endParaRPr lang="en-US" sz="2400" dirty="0"/>
          </a:p>
          <a:p>
            <a:pPr marL="57150" indent="0">
              <a:buNone/>
            </a:pPr>
            <a:r>
              <a:rPr lang="en-US" sz="1800" dirty="0"/>
              <a:t>The Office on Women’s Health, U.S Department of Health and Human Services (2015). </a:t>
            </a:r>
            <a:r>
              <a:rPr lang="en-US" sz="1800" i="1" dirty="0">
                <a:hlinkClick r:id="rId3"/>
              </a:rPr>
              <a:t>Caregiver stress</a:t>
            </a:r>
            <a:r>
              <a:rPr lang="en-US" sz="1800" i="1" dirty="0"/>
              <a:t>.</a:t>
            </a:r>
            <a:r>
              <a:rPr lang="en-US" sz="1800" dirty="0"/>
              <a:t> </a:t>
            </a:r>
          </a:p>
          <a:p>
            <a:pPr lvl="1">
              <a:buFont typeface="Arial" panose="020B0604020202020204" pitchFamily="34" charset="0"/>
              <a:buChar char="•"/>
            </a:pPr>
            <a:endParaRPr lang="en-US" sz="2400" dirty="0"/>
          </a:p>
          <a:p>
            <a:endParaRPr lang="en-US" sz="3600" dirty="0"/>
          </a:p>
        </p:txBody>
      </p:sp>
    </p:spTree>
    <p:extLst>
      <p:ext uri="{BB962C8B-B14F-4D97-AF65-F5344CB8AC3E}">
        <p14:creationId xmlns:p14="http://schemas.microsoft.com/office/powerpoint/2010/main" val="337774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Importance of Self-Care</a:t>
            </a:r>
          </a:p>
        </p:txBody>
      </p:sp>
      <p:sp>
        <p:nvSpPr>
          <p:cNvPr id="3" name="Content Placeholder 2"/>
          <p:cNvSpPr>
            <a:spLocks noGrp="1"/>
          </p:cNvSpPr>
          <p:nvPr>
            <p:ph idx="1"/>
          </p:nvPr>
        </p:nvSpPr>
        <p:spPr>
          <a:xfrm>
            <a:off x="457200" y="1600201"/>
            <a:ext cx="8229600" cy="3712740"/>
          </a:xfrm>
        </p:spPr>
        <p:txBody>
          <a:bodyPr>
            <a:normAutofit fontScale="92500" lnSpcReduction="20000"/>
          </a:bodyPr>
          <a:lstStyle/>
          <a:p>
            <a:r>
              <a:rPr lang="en-US" sz="2600" dirty="0"/>
              <a:t>Most important rule of caregiving</a:t>
            </a:r>
          </a:p>
          <a:p>
            <a:r>
              <a:rPr lang="en-US" sz="2600" dirty="0"/>
              <a:t>A healthy caregiver provides better care.</a:t>
            </a:r>
          </a:p>
          <a:p>
            <a:r>
              <a:rPr lang="en-US" sz="2600" dirty="0"/>
              <a:t>Caregiving takes stamina, strategy and help.</a:t>
            </a:r>
          </a:p>
          <a:p>
            <a:r>
              <a:rPr lang="en-US" sz="2600" dirty="0"/>
              <a:t>Personal barriers may prevent better care.</a:t>
            </a:r>
          </a:p>
          <a:p>
            <a:pPr lvl="1">
              <a:buFont typeface="Arial" panose="020B0604020202020204" pitchFamily="34" charset="0"/>
              <a:buChar char="•"/>
            </a:pPr>
            <a:r>
              <a:rPr lang="en-US" sz="2600" dirty="0"/>
              <a:t>Unrealistic expectations</a:t>
            </a:r>
          </a:p>
          <a:p>
            <a:pPr lvl="1">
              <a:buFont typeface="Arial" panose="020B0604020202020204" pitchFamily="34" charset="0"/>
              <a:buChar char="•"/>
            </a:pPr>
            <a:r>
              <a:rPr lang="en-US" sz="2600" dirty="0"/>
              <a:t>New physical and mental health problems develop</a:t>
            </a:r>
          </a:p>
          <a:p>
            <a:pPr lvl="1">
              <a:buFont typeface="Arial" panose="020B0604020202020204" pitchFamily="34" charset="0"/>
              <a:buChar char="•"/>
            </a:pPr>
            <a:r>
              <a:rPr lang="en-US" sz="2600" dirty="0"/>
              <a:t>Existing problems get worse</a:t>
            </a:r>
          </a:p>
          <a:p>
            <a:pPr lvl="1">
              <a:buFont typeface="Arial" panose="020B0604020202020204" pitchFamily="34" charset="0"/>
              <a:buChar char="•"/>
            </a:pPr>
            <a:endParaRPr lang="en-US" sz="2400" dirty="0"/>
          </a:p>
          <a:p>
            <a:pPr marL="57150" indent="0">
              <a:buNone/>
            </a:pPr>
            <a:r>
              <a:rPr lang="en-US" sz="2400" dirty="0"/>
              <a:t>*</a:t>
            </a:r>
            <a:r>
              <a:rPr lang="en-US" sz="1900" dirty="0"/>
              <a:t>Adapted from Family Caregiver Alliance, National Center on Caregiving (2017).  </a:t>
            </a:r>
            <a:r>
              <a:rPr lang="en-US" sz="1900" dirty="0">
                <a:hlinkClick r:id="rId3"/>
              </a:rPr>
              <a:t>Caregiver Education</a:t>
            </a:r>
            <a:r>
              <a:rPr lang="en-US" sz="1900" dirty="0"/>
              <a:t>. </a:t>
            </a:r>
          </a:p>
          <a:p>
            <a:pPr lvl="1">
              <a:buFont typeface="Arial" panose="020B0604020202020204" pitchFamily="34" charset="0"/>
              <a:buChar char="•"/>
            </a:pPr>
            <a:endParaRPr lang="en-US" sz="24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7851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Addressing Personal Stress</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sz="3500" dirty="0"/>
              <a:t>Identify sources of stress early.</a:t>
            </a:r>
          </a:p>
          <a:p>
            <a:r>
              <a:rPr lang="en-US" sz="3500" dirty="0"/>
              <a:t>Change what you can, accept what you cannot.</a:t>
            </a:r>
          </a:p>
          <a:p>
            <a:r>
              <a:rPr lang="en-US" sz="3500" dirty="0"/>
              <a:t>Ways to deal with stress include:</a:t>
            </a:r>
          </a:p>
          <a:p>
            <a:pPr lvl="1">
              <a:buFont typeface="Arial" panose="020B0604020202020204" pitchFamily="34" charset="0"/>
              <a:buChar char="•"/>
            </a:pPr>
            <a:r>
              <a:rPr lang="en-US" dirty="0"/>
              <a:t>Have fun</a:t>
            </a:r>
          </a:p>
          <a:p>
            <a:pPr lvl="1">
              <a:buFont typeface="Arial" panose="020B0604020202020204" pitchFamily="34" charset="0"/>
              <a:buChar char="•"/>
            </a:pPr>
            <a:r>
              <a:rPr lang="en-US" dirty="0"/>
              <a:t>Eat well</a:t>
            </a:r>
          </a:p>
          <a:p>
            <a:pPr lvl="1">
              <a:buFont typeface="Arial" panose="020B0604020202020204" pitchFamily="34" charset="0"/>
              <a:buChar char="•"/>
            </a:pPr>
            <a:r>
              <a:rPr lang="en-US" dirty="0"/>
              <a:t>Get enough sleep</a:t>
            </a:r>
          </a:p>
          <a:p>
            <a:pPr lvl="1">
              <a:buFont typeface="Arial" panose="020B0604020202020204" pitchFamily="34" charset="0"/>
              <a:buChar char="•"/>
            </a:pPr>
            <a:r>
              <a:rPr lang="en-US" dirty="0"/>
              <a:t>Find spiritual outlets</a:t>
            </a:r>
          </a:p>
          <a:p>
            <a:pPr lvl="1">
              <a:buFont typeface="Arial" panose="020B0604020202020204" pitchFamily="34" charset="0"/>
              <a:buChar char="•"/>
            </a:pPr>
            <a:r>
              <a:rPr lang="en-US" dirty="0"/>
              <a:t>Get counseling </a:t>
            </a:r>
          </a:p>
          <a:p>
            <a:pPr marL="457200" lvl="1" indent="0">
              <a:buNone/>
            </a:pPr>
            <a:endParaRPr lang="en-US" sz="2400" dirty="0"/>
          </a:p>
          <a:p>
            <a:pPr marL="457200" lvl="1" indent="0">
              <a:buNone/>
            </a:pPr>
            <a:endParaRPr lang="en-US" sz="2400" dirty="0"/>
          </a:p>
          <a:p>
            <a:pPr marL="1597025" lvl="2" indent="0">
              <a:buNone/>
            </a:pPr>
            <a:r>
              <a:rPr lang="en-US" sz="2200" dirty="0"/>
              <a:t>Adapted from the Family Caregiver Alliance (2017)</a:t>
            </a:r>
          </a:p>
          <a:p>
            <a:pPr lvl="1">
              <a:buFont typeface="Arial" panose="020B0604020202020204" pitchFamily="34" charset="0"/>
              <a:buChar char="•"/>
            </a:pPr>
            <a:endParaRPr lang="en-US" sz="2400" dirty="0"/>
          </a:p>
          <a:p>
            <a:endParaRPr lang="en-US" sz="3600" dirty="0"/>
          </a:p>
        </p:txBody>
      </p:sp>
    </p:spTree>
    <p:extLst>
      <p:ext uri="{BB962C8B-B14F-4D97-AF65-F5344CB8AC3E}">
        <p14:creationId xmlns:p14="http://schemas.microsoft.com/office/powerpoint/2010/main" val="118233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Your Health</a:t>
            </a:r>
          </a:p>
        </p:txBody>
      </p:sp>
      <p:sp>
        <p:nvSpPr>
          <p:cNvPr id="3" name="Content Placeholder 2"/>
          <p:cNvSpPr>
            <a:spLocks noGrp="1"/>
          </p:cNvSpPr>
          <p:nvPr>
            <p:ph idx="1"/>
          </p:nvPr>
        </p:nvSpPr>
        <p:spPr>
          <a:xfrm>
            <a:off x="457200" y="1600200"/>
            <a:ext cx="8229600" cy="4697473"/>
          </a:xfrm>
        </p:spPr>
        <p:txBody>
          <a:bodyPr>
            <a:normAutofit/>
          </a:bodyPr>
          <a:lstStyle/>
          <a:p>
            <a:r>
              <a:rPr lang="en-US" sz="2800" dirty="0"/>
              <a:t>Talk with your doctor about your health problems and stress.</a:t>
            </a:r>
          </a:p>
          <a:p>
            <a:r>
              <a:rPr lang="en-US" sz="2800" dirty="0"/>
              <a:t>Commit to maintaining a healthy lifestyle.</a:t>
            </a:r>
          </a:p>
          <a:p>
            <a:r>
              <a:rPr lang="en-US" sz="2800" dirty="0"/>
              <a:t>Recognize and treat depression, anger, frustration, and anxiety.</a:t>
            </a:r>
          </a:p>
          <a:p>
            <a:r>
              <a:rPr lang="en-US" sz="2800" dirty="0"/>
              <a:t>Accept that grief is not unusual.</a:t>
            </a:r>
          </a:p>
          <a:p>
            <a:pPr marL="0" indent="0">
              <a:buNone/>
            </a:pPr>
            <a:endParaRPr lang="en-US" dirty="0"/>
          </a:p>
          <a:p>
            <a:pPr marL="0" indent="0">
              <a:buNone/>
            </a:pPr>
            <a:endParaRPr lang="en-US" dirty="0"/>
          </a:p>
          <a:p>
            <a:pPr marL="2627313" lvl="1" indent="-57150">
              <a:buNone/>
            </a:pPr>
            <a:r>
              <a:rPr lang="en-US" sz="2000" dirty="0"/>
              <a:t>Office on Women’s Health (2015)</a:t>
            </a:r>
          </a:p>
          <a:p>
            <a:pPr marL="457200" lvl="1" indent="0">
              <a:buNone/>
            </a:pPr>
            <a:endParaRPr lang="en-US" dirty="0"/>
          </a:p>
          <a:p>
            <a:pPr marL="342900" lvl="1" indent="0">
              <a:buNone/>
            </a:pPr>
            <a:endParaRPr lang="en-US" dirty="0"/>
          </a:p>
        </p:txBody>
      </p:sp>
    </p:spTree>
    <p:extLst>
      <p:ext uri="{BB962C8B-B14F-4D97-AF65-F5344CB8AC3E}">
        <p14:creationId xmlns:p14="http://schemas.microsoft.com/office/powerpoint/2010/main" val="216749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Help</a:t>
            </a:r>
          </a:p>
        </p:txBody>
      </p:sp>
      <p:sp>
        <p:nvSpPr>
          <p:cNvPr id="3" name="Content Placeholder 2"/>
          <p:cNvSpPr>
            <a:spLocks noGrp="1"/>
          </p:cNvSpPr>
          <p:nvPr>
            <p:ph idx="1"/>
          </p:nvPr>
        </p:nvSpPr>
        <p:spPr/>
        <p:txBody>
          <a:bodyPr>
            <a:normAutofit fontScale="92500"/>
          </a:bodyPr>
          <a:lstStyle/>
          <a:p>
            <a:r>
              <a:rPr lang="en-US" dirty="0"/>
              <a:t>Admit you need help and then accept it. </a:t>
            </a:r>
          </a:p>
          <a:p>
            <a:pPr lvl="0"/>
            <a:r>
              <a:rPr lang="en-US" dirty="0"/>
              <a:t>Time off provides rest and improves coping skills.</a:t>
            </a:r>
          </a:p>
          <a:p>
            <a:pPr lvl="0"/>
            <a:r>
              <a:rPr lang="en-US" dirty="0"/>
              <a:t>Respite care gives you a break. </a:t>
            </a:r>
          </a:p>
          <a:p>
            <a:pPr lvl="1">
              <a:buFont typeface="Arial" panose="020B0604020202020204" pitchFamily="34" charset="0"/>
              <a:buChar char="•"/>
            </a:pPr>
            <a:r>
              <a:rPr lang="en-US" sz="2600" dirty="0"/>
              <a:t>Relax and do something for yourself.</a:t>
            </a:r>
          </a:p>
          <a:p>
            <a:pPr lvl="1">
              <a:buFont typeface="Arial" panose="020B0604020202020204" pitchFamily="34" charset="0"/>
              <a:buChar char="•"/>
            </a:pPr>
            <a:r>
              <a:rPr lang="en-US" sz="2600" dirty="0"/>
              <a:t>Activities should not be related to caregiving.</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marL="457200" lvl="1" indent="1082675">
              <a:buNone/>
            </a:pPr>
            <a:r>
              <a:rPr lang="en-US" sz="2000" dirty="0"/>
              <a:t>Adapted from the Family Caregiver Alliance (2017)</a:t>
            </a:r>
          </a:p>
          <a:p>
            <a:pPr lvl="1">
              <a:buFont typeface="Arial" panose="020B0604020202020204" pitchFamily="34" charset="0"/>
              <a:buChar char="•"/>
            </a:pPr>
            <a:endParaRPr lang="en-US" sz="2400" dirty="0"/>
          </a:p>
          <a:p>
            <a:pPr lvl="1"/>
            <a:endParaRPr lang="en-US" sz="3200" dirty="0"/>
          </a:p>
          <a:p>
            <a:pPr lvl="0"/>
            <a:endParaRPr lang="en-US" sz="3600" dirty="0"/>
          </a:p>
          <a:p>
            <a:endParaRPr lang="en-US" sz="3600" dirty="0"/>
          </a:p>
        </p:txBody>
      </p:sp>
    </p:spTree>
    <p:extLst>
      <p:ext uri="{BB962C8B-B14F-4D97-AF65-F5344CB8AC3E}">
        <p14:creationId xmlns:p14="http://schemas.microsoft.com/office/powerpoint/2010/main" val="372036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Respite Care</a:t>
            </a:r>
          </a:p>
        </p:txBody>
      </p:sp>
      <p:sp>
        <p:nvSpPr>
          <p:cNvPr id="3" name="Content Placeholder 2"/>
          <p:cNvSpPr>
            <a:spLocks noGrp="1"/>
          </p:cNvSpPr>
          <p:nvPr>
            <p:ph idx="1"/>
          </p:nvPr>
        </p:nvSpPr>
        <p:spPr/>
        <p:txBody>
          <a:bodyPr>
            <a:normAutofit/>
          </a:bodyPr>
          <a:lstStyle/>
          <a:p>
            <a:pPr marL="0" indent="0">
              <a:buNone/>
            </a:pPr>
            <a:r>
              <a:rPr lang="en-US" sz="2800" dirty="0"/>
              <a:t>Respite care comes in many forms:</a:t>
            </a:r>
          </a:p>
          <a:p>
            <a:r>
              <a:rPr lang="en-US" sz="2400" dirty="0"/>
              <a:t>Family members or friends</a:t>
            </a:r>
          </a:p>
          <a:p>
            <a:r>
              <a:rPr lang="en-US" sz="2400" dirty="0"/>
              <a:t>Paid care from day care, homecare, and residential care (for longer time away)</a:t>
            </a:r>
          </a:p>
          <a:p>
            <a:r>
              <a:rPr lang="en-US" sz="2400" dirty="0"/>
              <a:t>Emergency respite from some agencies</a:t>
            </a:r>
          </a:p>
          <a:p>
            <a:r>
              <a:rPr lang="en-US" sz="2400" dirty="0"/>
              <a:t>Referrals from Area Agencies on Aging, Alzheimer’s Association, and 2-1-1</a:t>
            </a:r>
          </a:p>
          <a:p>
            <a:pPr marL="0" indent="0">
              <a:buNone/>
            </a:pPr>
            <a:endParaRPr lang="en-US" sz="2800" dirty="0"/>
          </a:p>
        </p:txBody>
      </p:sp>
    </p:spTree>
    <p:extLst>
      <p:ext uri="{BB962C8B-B14F-4D97-AF65-F5344CB8AC3E}">
        <p14:creationId xmlns:p14="http://schemas.microsoft.com/office/powerpoint/2010/main" val="335877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Paying for Respite Care</a:t>
            </a:r>
          </a:p>
        </p:txBody>
      </p:sp>
      <p:sp>
        <p:nvSpPr>
          <p:cNvPr id="3" name="Content Placeholder 2"/>
          <p:cNvSpPr>
            <a:spLocks noGrp="1"/>
          </p:cNvSpPr>
          <p:nvPr>
            <p:ph idx="1"/>
          </p:nvPr>
        </p:nvSpPr>
        <p:spPr/>
        <p:txBody>
          <a:bodyPr>
            <a:normAutofit/>
          </a:bodyPr>
          <a:lstStyle/>
          <a:p>
            <a:r>
              <a:rPr lang="en-US" sz="2800" dirty="0"/>
              <a:t>Medicaid covers some forms of respite. </a:t>
            </a:r>
          </a:p>
          <a:p>
            <a:r>
              <a:rPr lang="en-US" sz="2800" dirty="0"/>
              <a:t>Medicare covers respite only through the hospice program.</a:t>
            </a:r>
          </a:p>
          <a:p>
            <a:r>
              <a:rPr lang="en-US" sz="2800" dirty="0"/>
              <a:t>Respite care is often an out-of-pocket expense but some Departments of Health provide services on a sliding scale.</a:t>
            </a:r>
          </a:p>
          <a:p>
            <a:r>
              <a:rPr lang="en-US" sz="2800" dirty="0"/>
              <a:t>You may need to provide insurance coverage and Social Security for workers.</a:t>
            </a:r>
          </a:p>
          <a:p>
            <a:endParaRPr lang="en-US" sz="3600" dirty="0"/>
          </a:p>
        </p:txBody>
      </p:sp>
    </p:spTree>
    <p:extLst>
      <p:ext uri="{BB962C8B-B14F-4D97-AF65-F5344CB8AC3E}">
        <p14:creationId xmlns:p14="http://schemas.microsoft.com/office/powerpoint/2010/main" val="2716449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0</TotalTime>
  <Words>738</Words>
  <Application>Microsoft Office PowerPoint</Application>
  <PresentationFormat>On-screen Show (4:3)</PresentationFormat>
  <Paragraphs>129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Caregiver Self-Care</vt:lpstr>
      <vt:lpstr>Overview</vt:lpstr>
      <vt:lpstr>Caregiver Stress</vt:lpstr>
      <vt:lpstr>The Importance of Self-Care</vt:lpstr>
      <vt:lpstr>Addressing Personal Stress</vt:lpstr>
      <vt:lpstr>Maintaining Your Health</vt:lpstr>
      <vt:lpstr>Getting Help</vt:lpstr>
      <vt:lpstr>Using Respite Care</vt:lpstr>
      <vt:lpstr>Paying for Respite Care</vt:lpstr>
      <vt:lpstr>Self-Care Tips</vt:lpstr>
      <vt:lpstr>Find Local Resources &amp; Services</vt:lpstr>
      <vt:lpstr>Additional Resources &amp; Services</vt:lpstr>
      <vt:lpstr>Develop a Plan</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Caregiver Self-Care</dc:title>
  <dc:creator/>
  <cp:keywords>Caregiver; Dimentia;Selfcare</cp:keywords>
  <cp:lastModifiedBy/>
  <cp:revision>1</cp:revision>
  <dcterms:created xsi:type="dcterms:W3CDTF">2017-11-27T16:43:36Z</dcterms:created>
  <dcterms:modified xsi:type="dcterms:W3CDTF">2017-11-28T16:29:31Z</dcterms:modified>
</cp:coreProperties>
</file>